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9"/>
  </p:notesMasterIdLst>
  <p:handoutMasterIdLst>
    <p:handoutMasterId r:id="rId70"/>
  </p:handoutMasterIdLst>
  <p:sldIdLst>
    <p:sldId id="256" r:id="rId2"/>
    <p:sldId id="369" r:id="rId3"/>
    <p:sldId id="422" r:id="rId4"/>
    <p:sldId id="423" r:id="rId5"/>
    <p:sldId id="424" r:id="rId6"/>
    <p:sldId id="383" r:id="rId7"/>
    <p:sldId id="384" r:id="rId8"/>
    <p:sldId id="385" r:id="rId9"/>
    <p:sldId id="311" r:id="rId10"/>
    <p:sldId id="386" r:id="rId11"/>
    <p:sldId id="388" r:id="rId12"/>
    <p:sldId id="389" r:id="rId13"/>
    <p:sldId id="415" r:id="rId14"/>
    <p:sldId id="390" r:id="rId15"/>
    <p:sldId id="391" r:id="rId16"/>
    <p:sldId id="392" r:id="rId17"/>
    <p:sldId id="393" r:id="rId18"/>
    <p:sldId id="394" r:id="rId19"/>
    <p:sldId id="414" r:id="rId20"/>
    <p:sldId id="294" r:id="rId21"/>
    <p:sldId id="426" r:id="rId22"/>
    <p:sldId id="395" r:id="rId23"/>
    <p:sldId id="429" r:id="rId24"/>
    <p:sldId id="430" r:id="rId25"/>
    <p:sldId id="428" r:id="rId26"/>
    <p:sldId id="431" r:id="rId27"/>
    <p:sldId id="399" r:id="rId28"/>
    <p:sldId id="433" r:id="rId29"/>
    <p:sldId id="402" r:id="rId30"/>
    <p:sldId id="403" r:id="rId31"/>
    <p:sldId id="405" r:id="rId32"/>
    <p:sldId id="432" r:id="rId33"/>
    <p:sldId id="357" r:id="rId34"/>
    <p:sldId id="406" r:id="rId35"/>
    <p:sldId id="400" r:id="rId36"/>
    <p:sldId id="401" r:id="rId37"/>
    <p:sldId id="372" r:id="rId38"/>
    <p:sldId id="296" r:id="rId39"/>
    <p:sldId id="297" r:id="rId40"/>
    <p:sldId id="373" r:id="rId41"/>
    <p:sldId id="360" r:id="rId42"/>
    <p:sldId id="408" r:id="rId43"/>
    <p:sldId id="434"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9" r:id="rId57"/>
    <p:sldId id="451" r:id="rId58"/>
    <p:sldId id="452" r:id="rId59"/>
    <p:sldId id="453" r:id="rId60"/>
    <p:sldId id="454" r:id="rId61"/>
    <p:sldId id="455" r:id="rId62"/>
    <p:sldId id="456" r:id="rId63"/>
    <p:sldId id="457" r:id="rId64"/>
    <p:sldId id="458" r:id="rId65"/>
    <p:sldId id="459" r:id="rId66"/>
    <p:sldId id="460" r:id="rId67"/>
    <p:sldId id="461" r:id="rId68"/>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2BFBC"/>
    <a:srgbClr val="EFF9F9"/>
    <a:srgbClr val="FF0000"/>
    <a:srgbClr val="005A58"/>
    <a:srgbClr val="2AF808"/>
    <a:srgbClr val="25E006"/>
    <a:srgbClr val="66FF66"/>
    <a:srgbClr val="00424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55" autoAdjust="0"/>
    <p:restoredTop sz="65768" autoAdjust="0"/>
  </p:normalViewPr>
  <p:slideViewPr>
    <p:cSldViewPr>
      <p:cViewPr varScale="1">
        <p:scale>
          <a:sx n="128" d="100"/>
          <a:sy n="128" d="100"/>
        </p:scale>
        <p:origin x="8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7262"/>
    </p:cViewPr>
  </p:sorterViewPr>
  <p:notesViewPr>
    <p:cSldViewPr>
      <p:cViewPr varScale="1">
        <p:scale>
          <a:sx n="70" d="100"/>
          <a:sy n="70" d="100"/>
        </p:scale>
        <p:origin x="276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tentePC\Documents\RicWork\Teach\T_Macro\Materiali%20Lez-4\GDP_current_&amp;_M3_EA_1995-2014_Q.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tentePC\Documents\RicWork\Teach\T_Macro\Materiali%20Lez-4\GDP_current_&amp;_M3_EA_1995-2014_Q.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tentePC\Documents\RicWork\Teach\T_Macro\Materiali%20Lez-5\ert_bil_eur_m.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Arial" panose="020B0604020202020204" pitchFamily="34" charset="0"/>
              </a:rPr>
              <a:t>Euro area: PIL </a:t>
            </a:r>
            <a:r>
              <a:rPr lang="en-US" sz="1800" dirty="0">
                <a:latin typeface="Arial" panose="020B0604020202020204" pitchFamily="34" charset="0"/>
              </a:rPr>
              <a:t>(</a:t>
            </a:r>
            <a:r>
              <a:rPr lang="en-US" sz="1800" baseline="0" dirty="0">
                <a:latin typeface="Arial" panose="020B0604020202020204" pitchFamily="34" charset="0"/>
              </a:rPr>
              <a:t>a </a:t>
            </a:r>
            <a:r>
              <a:rPr lang="en-US" sz="1800" baseline="0" dirty="0" err="1">
                <a:latin typeface="Arial" panose="020B0604020202020204" pitchFamily="34" charset="0"/>
              </a:rPr>
              <a:t>prezzi</a:t>
            </a:r>
            <a:r>
              <a:rPr lang="en-US" sz="1800" baseline="0" dirty="0">
                <a:latin typeface="Arial" panose="020B0604020202020204" pitchFamily="34" charset="0"/>
              </a:rPr>
              <a:t> </a:t>
            </a:r>
            <a:r>
              <a:rPr lang="en-US" sz="1800" baseline="0" dirty="0" err="1">
                <a:latin typeface="Arial" panose="020B0604020202020204" pitchFamily="34" charset="0"/>
              </a:rPr>
              <a:t>correnti</a:t>
            </a:r>
            <a:r>
              <a:rPr lang="en-US" sz="1800" baseline="0" dirty="0">
                <a:latin typeface="Arial" panose="020B0604020202020204" pitchFamily="34" charset="0"/>
              </a:rPr>
              <a:t>)</a:t>
            </a:r>
            <a:r>
              <a:rPr lang="en-US" sz="1800" dirty="0">
                <a:latin typeface="Arial" panose="020B0604020202020204" pitchFamily="34" charset="0"/>
              </a:rPr>
              <a:t> </a:t>
            </a:r>
            <a:r>
              <a:rPr lang="en-US" sz="2000" dirty="0">
                <a:latin typeface="Arial" panose="020B0604020202020204" pitchFamily="34" charset="0"/>
              </a:rPr>
              <a:t>&amp; M3</a:t>
            </a:r>
          </a:p>
        </c:rich>
      </c:tx>
      <c:layout>
        <c:manualLayout>
          <c:xMode val="edge"/>
          <c:yMode val="edge"/>
          <c:x val="0.20942395452613063"/>
          <c:y val="4.0449871734321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data!$C$2</c:f>
              <c:strCache>
                <c:ptCount val="1"/>
                <c:pt idx="0">
                  <c:v>GDP</c:v>
                </c:pt>
              </c:strCache>
            </c:strRef>
          </c:tx>
          <c:spPr>
            <a:ln w="28575" cap="rnd">
              <a:solidFill>
                <a:schemeClr val="accent1"/>
              </a:solidFill>
              <a:round/>
            </a:ln>
            <a:effectLst/>
          </c:spPr>
          <c:marker>
            <c:symbol val="none"/>
          </c:marker>
          <c:cat>
            <c:strRef>
              <c:f>data!$B$3:$B$81</c:f>
              <c:strCache>
                <c:ptCount val="79"/>
                <c:pt idx="0">
                  <c:v>1995-Q1</c:v>
                </c:pt>
                <c:pt idx="1">
                  <c:v>1995-Q2</c:v>
                </c:pt>
                <c:pt idx="2">
                  <c:v>1995-Q3</c:v>
                </c:pt>
                <c:pt idx="3">
                  <c:v>1995-Q4</c:v>
                </c:pt>
                <c:pt idx="4">
                  <c:v>1996-Q1</c:v>
                </c:pt>
                <c:pt idx="5">
                  <c:v>1996-Q2</c:v>
                </c:pt>
                <c:pt idx="6">
                  <c:v>1996-Q3</c:v>
                </c:pt>
                <c:pt idx="7">
                  <c:v>1996-Q4</c:v>
                </c:pt>
                <c:pt idx="8">
                  <c:v>1997-Q1</c:v>
                </c:pt>
                <c:pt idx="9">
                  <c:v>1997-Q2</c:v>
                </c:pt>
                <c:pt idx="10">
                  <c:v>1997-Q3</c:v>
                </c:pt>
                <c:pt idx="11">
                  <c:v>1997-Q4</c:v>
                </c:pt>
                <c:pt idx="12">
                  <c:v>1998-Q1</c:v>
                </c:pt>
                <c:pt idx="13">
                  <c:v>1998-Q2</c:v>
                </c:pt>
                <c:pt idx="14">
                  <c:v>1998-Q3</c:v>
                </c:pt>
                <c:pt idx="15">
                  <c:v>1998-Q4</c:v>
                </c:pt>
                <c:pt idx="16">
                  <c:v>1999-Q1</c:v>
                </c:pt>
                <c:pt idx="17">
                  <c:v>1999-Q2</c:v>
                </c:pt>
                <c:pt idx="18">
                  <c:v>1999-Q3</c:v>
                </c:pt>
                <c:pt idx="19">
                  <c:v>1999-Q4</c:v>
                </c:pt>
                <c:pt idx="20">
                  <c:v>2000-Q1</c:v>
                </c:pt>
                <c:pt idx="21">
                  <c:v>2000-Q2</c:v>
                </c:pt>
                <c:pt idx="22">
                  <c:v>2000-Q3</c:v>
                </c:pt>
                <c:pt idx="23">
                  <c:v>2000-Q4</c:v>
                </c:pt>
                <c:pt idx="24">
                  <c:v>2001-Q1</c:v>
                </c:pt>
                <c:pt idx="25">
                  <c:v>2001-Q2</c:v>
                </c:pt>
                <c:pt idx="26">
                  <c:v>2001-Q3</c:v>
                </c:pt>
                <c:pt idx="27">
                  <c:v>2001-Q4</c:v>
                </c:pt>
                <c:pt idx="28">
                  <c:v>2002-Q1</c:v>
                </c:pt>
                <c:pt idx="29">
                  <c:v>2002-Q2</c:v>
                </c:pt>
                <c:pt idx="30">
                  <c:v>2002-Q3</c:v>
                </c:pt>
                <c:pt idx="31">
                  <c:v>2002-Q4</c:v>
                </c:pt>
                <c:pt idx="32">
                  <c:v>2003-Q1</c:v>
                </c:pt>
                <c:pt idx="33">
                  <c:v>2003-Q2</c:v>
                </c:pt>
                <c:pt idx="34">
                  <c:v>2003-Q3</c:v>
                </c:pt>
                <c:pt idx="35">
                  <c:v>2003-Q4</c:v>
                </c:pt>
                <c:pt idx="36">
                  <c:v>2004-Q1</c:v>
                </c:pt>
                <c:pt idx="37">
                  <c:v>2004-Q2</c:v>
                </c:pt>
                <c:pt idx="38">
                  <c:v>2004-Q3</c:v>
                </c:pt>
                <c:pt idx="39">
                  <c:v>2004-Q4</c:v>
                </c:pt>
                <c:pt idx="40">
                  <c:v>2005-Q1</c:v>
                </c:pt>
                <c:pt idx="41">
                  <c:v>2005-Q2</c:v>
                </c:pt>
                <c:pt idx="42">
                  <c:v>2005-Q3</c:v>
                </c:pt>
                <c:pt idx="43">
                  <c:v>2005-Q4</c:v>
                </c:pt>
                <c:pt idx="44">
                  <c:v>2006-Q1</c:v>
                </c:pt>
                <c:pt idx="45">
                  <c:v>2006-Q2</c:v>
                </c:pt>
                <c:pt idx="46">
                  <c:v>2006-Q3</c:v>
                </c:pt>
                <c:pt idx="47">
                  <c:v>2006-Q4</c:v>
                </c:pt>
                <c:pt idx="48">
                  <c:v>2007-Q1</c:v>
                </c:pt>
                <c:pt idx="49">
                  <c:v>2007-Q2</c:v>
                </c:pt>
                <c:pt idx="50">
                  <c:v>2007-Q3</c:v>
                </c:pt>
                <c:pt idx="51">
                  <c:v>2007-Q4</c:v>
                </c:pt>
                <c:pt idx="52">
                  <c:v>2008-Q1</c:v>
                </c:pt>
                <c:pt idx="53">
                  <c:v>2008-Q2</c:v>
                </c:pt>
                <c:pt idx="54">
                  <c:v>2008-Q3</c:v>
                </c:pt>
                <c:pt idx="55">
                  <c:v>2008-Q4</c:v>
                </c:pt>
                <c:pt idx="56">
                  <c:v>2009-Q1</c:v>
                </c:pt>
                <c:pt idx="57">
                  <c:v>2009-Q2</c:v>
                </c:pt>
                <c:pt idx="58">
                  <c:v>2009-Q3</c:v>
                </c:pt>
                <c:pt idx="59">
                  <c:v>2009-Q4</c:v>
                </c:pt>
                <c:pt idx="60">
                  <c:v>2010-Q1</c:v>
                </c:pt>
                <c:pt idx="61">
                  <c:v>2010-Q2</c:v>
                </c:pt>
                <c:pt idx="62">
                  <c:v>2010-Q3</c:v>
                </c:pt>
                <c:pt idx="63">
                  <c:v>2010-Q4</c:v>
                </c:pt>
                <c:pt idx="64">
                  <c:v>2011-Q1</c:v>
                </c:pt>
                <c:pt idx="65">
                  <c:v>2011-Q2</c:v>
                </c:pt>
                <c:pt idx="66">
                  <c:v>2011-Q3</c:v>
                </c:pt>
                <c:pt idx="67">
                  <c:v>2011-Q4</c:v>
                </c:pt>
                <c:pt idx="68">
                  <c:v>2012-Q1</c:v>
                </c:pt>
                <c:pt idx="69">
                  <c:v>2012-Q2</c:v>
                </c:pt>
                <c:pt idx="70">
                  <c:v>2012-Q3</c:v>
                </c:pt>
                <c:pt idx="71">
                  <c:v>2012-Q4</c:v>
                </c:pt>
                <c:pt idx="72">
                  <c:v>2013-Q1</c:v>
                </c:pt>
                <c:pt idx="73">
                  <c:v>2013-Q2</c:v>
                </c:pt>
                <c:pt idx="74">
                  <c:v>2013-Q3</c:v>
                </c:pt>
                <c:pt idx="75">
                  <c:v>2013-Q4</c:v>
                </c:pt>
                <c:pt idx="76">
                  <c:v>2014-Q1</c:v>
                </c:pt>
                <c:pt idx="77">
                  <c:v>2014-Q2</c:v>
                </c:pt>
                <c:pt idx="78">
                  <c:v>2014-Q3</c:v>
                </c:pt>
              </c:strCache>
            </c:strRef>
          </c:cat>
          <c:val>
            <c:numRef>
              <c:f>data!$C$3:$C$81</c:f>
              <c:numCache>
                <c:formatCode>0</c:formatCode>
                <c:ptCount val="79"/>
                <c:pt idx="0">
                  <c:v>1405818.68</c:v>
                </c:pt>
                <c:pt idx="1">
                  <c:v>1425502.31</c:v>
                </c:pt>
                <c:pt idx="2">
                  <c:v>1446746.87</c:v>
                </c:pt>
                <c:pt idx="3">
                  <c:v>1461771.65</c:v>
                </c:pt>
                <c:pt idx="4">
                  <c:v>1473222.03</c:v>
                </c:pt>
                <c:pt idx="5">
                  <c:v>1492070.25</c:v>
                </c:pt>
                <c:pt idx="6">
                  <c:v>1507588.02</c:v>
                </c:pt>
                <c:pt idx="7">
                  <c:v>1509551.76</c:v>
                </c:pt>
                <c:pt idx="8">
                  <c:v>1507211.07</c:v>
                </c:pt>
                <c:pt idx="9">
                  <c:v>1524534.26</c:v>
                </c:pt>
                <c:pt idx="10">
                  <c:v>1535202.02</c:v>
                </c:pt>
                <c:pt idx="11">
                  <c:v>1560036.17</c:v>
                </c:pt>
                <c:pt idx="12">
                  <c:v>1565766.48</c:v>
                </c:pt>
                <c:pt idx="13">
                  <c:v>1583015.52</c:v>
                </c:pt>
                <c:pt idx="14">
                  <c:v>1599382.96</c:v>
                </c:pt>
                <c:pt idx="15">
                  <c:v>1618545.4</c:v>
                </c:pt>
                <c:pt idx="16">
                  <c:v>1634755.07</c:v>
                </c:pt>
                <c:pt idx="17">
                  <c:v>1650021.14</c:v>
                </c:pt>
                <c:pt idx="18">
                  <c:v>1673119.52</c:v>
                </c:pt>
                <c:pt idx="19">
                  <c:v>1698261.53</c:v>
                </c:pt>
                <c:pt idx="20">
                  <c:v>1724719.76</c:v>
                </c:pt>
                <c:pt idx="21">
                  <c:v>1746375.88</c:v>
                </c:pt>
                <c:pt idx="22">
                  <c:v>1765431.14</c:v>
                </c:pt>
                <c:pt idx="23">
                  <c:v>1784754.75</c:v>
                </c:pt>
                <c:pt idx="24">
                  <c:v>1815078.19</c:v>
                </c:pt>
                <c:pt idx="25">
                  <c:v>1828493.22</c:v>
                </c:pt>
                <c:pt idx="26">
                  <c:v>1841422.69</c:v>
                </c:pt>
                <c:pt idx="27">
                  <c:v>1856823.74</c:v>
                </c:pt>
                <c:pt idx="28">
                  <c:v>1873114.17</c:v>
                </c:pt>
                <c:pt idx="29">
                  <c:v>1888660.34</c:v>
                </c:pt>
                <c:pt idx="30">
                  <c:v>1909681.54</c:v>
                </c:pt>
                <c:pt idx="31">
                  <c:v>1922331.89</c:v>
                </c:pt>
                <c:pt idx="32">
                  <c:v>1928700.75</c:v>
                </c:pt>
                <c:pt idx="33">
                  <c:v>1937594.66</c:v>
                </c:pt>
                <c:pt idx="34">
                  <c:v>1964680.57</c:v>
                </c:pt>
                <c:pt idx="35">
                  <c:v>1981867.48</c:v>
                </c:pt>
                <c:pt idx="36">
                  <c:v>2002066.35</c:v>
                </c:pt>
                <c:pt idx="37">
                  <c:v>2024708.56</c:v>
                </c:pt>
                <c:pt idx="38">
                  <c:v>2040285.76</c:v>
                </c:pt>
                <c:pt idx="39">
                  <c:v>2058271.23</c:v>
                </c:pt>
                <c:pt idx="40">
                  <c:v>2070002.76</c:v>
                </c:pt>
                <c:pt idx="41">
                  <c:v>2093634.86</c:v>
                </c:pt>
                <c:pt idx="42">
                  <c:v>2116840.09</c:v>
                </c:pt>
                <c:pt idx="43">
                  <c:v>2144546.4300000002</c:v>
                </c:pt>
                <c:pt idx="44">
                  <c:v>2170105.42</c:v>
                </c:pt>
                <c:pt idx="45">
                  <c:v>2207170.5699999998</c:v>
                </c:pt>
                <c:pt idx="46">
                  <c:v>2231546.31</c:v>
                </c:pt>
                <c:pt idx="47">
                  <c:v>2266639.84</c:v>
                </c:pt>
                <c:pt idx="48">
                  <c:v>2303789.67</c:v>
                </c:pt>
                <c:pt idx="49">
                  <c:v>2329756.6800000002</c:v>
                </c:pt>
                <c:pt idx="50">
                  <c:v>2352820.06</c:v>
                </c:pt>
                <c:pt idx="51">
                  <c:v>2381194.08</c:v>
                </c:pt>
                <c:pt idx="52">
                  <c:v>2404689.2000000002</c:v>
                </c:pt>
                <c:pt idx="53">
                  <c:v>2409789.59</c:v>
                </c:pt>
                <c:pt idx="54">
                  <c:v>2401999.7599999998</c:v>
                </c:pt>
                <c:pt idx="55">
                  <c:v>2371327.65</c:v>
                </c:pt>
                <c:pt idx="56">
                  <c:v>2306689.0299999998</c:v>
                </c:pt>
                <c:pt idx="57">
                  <c:v>2302981.31</c:v>
                </c:pt>
                <c:pt idx="58">
                  <c:v>2313710.29</c:v>
                </c:pt>
                <c:pt idx="59">
                  <c:v>2330914.16</c:v>
                </c:pt>
                <c:pt idx="60">
                  <c:v>2340610.7799999998</c:v>
                </c:pt>
                <c:pt idx="61">
                  <c:v>2369990.67</c:v>
                </c:pt>
                <c:pt idx="62">
                  <c:v>2387923.96</c:v>
                </c:pt>
                <c:pt idx="63">
                  <c:v>2404251.19</c:v>
                </c:pt>
                <c:pt idx="64">
                  <c:v>2430202.29</c:v>
                </c:pt>
                <c:pt idx="65">
                  <c:v>2438279.13</c:v>
                </c:pt>
                <c:pt idx="66">
                  <c:v>2446230.4300000002</c:v>
                </c:pt>
                <c:pt idx="67">
                  <c:v>2448497.0299999998</c:v>
                </c:pt>
                <c:pt idx="68">
                  <c:v>2452353.2200000002</c:v>
                </c:pt>
                <c:pt idx="69">
                  <c:v>2453072.9300000002</c:v>
                </c:pt>
                <c:pt idx="70">
                  <c:v>2459744.15</c:v>
                </c:pt>
                <c:pt idx="71">
                  <c:v>2460009.3199999998</c:v>
                </c:pt>
                <c:pt idx="72">
                  <c:v>2458048.37</c:v>
                </c:pt>
                <c:pt idx="73">
                  <c:v>2475369.52</c:v>
                </c:pt>
                <c:pt idx="74">
                  <c:v>2482577.4700000002</c:v>
                </c:pt>
                <c:pt idx="75">
                  <c:v>2493856.91</c:v>
                </c:pt>
                <c:pt idx="76">
                  <c:v>2509152.58</c:v>
                </c:pt>
                <c:pt idx="77">
                  <c:v>2514860.59</c:v>
                </c:pt>
                <c:pt idx="78">
                  <c:v>2521677.06</c:v>
                </c:pt>
              </c:numCache>
            </c:numRef>
          </c:val>
          <c:smooth val="0"/>
          <c:extLst>
            <c:ext xmlns:c16="http://schemas.microsoft.com/office/drawing/2014/chart" uri="{C3380CC4-5D6E-409C-BE32-E72D297353CC}">
              <c16:uniqueId val="{00000000-3F1C-4C47-BAEA-AAD92CBC13F7}"/>
            </c:ext>
          </c:extLst>
        </c:ser>
        <c:ser>
          <c:idx val="1"/>
          <c:order val="1"/>
          <c:tx>
            <c:strRef>
              <c:f>data!$D$2</c:f>
              <c:strCache>
                <c:ptCount val="1"/>
                <c:pt idx="0">
                  <c:v>M3</c:v>
                </c:pt>
              </c:strCache>
            </c:strRef>
          </c:tx>
          <c:spPr>
            <a:ln w="28575" cap="rnd">
              <a:solidFill>
                <a:schemeClr val="accent2"/>
              </a:solidFill>
              <a:round/>
            </a:ln>
            <a:effectLst/>
          </c:spPr>
          <c:marker>
            <c:symbol val="none"/>
          </c:marker>
          <c:cat>
            <c:strRef>
              <c:f>data!$B$3:$B$81</c:f>
              <c:strCache>
                <c:ptCount val="79"/>
                <c:pt idx="0">
                  <c:v>1995-Q1</c:v>
                </c:pt>
                <c:pt idx="1">
                  <c:v>1995-Q2</c:v>
                </c:pt>
                <c:pt idx="2">
                  <c:v>1995-Q3</c:v>
                </c:pt>
                <c:pt idx="3">
                  <c:v>1995-Q4</c:v>
                </c:pt>
                <c:pt idx="4">
                  <c:v>1996-Q1</c:v>
                </c:pt>
                <c:pt idx="5">
                  <c:v>1996-Q2</c:v>
                </c:pt>
                <c:pt idx="6">
                  <c:v>1996-Q3</c:v>
                </c:pt>
                <c:pt idx="7">
                  <c:v>1996-Q4</c:v>
                </c:pt>
                <c:pt idx="8">
                  <c:v>1997-Q1</c:v>
                </c:pt>
                <c:pt idx="9">
                  <c:v>1997-Q2</c:v>
                </c:pt>
                <c:pt idx="10">
                  <c:v>1997-Q3</c:v>
                </c:pt>
                <c:pt idx="11">
                  <c:v>1997-Q4</c:v>
                </c:pt>
                <c:pt idx="12">
                  <c:v>1998-Q1</c:v>
                </c:pt>
                <c:pt idx="13">
                  <c:v>1998-Q2</c:v>
                </c:pt>
                <c:pt idx="14">
                  <c:v>1998-Q3</c:v>
                </c:pt>
                <c:pt idx="15">
                  <c:v>1998-Q4</c:v>
                </c:pt>
                <c:pt idx="16">
                  <c:v>1999-Q1</c:v>
                </c:pt>
                <c:pt idx="17">
                  <c:v>1999-Q2</c:v>
                </c:pt>
                <c:pt idx="18">
                  <c:v>1999-Q3</c:v>
                </c:pt>
                <c:pt idx="19">
                  <c:v>1999-Q4</c:v>
                </c:pt>
                <c:pt idx="20">
                  <c:v>2000-Q1</c:v>
                </c:pt>
                <c:pt idx="21">
                  <c:v>2000-Q2</c:v>
                </c:pt>
                <c:pt idx="22">
                  <c:v>2000-Q3</c:v>
                </c:pt>
                <c:pt idx="23">
                  <c:v>2000-Q4</c:v>
                </c:pt>
                <c:pt idx="24">
                  <c:v>2001-Q1</c:v>
                </c:pt>
                <c:pt idx="25">
                  <c:v>2001-Q2</c:v>
                </c:pt>
                <c:pt idx="26">
                  <c:v>2001-Q3</c:v>
                </c:pt>
                <c:pt idx="27">
                  <c:v>2001-Q4</c:v>
                </c:pt>
                <c:pt idx="28">
                  <c:v>2002-Q1</c:v>
                </c:pt>
                <c:pt idx="29">
                  <c:v>2002-Q2</c:v>
                </c:pt>
                <c:pt idx="30">
                  <c:v>2002-Q3</c:v>
                </c:pt>
                <c:pt idx="31">
                  <c:v>2002-Q4</c:v>
                </c:pt>
                <c:pt idx="32">
                  <c:v>2003-Q1</c:v>
                </c:pt>
                <c:pt idx="33">
                  <c:v>2003-Q2</c:v>
                </c:pt>
                <c:pt idx="34">
                  <c:v>2003-Q3</c:v>
                </c:pt>
                <c:pt idx="35">
                  <c:v>2003-Q4</c:v>
                </c:pt>
                <c:pt idx="36">
                  <c:v>2004-Q1</c:v>
                </c:pt>
                <c:pt idx="37">
                  <c:v>2004-Q2</c:v>
                </c:pt>
                <c:pt idx="38">
                  <c:v>2004-Q3</c:v>
                </c:pt>
                <c:pt idx="39">
                  <c:v>2004-Q4</c:v>
                </c:pt>
                <c:pt idx="40">
                  <c:v>2005-Q1</c:v>
                </c:pt>
                <c:pt idx="41">
                  <c:v>2005-Q2</c:v>
                </c:pt>
                <c:pt idx="42">
                  <c:v>2005-Q3</c:v>
                </c:pt>
                <c:pt idx="43">
                  <c:v>2005-Q4</c:v>
                </c:pt>
                <c:pt idx="44">
                  <c:v>2006-Q1</c:v>
                </c:pt>
                <c:pt idx="45">
                  <c:v>2006-Q2</c:v>
                </c:pt>
                <c:pt idx="46">
                  <c:v>2006-Q3</c:v>
                </c:pt>
                <c:pt idx="47">
                  <c:v>2006-Q4</c:v>
                </c:pt>
                <c:pt idx="48">
                  <c:v>2007-Q1</c:v>
                </c:pt>
                <c:pt idx="49">
                  <c:v>2007-Q2</c:v>
                </c:pt>
                <c:pt idx="50">
                  <c:v>2007-Q3</c:v>
                </c:pt>
                <c:pt idx="51">
                  <c:v>2007-Q4</c:v>
                </c:pt>
                <c:pt idx="52">
                  <c:v>2008-Q1</c:v>
                </c:pt>
                <c:pt idx="53">
                  <c:v>2008-Q2</c:v>
                </c:pt>
                <c:pt idx="54">
                  <c:v>2008-Q3</c:v>
                </c:pt>
                <c:pt idx="55">
                  <c:v>2008-Q4</c:v>
                </c:pt>
                <c:pt idx="56">
                  <c:v>2009-Q1</c:v>
                </c:pt>
                <c:pt idx="57">
                  <c:v>2009-Q2</c:v>
                </c:pt>
                <c:pt idx="58">
                  <c:v>2009-Q3</c:v>
                </c:pt>
                <c:pt idx="59">
                  <c:v>2009-Q4</c:v>
                </c:pt>
                <c:pt idx="60">
                  <c:v>2010-Q1</c:v>
                </c:pt>
                <c:pt idx="61">
                  <c:v>2010-Q2</c:v>
                </c:pt>
                <c:pt idx="62">
                  <c:v>2010-Q3</c:v>
                </c:pt>
                <c:pt idx="63">
                  <c:v>2010-Q4</c:v>
                </c:pt>
                <c:pt idx="64">
                  <c:v>2011-Q1</c:v>
                </c:pt>
                <c:pt idx="65">
                  <c:v>2011-Q2</c:v>
                </c:pt>
                <c:pt idx="66">
                  <c:v>2011-Q3</c:v>
                </c:pt>
                <c:pt idx="67">
                  <c:v>2011-Q4</c:v>
                </c:pt>
                <c:pt idx="68">
                  <c:v>2012-Q1</c:v>
                </c:pt>
                <c:pt idx="69">
                  <c:v>2012-Q2</c:v>
                </c:pt>
                <c:pt idx="70">
                  <c:v>2012-Q3</c:v>
                </c:pt>
                <c:pt idx="71">
                  <c:v>2012-Q4</c:v>
                </c:pt>
                <c:pt idx="72">
                  <c:v>2013-Q1</c:v>
                </c:pt>
                <c:pt idx="73">
                  <c:v>2013-Q2</c:v>
                </c:pt>
                <c:pt idx="74">
                  <c:v>2013-Q3</c:v>
                </c:pt>
                <c:pt idx="75">
                  <c:v>2013-Q4</c:v>
                </c:pt>
                <c:pt idx="76">
                  <c:v>2014-Q1</c:v>
                </c:pt>
                <c:pt idx="77">
                  <c:v>2014-Q2</c:v>
                </c:pt>
                <c:pt idx="78">
                  <c:v>2014-Q3</c:v>
                </c:pt>
              </c:strCache>
            </c:strRef>
          </c:cat>
          <c:val>
            <c:numRef>
              <c:f>data!$D$3:$D$81</c:f>
              <c:numCache>
                <c:formatCode>General</c:formatCode>
                <c:ptCount val="79"/>
                <c:pt idx="0">
                  <c:v>3700119</c:v>
                </c:pt>
                <c:pt idx="1">
                  <c:v>3750490</c:v>
                </c:pt>
                <c:pt idx="2">
                  <c:v>3804548</c:v>
                </c:pt>
                <c:pt idx="3">
                  <c:v>3877651</c:v>
                </c:pt>
                <c:pt idx="4">
                  <c:v>3921702</c:v>
                </c:pt>
                <c:pt idx="5">
                  <c:v>3948198</c:v>
                </c:pt>
                <c:pt idx="6">
                  <c:v>4003523</c:v>
                </c:pt>
                <c:pt idx="7">
                  <c:v>4037309</c:v>
                </c:pt>
                <c:pt idx="8">
                  <c:v>4060658</c:v>
                </c:pt>
                <c:pt idx="9">
                  <c:v>4121552</c:v>
                </c:pt>
                <c:pt idx="10">
                  <c:v>4162778</c:v>
                </c:pt>
                <c:pt idx="11">
                  <c:v>4219505</c:v>
                </c:pt>
                <c:pt idx="12">
                  <c:v>4268344</c:v>
                </c:pt>
                <c:pt idx="13">
                  <c:v>4337547</c:v>
                </c:pt>
                <c:pt idx="14">
                  <c:v>4369561</c:v>
                </c:pt>
                <c:pt idx="15">
                  <c:v>4425466</c:v>
                </c:pt>
                <c:pt idx="16">
                  <c:v>4454173</c:v>
                </c:pt>
                <c:pt idx="17">
                  <c:v>4536007</c:v>
                </c:pt>
                <c:pt idx="18">
                  <c:v>4596263</c:v>
                </c:pt>
                <c:pt idx="19">
                  <c:v>4664613</c:v>
                </c:pt>
                <c:pt idx="20">
                  <c:v>4764968</c:v>
                </c:pt>
                <c:pt idx="21">
                  <c:v>4786233</c:v>
                </c:pt>
                <c:pt idx="22">
                  <c:v>4830248</c:v>
                </c:pt>
                <c:pt idx="23">
                  <c:v>4858220</c:v>
                </c:pt>
                <c:pt idx="24">
                  <c:v>5080673</c:v>
                </c:pt>
                <c:pt idx="25">
                  <c:v>5190867</c:v>
                </c:pt>
                <c:pt idx="26">
                  <c:v>5296047</c:v>
                </c:pt>
                <c:pt idx="27">
                  <c:v>5402134</c:v>
                </c:pt>
                <c:pt idx="28">
                  <c:v>5455427</c:v>
                </c:pt>
                <c:pt idx="29">
                  <c:v>5537794</c:v>
                </c:pt>
                <c:pt idx="30">
                  <c:v>5660228</c:v>
                </c:pt>
                <c:pt idx="31">
                  <c:v>5765889</c:v>
                </c:pt>
                <c:pt idx="32">
                  <c:v>5884420</c:v>
                </c:pt>
                <c:pt idx="33">
                  <c:v>5991248</c:v>
                </c:pt>
                <c:pt idx="34">
                  <c:v>6056557</c:v>
                </c:pt>
                <c:pt idx="35">
                  <c:v>6149075</c:v>
                </c:pt>
                <c:pt idx="36">
                  <c:v>6235412</c:v>
                </c:pt>
                <c:pt idx="37">
                  <c:v>6314161</c:v>
                </c:pt>
                <c:pt idx="38">
                  <c:v>6416224</c:v>
                </c:pt>
                <c:pt idx="39">
                  <c:v>6536824</c:v>
                </c:pt>
                <c:pt idx="40">
                  <c:v>6635354</c:v>
                </c:pt>
                <c:pt idx="41">
                  <c:v>6809604</c:v>
                </c:pt>
                <c:pt idx="42">
                  <c:v>6962689</c:v>
                </c:pt>
                <c:pt idx="43">
                  <c:v>7084472</c:v>
                </c:pt>
                <c:pt idx="44">
                  <c:v>7223285</c:v>
                </c:pt>
                <c:pt idx="45">
                  <c:v>7380745</c:v>
                </c:pt>
                <c:pt idx="46">
                  <c:v>7565580</c:v>
                </c:pt>
                <c:pt idx="47">
                  <c:v>7756850</c:v>
                </c:pt>
                <c:pt idx="48">
                  <c:v>8009759</c:v>
                </c:pt>
                <c:pt idx="49">
                  <c:v>8200471</c:v>
                </c:pt>
                <c:pt idx="50">
                  <c:v>8411277</c:v>
                </c:pt>
                <c:pt idx="51">
                  <c:v>8655100</c:v>
                </c:pt>
                <c:pt idx="52">
                  <c:v>8875356</c:v>
                </c:pt>
                <c:pt idx="53">
                  <c:v>9043921</c:v>
                </c:pt>
                <c:pt idx="54">
                  <c:v>9218110</c:v>
                </c:pt>
                <c:pt idx="55">
                  <c:v>9404480</c:v>
                </c:pt>
                <c:pt idx="56">
                  <c:v>9409312</c:v>
                </c:pt>
                <c:pt idx="57">
                  <c:v>9426349</c:v>
                </c:pt>
                <c:pt idx="58">
                  <c:v>9401941</c:v>
                </c:pt>
                <c:pt idx="59">
                  <c:v>9353416</c:v>
                </c:pt>
                <c:pt idx="60">
                  <c:v>9331713</c:v>
                </c:pt>
                <c:pt idx="61">
                  <c:v>9238322</c:v>
                </c:pt>
                <c:pt idx="62">
                  <c:v>9264663</c:v>
                </c:pt>
                <c:pt idx="63">
                  <c:v>9291999</c:v>
                </c:pt>
                <c:pt idx="64">
                  <c:v>9344767</c:v>
                </c:pt>
                <c:pt idx="65">
                  <c:v>9386802</c:v>
                </c:pt>
                <c:pt idx="66">
                  <c:v>9480508</c:v>
                </c:pt>
                <c:pt idx="67">
                  <c:v>9498258</c:v>
                </c:pt>
                <c:pt idx="68">
                  <c:v>9603868</c:v>
                </c:pt>
                <c:pt idx="69">
                  <c:v>9652235</c:v>
                </c:pt>
                <c:pt idx="70">
                  <c:v>9698214</c:v>
                </c:pt>
                <c:pt idx="71">
                  <c:v>9780943</c:v>
                </c:pt>
                <c:pt idx="72">
                  <c:v>9807469</c:v>
                </c:pt>
                <c:pt idx="73">
                  <c:v>9822728</c:v>
                </c:pt>
                <c:pt idx="74">
                  <c:v>9847460</c:v>
                </c:pt>
                <c:pt idx="75">
                  <c:v>9830029</c:v>
                </c:pt>
                <c:pt idx="76">
                  <c:v>9886231</c:v>
                </c:pt>
                <c:pt idx="77">
                  <c:v>9963572</c:v>
                </c:pt>
                <c:pt idx="78">
                  <c:v>10087847</c:v>
                </c:pt>
              </c:numCache>
            </c:numRef>
          </c:val>
          <c:smooth val="0"/>
          <c:extLst>
            <c:ext xmlns:c16="http://schemas.microsoft.com/office/drawing/2014/chart" uri="{C3380CC4-5D6E-409C-BE32-E72D297353CC}">
              <c16:uniqueId val="{00000001-3F1C-4C47-BAEA-AAD92CBC13F7}"/>
            </c:ext>
          </c:extLst>
        </c:ser>
        <c:dLbls>
          <c:showLegendKey val="0"/>
          <c:showVal val="0"/>
          <c:showCatName val="0"/>
          <c:showSerName val="0"/>
          <c:showPercent val="0"/>
          <c:showBubbleSize val="0"/>
        </c:dLbls>
        <c:smooth val="0"/>
        <c:axId val="310320688"/>
        <c:axId val="310321080"/>
      </c:lineChart>
      <c:catAx>
        <c:axId val="31032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321080"/>
        <c:crosses val="autoZero"/>
        <c:auto val="1"/>
        <c:lblAlgn val="ctr"/>
        <c:lblOffset val="100"/>
        <c:noMultiLvlLbl val="0"/>
      </c:catAx>
      <c:valAx>
        <c:axId val="310321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32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Euro area: Velocità di circolazione di M3</a:t>
            </a:r>
          </a:p>
        </c:rich>
      </c:tx>
      <c:layout>
        <c:manualLayout>
          <c:xMode val="edge"/>
          <c:yMode val="edge"/>
          <c:x val="0.12349300087489064"/>
          <c:y val="9.2592592592592587E-3"/>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data!$F$2</c:f>
              <c:strCache>
                <c:ptCount val="1"/>
                <c:pt idx="0">
                  <c:v>V</c:v>
                </c:pt>
              </c:strCache>
            </c:strRef>
          </c:tx>
          <c:spPr>
            <a:ln w="38100" cap="rnd">
              <a:solidFill>
                <a:schemeClr val="accent1"/>
              </a:solidFill>
              <a:round/>
            </a:ln>
            <a:effectLst/>
          </c:spPr>
          <c:marker>
            <c:symbol val="none"/>
          </c:marker>
          <c:cat>
            <c:strRef>
              <c:f>data!$E$3:$E$81</c:f>
              <c:strCache>
                <c:ptCount val="79"/>
                <c:pt idx="0">
                  <c:v>1995-Q1</c:v>
                </c:pt>
                <c:pt idx="1">
                  <c:v>1995-Q2</c:v>
                </c:pt>
                <c:pt idx="2">
                  <c:v>1995-Q3</c:v>
                </c:pt>
                <c:pt idx="3">
                  <c:v>1995-Q4</c:v>
                </c:pt>
                <c:pt idx="4">
                  <c:v>1996-Q1</c:v>
                </c:pt>
                <c:pt idx="5">
                  <c:v>1996-Q2</c:v>
                </c:pt>
                <c:pt idx="6">
                  <c:v>1996-Q3</c:v>
                </c:pt>
                <c:pt idx="7">
                  <c:v>1996-Q4</c:v>
                </c:pt>
                <c:pt idx="8">
                  <c:v>1997-Q1</c:v>
                </c:pt>
                <c:pt idx="9">
                  <c:v>1997-Q2</c:v>
                </c:pt>
                <c:pt idx="10">
                  <c:v>1997-Q3</c:v>
                </c:pt>
                <c:pt idx="11">
                  <c:v>1997-Q4</c:v>
                </c:pt>
                <c:pt idx="12">
                  <c:v>1998-Q1</c:v>
                </c:pt>
                <c:pt idx="13">
                  <c:v>1998-Q2</c:v>
                </c:pt>
                <c:pt idx="14">
                  <c:v>1998-Q3</c:v>
                </c:pt>
                <c:pt idx="15">
                  <c:v>1998-Q4</c:v>
                </c:pt>
                <c:pt idx="16">
                  <c:v>1999-Q1</c:v>
                </c:pt>
                <c:pt idx="17">
                  <c:v>1999-Q2</c:v>
                </c:pt>
                <c:pt idx="18">
                  <c:v>1999-Q3</c:v>
                </c:pt>
                <c:pt idx="19">
                  <c:v>1999-Q4</c:v>
                </c:pt>
                <c:pt idx="20">
                  <c:v>2000-Q1</c:v>
                </c:pt>
                <c:pt idx="21">
                  <c:v>2000-Q2</c:v>
                </c:pt>
                <c:pt idx="22">
                  <c:v>2000-Q3</c:v>
                </c:pt>
                <c:pt idx="23">
                  <c:v>2000-Q4</c:v>
                </c:pt>
                <c:pt idx="24">
                  <c:v>2001-Q1</c:v>
                </c:pt>
                <c:pt idx="25">
                  <c:v>2001-Q2</c:v>
                </c:pt>
                <c:pt idx="26">
                  <c:v>2001-Q3</c:v>
                </c:pt>
                <c:pt idx="27">
                  <c:v>2001-Q4</c:v>
                </c:pt>
                <c:pt idx="28">
                  <c:v>2002-Q1</c:v>
                </c:pt>
                <c:pt idx="29">
                  <c:v>2002-Q2</c:v>
                </c:pt>
                <c:pt idx="30">
                  <c:v>2002-Q3</c:v>
                </c:pt>
                <c:pt idx="31">
                  <c:v>2002-Q4</c:v>
                </c:pt>
                <c:pt idx="32">
                  <c:v>2003-Q1</c:v>
                </c:pt>
                <c:pt idx="33">
                  <c:v>2003-Q2</c:v>
                </c:pt>
                <c:pt idx="34">
                  <c:v>2003-Q3</c:v>
                </c:pt>
                <c:pt idx="35">
                  <c:v>2003-Q4</c:v>
                </c:pt>
                <c:pt idx="36">
                  <c:v>2004-Q1</c:v>
                </c:pt>
                <c:pt idx="37">
                  <c:v>2004-Q2</c:v>
                </c:pt>
                <c:pt idx="38">
                  <c:v>2004-Q3</c:v>
                </c:pt>
                <c:pt idx="39">
                  <c:v>2004-Q4</c:v>
                </c:pt>
                <c:pt idx="40">
                  <c:v>2005-Q1</c:v>
                </c:pt>
                <c:pt idx="41">
                  <c:v>2005-Q2</c:v>
                </c:pt>
                <c:pt idx="42">
                  <c:v>2005-Q3</c:v>
                </c:pt>
                <c:pt idx="43">
                  <c:v>2005-Q4</c:v>
                </c:pt>
                <c:pt idx="44">
                  <c:v>2006-Q1</c:v>
                </c:pt>
                <c:pt idx="45">
                  <c:v>2006-Q2</c:v>
                </c:pt>
                <c:pt idx="46">
                  <c:v>2006-Q3</c:v>
                </c:pt>
                <c:pt idx="47">
                  <c:v>2006-Q4</c:v>
                </c:pt>
                <c:pt idx="48">
                  <c:v>2007-Q1</c:v>
                </c:pt>
                <c:pt idx="49">
                  <c:v>2007-Q2</c:v>
                </c:pt>
                <c:pt idx="50">
                  <c:v>2007-Q3</c:v>
                </c:pt>
                <c:pt idx="51">
                  <c:v>2007-Q4</c:v>
                </c:pt>
                <c:pt idx="52">
                  <c:v>2008-Q1</c:v>
                </c:pt>
                <c:pt idx="53">
                  <c:v>2008-Q2</c:v>
                </c:pt>
                <c:pt idx="54">
                  <c:v>2008-Q3</c:v>
                </c:pt>
                <c:pt idx="55">
                  <c:v>2008-Q4</c:v>
                </c:pt>
                <c:pt idx="56">
                  <c:v>2009-Q1</c:v>
                </c:pt>
                <c:pt idx="57">
                  <c:v>2009-Q2</c:v>
                </c:pt>
                <c:pt idx="58">
                  <c:v>2009-Q3</c:v>
                </c:pt>
                <c:pt idx="59">
                  <c:v>2009-Q4</c:v>
                </c:pt>
                <c:pt idx="60">
                  <c:v>2010-Q1</c:v>
                </c:pt>
                <c:pt idx="61">
                  <c:v>2010-Q2</c:v>
                </c:pt>
                <c:pt idx="62">
                  <c:v>2010-Q3</c:v>
                </c:pt>
                <c:pt idx="63">
                  <c:v>2010-Q4</c:v>
                </c:pt>
                <c:pt idx="64">
                  <c:v>2011-Q1</c:v>
                </c:pt>
                <c:pt idx="65">
                  <c:v>2011-Q2</c:v>
                </c:pt>
                <c:pt idx="66">
                  <c:v>2011-Q3</c:v>
                </c:pt>
                <c:pt idx="67">
                  <c:v>2011-Q4</c:v>
                </c:pt>
                <c:pt idx="68">
                  <c:v>2012-Q1</c:v>
                </c:pt>
                <c:pt idx="69">
                  <c:v>2012-Q2</c:v>
                </c:pt>
                <c:pt idx="70">
                  <c:v>2012-Q3</c:v>
                </c:pt>
                <c:pt idx="71">
                  <c:v>2012-Q4</c:v>
                </c:pt>
                <c:pt idx="72">
                  <c:v>2013-Q1</c:v>
                </c:pt>
                <c:pt idx="73">
                  <c:v>2013-Q2</c:v>
                </c:pt>
                <c:pt idx="74">
                  <c:v>2013-Q3</c:v>
                </c:pt>
                <c:pt idx="75">
                  <c:v>2013-Q4</c:v>
                </c:pt>
                <c:pt idx="76">
                  <c:v>2014-Q1</c:v>
                </c:pt>
                <c:pt idx="77">
                  <c:v>2014-Q2</c:v>
                </c:pt>
                <c:pt idx="78">
                  <c:v>2014-Q3</c:v>
                </c:pt>
              </c:strCache>
            </c:strRef>
          </c:cat>
          <c:val>
            <c:numRef>
              <c:f>data!$F$3:$F$81</c:f>
              <c:numCache>
                <c:formatCode>0.000</c:formatCode>
                <c:ptCount val="79"/>
                <c:pt idx="0">
                  <c:v>0.37993877494210321</c:v>
                </c:pt>
                <c:pt idx="1">
                  <c:v>0.38008428498676172</c:v>
                </c:pt>
                <c:pt idx="2">
                  <c:v>0.38026774008371039</c:v>
                </c:pt>
                <c:pt idx="3">
                  <c:v>0.37697349503604111</c:v>
                </c:pt>
                <c:pt idx="4">
                  <c:v>0.37565884149280082</c:v>
                </c:pt>
                <c:pt idx="5">
                  <c:v>0.37791170807543084</c:v>
                </c:pt>
                <c:pt idx="6">
                  <c:v>0.37656534507232753</c:v>
                </c:pt>
                <c:pt idx="7">
                  <c:v>0.37390047677797267</c:v>
                </c:pt>
                <c:pt idx="8">
                  <c:v>0.37117409789250905</c:v>
                </c:pt>
                <c:pt idx="9">
                  <c:v>0.36989324895088066</c:v>
                </c:pt>
                <c:pt idx="10">
                  <c:v>0.3687926716245738</c:v>
                </c:pt>
                <c:pt idx="11">
                  <c:v>0.36972018518759903</c:v>
                </c:pt>
                <c:pt idx="12">
                  <c:v>0.3668323077989965</c:v>
                </c:pt>
                <c:pt idx="13">
                  <c:v>0.36495639586153189</c:v>
                </c:pt>
                <c:pt idx="14">
                  <c:v>0.36602829437556772</c:v>
                </c:pt>
                <c:pt idx="15">
                  <c:v>0.36573445598723386</c:v>
                </c:pt>
                <c:pt idx="16">
                  <c:v>0.36701651911589428</c:v>
                </c:pt>
                <c:pt idx="17">
                  <c:v>0.36376071289131606</c:v>
                </c:pt>
                <c:pt idx="18">
                  <c:v>0.36401735931995188</c:v>
                </c:pt>
                <c:pt idx="19">
                  <c:v>0.36407340330269627</c:v>
                </c:pt>
                <c:pt idx="20">
                  <c:v>0.36195830905894855</c:v>
                </c:pt>
                <c:pt idx="21">
                  <c:v>0.36487481491185236</c:v>
                </c:pt>
                <c:pt idx="22">
                  <c:v>0.36549492696855312</c:v>
                </c:pt>
                <c:pt idx="23">
                  <c:v>0.36736803808802398</c:v>
                </c:pt>
                <c:pt idx="24">
                  <c:v>0.35725152750432865</c:v>
                </c:pt>
                <c:pt idx="25">
                  <c:v>0.35225198796270452</c:v>
                </c:pt>
                <c:pt idx="26">
                  <c:v>0.34769757330325807</c:v>
                </c:pt>
                <c:pt idx="27">
                  <c:v>0.34372041493232119</c:v>
                </c:pt>
                <c:pt idx="28">
                  <c:v>0.34334877361570415</c:v>
                </c:pt>
                <c:pt idx="29">
                  <c:v>0.34104922284938732</c:v>
                </c:pt>
                <c:pt idx="30">
                  <c:v>0.33738597455791536</c:v>
                </c:pt>
                <c:pt idx="31">
                  <c:v>0.33339731132527872</c:v>
                </c:pt>
                <c:pt idx="32">
                  <c:v>0.3277639512475316</c:v>
                </c:pt>
                <c:pt idx="33">
                  <c:v>0.32340418223381839</c:v>
                </c:pt>
                <c:pt idx="34">
                  <c:v>0.32438901673013232</c:v>
                </c:pt>
                <c:pt idx="35">
                  <c:v>0.322303351317068</c:v>
                </c:pt>
                <c:pt idx="36">
                  <c:v>0.32108004250561151</c:v>
                </c:pt>
                <c:pt idx="37">
                  <c:v>0.32066153523801499</c:v>
                </c:pt>
                <c:pt idx="38">
                  <c:v>0.3179885490282135</c:v>
                </c:pt>
                <c:pt idx="39">
                  <c:v>0.31487328249926877</c:v>
                </c:pt>
                <c:pt idx="40">
                  <c:v>0.31196568562883004</c:v>
                </c:pt>
                <c:pt idx="41">
                  <c:v>0.30745324691421116</c:v>
                </c:pt>
                <c:pt idx="42">
                  <c:v>0.30402623038311777</c:v>
                </c:pt>
                <c:pt idx="43">
                  <c:v>0.3027108343430534</c:v>
                </c:pt>
                <c:pt idx="44">
                  <c:v>0.30043192536359842</c:v>
                </c:pt>
                <c:pt idx="45">
                  <c:v>0.29904441489307648</c:v>
                </c:pt>
                <c:pt idx="46">
                  <c:v>0.29496037448549883</c:v>
                </c:pt>
                <c:pt idx="47">
                  <c:v>0.29221137961930421</c:v>
                </c:pt>
                <c:pt idx="48">
                  <c:v>0.28762284483216038</c:v>
                </c:pt>
                <c:pt idx="49">
                  <c:v>0.28410034984575888</c:v>
                </c:pt>
                <c:pt idx="50">
                  <c:v>0.27972209927220326</c:v>
                </c:pt>
                <c:pt idx="51">
                  <c:v>0.27512034291920373</c:v>
                </c:pt>
                <c:pt idx="52">
                  <c:v>0.27094002764508829</c:v>
                </c:pt>
                <c:pt idx="53">
                  <c:v>0.26645407340466593</c:v>
                </c:pt>
                <c:pt idx="54">
                  <c:v>0.26057399618793869</c:v>
                </c:pt>
                <c:pt idx="55">
                  <c:v>0.252148725926367</c:v>
                </c:pt>
                <c:pt idx="56">
                  <c:v>0.24514959542206696</c:v>
                </c:pt>
                <c:pt idx="57">
                  <c:v>0.24431318106299693</c:v>
                </c:pt>
                <c:pt idx="58">
                  <c:v>0.24608857787982291</c:v>
                </c:pt>
                <c:pt idx="59">
                  <c:v>0.24920458578983337</c:v>
                </c:pt>
                <c:pt idx="60">
                  <c:v>0.25082327114003611</c:v>
                </c:pt>
                <c:pt idx="61">
                  <c:v>0.25653908469525094</c:v>
                </c:pt>
                <c:pt idx="62">
                  <c:v>0.25774536645315649</c:v>
                </c:pt>
                <c:pt idx="63">
                  <c:v>0.2587442368429011</c:v>
                </c:pt>
                <c:pt idx="64">
                  <c:v>0.26006023371155212</c:v>
                </c:pt>
                <c:pt idx="65">
                  <c:v>0.25975610543399125</c:v>
                </c:pt>
                <c:pt idx="66">
                  <c:v>0.25802735781669084</c:v>
                </c:pt>
                <c:pt idx="67">
                  <c:v>0.25778379888185809</c:v>
                </c:pt>
                <c:pt idx="68">
                  <c:v>0.25535057541398948</c:v>
                </c:pt>
                <c:pt idx="69">
                  <c:v>0.25414558700653272</c:v>
                </c:pt>
                <c:pt idx="70">
                  <c:v>0.25362857016766177</c:v>
                </c:pt>
                <c:pt idx="71">
                  <c:v>0.25151044434059167</c:v>
                </c:pt>
                <c:pt idx="72">
                  <c:v>0.25063024619297802</c:v>
                </c:pt>
                <c:pt idx="73">
                  <c:v>0.25200428231342659</c:v>
                </c:pt>
                <c:pt idx="74">
                  <c:v>0.25210333121434364</c:v>
                </c:pt>
                <c:pt idx="75">
                  <c:v>0.25369781818548043</c:v>
                </c:pt>
                <c:pt idx="76">
                  <c:v>0.25380274646627216</c:v>
                </c:pt>
                <c:pt idx="77">
                  <c:v>0.25240552183494031</c:v>
                </c:pt>
                <c:pt idx="78">
                  <c:v>0.24997177891377614</c:v>
                </c:pt>
              </c:numCache>
            </c:numRef>
          </c:val>
          <c:smooth val="0"/>
          <c:extLst>
            <c:ext xmlns:c16="http://schemas.microsoft.com/office/drawing/2014/chart" uri="{C3380CC4-5D6E-409C-BE32-E72D297353CC}">
              <c16:uniqueId val="{00000000-39D2-FA43-86C6-3F56FA9BE2F0}"/>
            </c:ext>
          </c:extLst>
        </c:ser>
        <c:dLbls>
          <c:showLegendKey val="0"/>
          <c:showVal val="0"/>
          <c:showCatName val="0"/>
          <c:showSerName val="0"/>
          <c:showPercent val="0"/>
          <c:showBubbleSize val="0"/>
        </c:dLbls>
        <c:smooth val="0"/>
        <c:axId val="310317552"/>
        <c:axId val="310314416"/>
      </c:lineChart>
      <c:catAx>
        <c:axId val="31031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310314416"/>
        <c:crosses val="autoZero"/>
        <c:auto val="1"/>
        <c:lblAlgn val="ctr"/>
        <c:lblOffset val="100"/>
        <c:noMultiLvlLbl val="0"/>
      </c:catAx>
      <c:valAx>
        <c:axId val="3103144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31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r>
              <a:rPr lang="en-US" sz="2000" dirty="0" err="1"/>
              <a:t>Tassi</a:t>
            </a:r>
            <a:r>
              <a:rPr lang="en-US" sz="2000" dirty="0"/>
              <a:t> di </a:t>
            </a:r>
            <a:r>
              <a:rPr lang="en-US" sz="2000" dirty="0" err="1"/>
              <a:t>cambio</a:t>
            </a:r>
            <a:r>
              <a:rPr lang="en-US" sz="2000" dirty="0"/>
              <a:t> </a:t>
            </a:r>
            <a:r>
              <a:rPr lang="en-US" sz="2000" dirty="0" err="1"/>
              <a:t>mensili</a:t>
            </a:r>
            <a:r>
              <a:rPr lang="en-US" sz="2000" dirty="0"/>
              <a:t> </a:t>
            </a:r>
            <a:r>
              <a:rPr lang="en-US" sz="2000" dirty="0" err="1"/>
              <a:t>dell'euro</a:t>
            </a:r>
            <a:r>
              <a:rPr lang="en-US" sz="2000" dirty="0"/>
              <a:t>, 1999.01-2015.03</a:t>
            </a:r>
            <a:r>
              <a:rPr lang="en-US" sz="2000" baseline="0" dirty="0"/>
              <a:t> </a:t>
            </a:r>
          </a:p>
          <a:p>
            <a:pPr algn="r">
              <a:defRPr/>
            </a:pPr>
            <a:r>
              <a:rPr lang="en-US" sz="1200" i="1" baseline="0" dirty="0"/>
              <a:t>Fonte</a:t>
            </a:r>
            <a:r>
              <a:rPr lang="en-US" sz="1200" baseline="0" dirty="0"/>
              <a:t>: Eurostat </a:t>
            </a:r>
            <a:endParaRPr lang="en-US" sz="1200" dirty="0"/>
          </a:p>
        </c:rich>
      </c:tx>
      <c:layout>
        <c:manualLayout>
          <c:xMode val="edge"/>
          <c:yMode val="edge"/>
          <c:x val="0.19784515677609221"/>
          <c:y val="2.3005374518759569E-2"/>
        </c:manualLayout>
      </c:layout>
      <c:overlay val="0"/>
      <c:spPr>
        <a:noFill/>
        <a:ln>
          <a:noFill/>
        </a:ln>
        <a:effectLst/>
      </c:spPr>
      <c:txPr>
        <a:bodyPr rot="0" spcFirstLastPara="1" vertOverflow="ellipsis" vert="horz" wrap="square" anchor="ctr" anchorCtr="1"/>
        <a:lstStyle/>
        <a:p>
          <a:pPr algn="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Data!$A$11</c:f>
              <c:strCache>
                <c:ptCount val="1"/>
                <c:pt idx="0">
                  <c:v>£</c:v>
                </c:pt>
              </c:strCache>
            </c:strRef>
          </c:tx>
          <c:spPr>
            <a:ln w="28575" cap="rnd">
              <a:solidFill>
                <a:schemeClr val="accent1"/>
              </a:solidFill>
              <a:round/>
            </a:ln>
            <a:effectLst/>
          </c:spPr>
          <c:marker>
            <c:symbol val="none"/>
          </c:marker>
          <c:cat>
            <c:strRef>
              <c:f>Data!$B$10:$GN$10</c:f>
              <c:strCache>
                <c:ptCount val="195"/>
                <c:pt idx="0">
                  <c:v>1999M01</c:v>
                </c:pt>
                <c:pt idx="1">
                  <c:v>1999M02</c:v>
                </c:pt>
                <c:pt idx="2">
                  <c:v>1999M03</c:v>
                </c:pt>
                <c:pt idx="3">
                  <c:v>1999M04</c:v>
                </c:pt>
                <c:pt idx="4">
                  <c:v>1999M05</c:v>
                </c:pt>
                <c:pt idx="5">
                  <c:v>1999M06</c:v>
                </c:pt>
                <c:pt idx="6">
                  <c:v>1999M07</c:v>
                </c:pt>
                <c:pt idx="7">
                  <c:v>1999M08</c:v>
                </c:pt>
                <c:pt idx="8">
                  <c:v>1999M09</c:v>
                </c:pt>
                <c:pt idx="9">
                  <c:v>1999M10</c:v>
                </c:pt>
                <c:pt idx="10">
                  <c:v>1999M11</c:v>
                </c:pt>
                <c:pt idx="11">
                  <c:v>1999M12</c:v>
                </c:pt>
                <c:pt idx="12">
                  <c:v>2000M01</c:v>
                </c:pt>
                <c:pt idx="13">
                  <c:v>2000M02</c:v>
                </c:pt>
                <c:pt idx="14">
                  <c:v>2000M03</c:v>
                </c:pt>
                <c:pt idx="15">
                  <c:v>2000M04</c:v>
                </c:pt>
                <c:pt idx="16">
                  <c:v>2000M05</c:v>
                </c:pt>
                <c:pt idx="17">
                  <c:v>2000M06</c:v>
                </c:pt>
                <c:pt idx="18">
                  <c:v>2000M07</c:v>
                </c:pt>
                <c:pt idx="19">
                  <c:v>2000M08</c:v>
                </c:pt>
                <c:pt idx="20">
                  <c:v>2000M09</c:v>
                </c:pt>
                <c:pt idx="21">
                  <c:v>2000M10</c:v>
                </c:pt>
                <c:pt idx="22">
                  <c:v>2000M11</c:v>
                </c:pt>
                <c:pt idx="23">
                  <c:v>2000M12</c:v>
                </c:pt>
                <c:pt idx="24">
                  <c:v>2001M01</c:v>
                </c:pt>
                <c:pt idx="25">
                  <c:v>2001M02</c:v>
                </c:pt>
                <c:pt idx="26">
                  <c:v>2001M03</c:v>
                </c:pt>
                <c:pt idx="27">
                  <c:v>2001M04</c:v>
                </c:pt>
                <c:pt idx="28">
                  <c:v>2001M05</c:v>
                </c:pt>
                <c:pt idx="29">
                  <c:v>2001M06</c:v>
                </c:pt>
                <c:pt idx="30">
                  <c:v>2001M07</c:v>
                </c:pt>
                <c:pt idx="31">
                  <c:v>2001M08</c:v>
                </c:pt>
                <c:pt idx="32">
                  <c:v>2001M09</c:v>
                </c:pt>
                <c:pt idx="33">
                  <c:v>2001M10</c:v>
                </c:pt>
                <c:pt idx="34">
                  <c:v>2001M11</c:v>
                </c:pt>
                <c:pt idx="35">
                  <c:v>2001M12</c:v>
                </c:pt>
                <c:pt idx="36">
                  <c:v>2002M01</c:v>
                </c:pt>
                <c:pt idx="37">
                  <c:v>2002M02</c:v>
                </c:pt>
                <c:pt idx="38">
                  <c:v>2002M03</c:v>
                </c:pt>
                <c:pt idx="39">
                  <c:v>2002M04</c:v>
                </c:pt>
                <c:pt idx="40">
                  <c:v>2002M05</c:v>
                </c:pt>
                <c:pt idx="41">
                  <c:v>2002M06</c:v>
                </c:pt>
                <c:pt idx="42">
                  <c:v>2002M07</c:v>
                </c:pt>
                <c:pt idx="43">
                  <c:v>2002M08</c:v>
                </c:pt>
                <c:pt idx="44">
                  <c:v>2002M09</c:v>
                </c:pt>
                <c:pt idx="45">
                  <c:v>2002M10</c:v>
                </c:pt>
                <c:pt idx="46">
                  <c:v>2002M11</c:v>
                </c:pt>
                <c:pt idx="47">
                  <c:v>2002M12</c:v>
                </c:pt>
                <c:pt idx="48">
                  <c:v>2003M01</c:v>
                </c:pt>
                <c:pt idx="49">
                  <c:v>2003M02</c:v>
                </c:pt>
                <c:pt idx="50">
                  <c:v>2003M03</c:v>
                </c:pt>
                <c:pt idx="51">
                  <c:v>2003M04</c:v>
                </c:pt>
                <c:pt idx="52">
                  <c:v>2003M05</c:v>
                </c:pt>
                <c:pt idx="53">
                  <c:v>2003M06</c:v>
                </c:pt>
                <c:pt idx="54">
                  <c:v>2003M07</c:v>
                </c:pt>
                <c:pt idx="55">
                  <c:v>2003M08</c:v>
                </c:pt>
                <c:pt idx="56">
                  <c:v>2003M09</c:v>
                </c:pt>
                <c:pt idx="57">
                  <c:v>2003M10</c:v>
                </c:pt>
                <c:pt idx="58">
                  <c:v>2003M11</c:v>
                </c:pt>
                <c:pt idx="59">
                  <c:v>2003M12</c:v>
                </c:pt>
                <c:pt idx="60">
                  <c:v>2004M01</c:v>
                </c:pt>
                <c:pt idx="61">
                  <c:v>2004M02</c:v>
                </c:pt>
                <c:pt idx="62">
                  <c:v>2004M03</c:v>
                </c:pt>
                <c:pt idx="63">
                  <c:v>2004M04</c:v>
                </c:pt>
                <c:pt idx="64">
                  <c:v>2004M05</c:v>
                </c:pt>
                <c:pt idx="65">
                  <c:v>2004M06</c:v>
                </c:pt>
                <c:pt idx="66">
                  <c:v>2004M07</c:v>
                </c:pt>
                <c:pt idx="67">
                  <c:v>2004M08</c:v>
                </c:pt>
                <c:pt idx="68">
                  <c:v>2004M09</c:v>
                </c:pt>
                <c:pt idx="69">
                  <c:v>2004M10</c:v>
                </c:pt>
                <c:pt idx="70">
                  <c:v>2004M11</c:v>
                </c:pt>
                <c:pt idx="71">
                  <c:v>2004M12</c:v>
                </c:pt>
                <c:pt idx="72">
                  <c:v>2005M01</c:v>
                </c:pt>
                <c:pt idx="73">
                  <c:v>2005M02</c:v>
                </c:pt>
                <c:pt idx="74">
                  <c:v>2005M03</c:v>
                </c:pt>
                <c:pt idx="75">
                  <c:v>2005M04</c:v>
                </c:pt>
                <c:pt idx="76">
                  <c:v>2005M05</c:v>
                </c:pt>
                <c:pt idx="77">
                  <c:v>2005M06</c:v>
                </c:pt>
                <c:pt idx="78">
                  <c:v>2005M07</c:v>
                </c:pt>
                <c:pt idx="79">
                  <c:v>2005M08</c:v>
                </c:pt>
                <c:pt idx="80">
                  <c:v>2005M09</c:v>
                </c:pt>
                <c:pt idx="81">
                  <c:v>2005M10</c:v>
                </c:pt>
                <c:pt idx="82">
                  <c:v>2005M11</c:v>
                </c:pt>
                <c:pt idx="83">
                  <c:v>2005M12</c:v>
                </c:pt>
                <c:pt idx="84">
                  <c:v>2006M01</c:v>
                </c:pt>
                <c:pt idx="85">
                  <c:v>2006M02</c:v>
                </c:pt>
                <c:pt idx="86">
                  <c:v>2006M03</c:v>
                </c:pt>
                <c:pt idx="87">
                  <c:v>2006M04</c:v>
                </c:pt>
                <c:pt idx="88">
                  <c:v>2006M05</c:v>
                </c:pt>
                <c:pt idx="89">
                  <c:v>2006M06</c:v>
                </c:pt>
                <c:pt idx="90">
                  <c:v>2006M07</c:v>
                </c:pt>
                <c:pt idx="91">
                  <c:v>2006M08</c:v>
                </c:pt>
                <c:pt idx="92">
                  <c:v>2006M09</c:v>
                </c:pt>
                <c:pt idx="93">
                  <c:v>2006M10</c:v>
                </c:pt>
                <c:pt idx="94">
                  <c:v>2006M11</c:v>
                </c:pt>
                <c:pt idx="95">
                  <c:v>2006M12</c:v>
                </c:pt>
                <c:pt idx="96">
                  <c:v>2007M01</c:v>
                </c:pt>
                <c:pt idx="97">
                  <c:v>2007M02</c:v>
                </c:pt>
                <c:pt idx="98">
                  <c:v>2007M03</c:v>
                </c:pt>
                <c:pt idx="99">
                  <c:v>2007M04</c:v>
                </c:pt>
                <c:pt idx="100">
                  <c:v>2007M05</c:v>
                </c:pt>
                <c:pt idx="101">
                  <c:v>2007M06</c:v>
                </c:pt>
                <c:pt idx="102">
                  <c:v>2007M07</c:v>
                </c:pt>
                <c:pt idx="103">
                  <c:v>2007M08</c:v>
                </c:pt>
                <c:pt idx="104">
                  <c:v>2007M09</c:v>
                </c:pt>
                <c:pt idx="105">
                  <c:v>2007M10</c:v>
                </c:pt>
                <c:pt idx="106">
                  <c:v>2007M11</c:v>
                </c:pt>
                <c:pt idx="107">
                  <c:v>2007M12</c:v>
                </c:pt>
                <c:pt idx="108">
                  <c:v>2008M01</c:v>
                </c:pt>
                <c:pt idx="109">
                  <c:v>2008M02</c:v>
                </c:pt>
                <c:pt idx="110">
                  <c:v>2008M03</c:v>
                </c:pt>
                <c:pt idx="111">
                  <c:v>2008M04</c:v>
                </c:pt>
                <c:pt idx="112">
                  <c:v>2008M05</c:v>
                </c:pt>
                <c:pt idx="113">
                  <c:v>2008M06</c:v>
                </c:pt>
                <c:pt idx="114">
                  <c:v>2008M07</c:v>
                </c:pt>
                <c:pt idx="115">
                  <c:v>2008M08</c:v>
                </c:pt>
                <c:pt idx="116">
                  <c:v>2008M09</c:v>
                </c:pt>
                <c:pt idx="117">
                  <c:v>2008M10</c:v>
                </c:pt>
                <c:pt idx="118">
                  <c:v>2008M11</c:v>
                </c:pt>
                <c:pt idx="119">
                  <c:v>2008M12</c:v>
                </c:pt>
                <c:pt idx="120">
                  <c:v>2009M01</c:v>
                </c:pt>
                <c:pt idx="121">
                  <c:v>2009M02</c:v>
                </c:pt>
                <c:pt idx="122">
                  <c:v>2009M03</c:v>
                </c:pt>
                <c:pt idx="123">
                  <c:v>2009M04</c:v>
                </c:pt>
                <c:pt idx="124">
                  <c:v>2009M05</c:v>
                </c:pt>
                <c:pt idx="125">
                  <c:v>2009M06</c:v>
                </c:pt>
                <c:pt idx="126">
                  <c:v>2009M07</c:v>
                </c:pt>
                <c:pt idx="127">
                  <c:v>2009M08</c:v>
                </c:pt>
                <c:pt idx="128">
                  <c:v>2009M09</c:v>
                </c:pt>
                <c:pt idx="129">
                  <c:v>2009M10</c:v>
                </c:pt>
                <c:pt idx="130">
                  <c:v>2009M11</c:v>
                </c:pt>
                <c:pt idx="131">
                  <c:v>2009M12</c:v>
                </c:pt>
                <c:pt idx="132">
                  <c:v>2010M01</c:v>
                </c:pt>
                <c:pt idx="133">
                  <c:v>2010M02</c:v>
                </c:pt>
                <c:pt idx="134">
                  <c:v>2010M03</c:v>
                </c:pt>
                <c:pt idx="135">
                  <c:v>2010M04</c:v>
                </c:pt>
                <c:pt idx="136">
                  <c:v>2010M05</c:v>
                </c:pt>
                <c:pt idx="137">
                  <c:v>2010M06</c:v>
                </c:pt>
                <c:pt idx="138">
                  <c:v>2010M07</c:v>
                </c:pt>
                <c:pt idx="139">
                  <c:v>2010M08</c:v>
                </c:pt>
                <c:pt idx="140">
                  <c:v>2010M09</c:v>
                </c:pt>
                <c:pt idx="141">
                  <c:v>2010M10</c:v>
                </c:pt>
                <c:pt idx="142">
                  <c:v>2010M11</c:v>
                </c:pt>
                <c:pt idx="143">
                  <c:v>2010M12</c:v>
                </c:pt>
                <c:pt idx="144">
                  <c:v>2011M01</c:v>
                </c:pt>
                <c:pt idx="145">
                  <c:v>2011M02</c:v>
                </c:pt>
                <c:pt idx="146">
                  <c:v>2011M03</c:v>
                </c:pt>
                <c:pt idx="147">
                  <c:v>2011M04</c:v>
                </c:pt>
                <c:pt idx="148">
                  <c:v>2011M05</c:v>
                </c:pt>
                <c:pt idx="149">
                  <c:v>2011M06</c:v>
                </c:pt>
                <c:pt idx="150">
                  <c:v>2011M07</c:v>
                </c:pt>
                <c:pt idx="151">
                  <c:v>2011M08</c:v>
                </c:pt>
                <c:pt idx="152">
                  <c:v>2011M09</c:v>
                </c:pt>
                <c:pt idx="153">
                  <c:v>2011M10</c:v>
                </c:pt>
                <c:pt idx="154">
                  <c:v>2011M11</c:v>
                </c:pt>
                <c:pt idx="155">
                  <c:v>2011M12</c:v>
                </c:pt>
                <c:pt idx="156">
                  <c:v>2012M01</c:v>
                </c:pt>
                <c:pt idx="157">
                  <c:v>2012M02</c:v>
                </c:pt>
                <c:pt idx="158">
                  <c:v>2012M03</c:v>
                </c:pt>
                <c:pt idx="159">
                  <c:v>2012M04</c:v>
                </c:pt>
                <c:pt idx="160">
                  <c:v>2012M05</c:v>
                </c:pt>
                <c:pt idx="161">
                  <c:v>2012M06</c:v>
                </c:pt>
                <c:pt idx="162">
                  <c:v>2012M07</c:v>
                </c:pt>
                <c:pt idx="163">
                  <c:v>2012M08</c:v>
                </c:pt>
                <c:pt idx="164">
                  <c:v>2012M09</c:v>
                </c:pt>
                <c:pt idx="165">
                  <c:v>2012M10</c:v>
                </c:pt>
                <c:pt idx="166">
                  <c:v>2012M11</c:v>
                </c:pt>
                <c:pt idx="167">
                  <c:v>2012M12</c:v>
                </c:pt>
                <c:pt idx="168">
                  <c:v>2013M01</c:v>
                </c:pt>
                <c:pt idx="169">
                  <c:v>2013M02</c:v>
                </c:pt>
                <c:pt idx="170">
                  <c:v>2013M03</c:v>
                </c:pt>
                <c:pt idx="171">
                  <c:v>2013M04</c:v>
                </c:pt>
                <c:pt idx="172">
                  <c:v>2013M05</c:v>
                </c:pt>
                <c:pt idx="173">
                  <c:v>2013M06</c:v>
                </c:pt>
                <c:pt idx="174">
                  <c:v>2013M07</c:v>
                </c:pt>
                <c:pt idx="175">
                  <c:v>2013M08</c:v>
                </c:pt>
                <c:pt idx="176">
                  <c:v>2013M09</c:v>
                </c:pt>
                <c:pt idx="177">
                  <c:v>2013M10</c:v>
                </c:pt>
                <c:pt idx="178">
                  <c:v>2013M11</c:v>
                </c:pt>
                <c:pt idx="179">
                  <c:v>2013M12</c:v>
                </c:pt>
                <c:pt idx="180">
                  <c:v>2014M01</c:v>
                </c:pt>
                <c:pt idx="181">
                  <c:v>2014M02</c:v>
                </c:pt>
                <c:pt idx="182">
                  <c:v>2014M03</c:v>
                </c:pt>
                <c:pt idx="183">
                  <c:v>2014M04</c:v>
                </c:pt>
                <c:pt idx="184">
                  <c:v>2014M05</c:v>
                </c:pt>
                <c:pt idx="185">
                  <c:v>2014M06</c:v>
                </c:pt>
                <c:pt idx="186">
                  <c:v>2014M07</c:v>
                </c:pt>
                <c:pt idx="187">
                  <c:v>2014M08</c:v>
                </c:pt>
                <c:pt idx="188">
                  <c:v>2014M09</c:v>
                </c:pt>
                <c:pt idx="189">
                  <c:v>2014M10</c:v>
                </c:pt>
                <c:pt idx="190">
                  <c:v>2014M11</c:v>
                </c:pt>
                <c:pt idx="191">
                  <c:v>2014M12</c:v>
                </c:pt>
                <c:pt idx="192">
                  <c:v>2015M01</c:v>
                </c:pt>
                <c:pt idx="193">
                  <c:v>2015M02</c:v>
                </c:pt>
                <c:pt idx="194">
                  <c:v>2015M03</c:v>
                </c:pt>
              </c:strCache>
            </c:strRef>
          </c:cat>
          <c:val>
            <c:numRef>
              <c:f>Data!$B$11:$GN$11</c:f>
              <c:numCache>
                <c:formatCode>0.00000</c:formatCode>
                <c:ptCount val="195"/>
                <c:pt idx="0">
                  <c:v>0.70291000000000003</c:v>
                </c:pt>
                <c:pt idx="1">
                  <c:v>0.68850999999999996</c:v>
                </c:pt>
                <c:pt idx="2">
                  <c:v>0.67127000000000003</c:v>
                </c:pt>
                <c:pt idx="3">
                  <c:v>0.66501999999999994</c:v>
                </c:pt>
                <c:pt idx="4">
                  <c:v>0.65825</c:v>
                </c:pt>
                <c:pt idx="5">
                  <c:v>0.65024999999999999</c:v>
                </c:pt>
                <c:pt idx="6">
                  <c:v>0.65778999999999999</c:v>
                </c:pt>
                <c:pt idx="7">
                  <c:v>0.66013999999999995</c:v>
                </c:pt>
                <c:pt idx="8">
                  <c:v>0.64683000000000002</c:v>
                </c:pt>
                <c:pt idx="9">
                  <c:v>0.64587000000000006</c:v>
                </c:pt>
                <c:pt idx="10">
                  <c:v>0.63702000000000003</c:v>
                </c:pt>
                <c:pt idx="11">
                  <c:v>0.62651000000000001</c:v>
                </c:pt>
                <c:pt idx="12">
                  <c:v>0.61834</c:v>
                </c:pt>
                <c:pt idx="13">
                  <c:v>0.61465999999999998</c:v>
                </c:pt>
                <c:pt idx="14">
                  <c:v>0.61063000000000001</c:v>
                </c:pt>
                <c:pt idx="15">
                  <c:v>0.59802</c:v>
                </c:pt>
                <c:pt idx="16">
                  <c:v>0.60150999999999999</c:v>
                </c:pt>
                <c:pt idx="17">
                  <c:v>0.62927</c:v>
                </c:pt>
                <c:pt idx="18">
                  <c:v>0.62304000000000004</c:v>
                </c:pt>
                <c:pt idx="19">
                  <c:v>0.60709999999999997</c:v>
                </c:pt>
                <c:pt idx="20">
                  <c:v>0.60772999999999999</c:v>
                </c:pt>
                <c:pt idx="21">
                  <c:v>0.58933000000000002</c:v>
                </c:pt>
                <c:pt idx="22">
                  <c:v>0.60038999999999998</c:v>
                </c:pt>
                <c:pt idx="23">
                  <c:v>0.61341999999999997</c:v>
                </c:pt>
                <c:pt idx="24">
                  <c:v>0.63480000000000003</c:v>
                </c:pt>
                <c:pt idx="25">
                  <c:v>0.63400000000000001</c:v>
                </c:pt>
                <c:pt idx="26">
                  <c:v>0.62914999999999999</c:v>
                </c:pt>
                <c:pt idx="27">
                  <c:v>0.62168000000000001</c:v>
                </c:pt>
                <c:pt idx="28">
                  <c:v>0.61328000000000005</c:v>
                </c:pt>
                <c:pt idx="29">
                  <c:v>0.6089</c:v>
                </c:pt>
                <c:pt idx="30">
                  <c:v>0.60857000000000006</c:v>
                </c:pt>
                <c:pt idx="31">
                  <c:v>0.62672000000000005</c:v>
                </c:pt>
                <c:pt idx="32">
                  <c:v>0.62290999999999996</c:v>
                </c:pt>
                <c:pt idx="33">
                  <c:v>0.62392999999999998</c:v>
                </c:pt>
                <c:pt idx="34">
                  <c:v>0.61838000000000004</c:v>
                </c:pt>
                <c:pt idx="35">
                  <c:v>0.62012</c:v>
                </c:pt>
                <c:pt idx="36">
                  <c:v>0.61658999999999997</c:v>
                </c:pt>
                <c:pt idx="37">
                  <c:v>0.61160000000000003</c:v>
                </c:pt>
                <c:pt idx="38">
                  <c:v>0.61573</c:v>
                </c:pt>
                <c:pt idx="39">
                  <c:v>0.61407</c:v>
                </c:pt>
                <c:pt idx="40">
                  <c:v>0.62822999999999996</c:v>
                </c:pt>
                <c:pt idx="41">
                  <c:v>0.64405000000000001</c:v>
                </c:pt>
                <c:pt idx="42">
                  <c:v>0.63870000000000005</c:v>
                </c:pt>
                <c:pt idx="43">
                  <c:v>0.63632999999999995</c:v>
                </c:pt>
                <c:pt idx="44">
                  <c:v>0.63058999999999998</c:v>
                </c:pt>
                <c:pt idx="45">
                  <c:v>0.62994000000000006</c:v>
                </c:pt>
                <c:pt idx="46">
                  <c:v>0.63709000000000005</c:v>
                </c:pt>
                <c:pt idx="47">
                  <c:v>0.64217000000000002</c:v>
                </c:pt>
                <c:pt idx="48">
                  <c:v>0.65710999999999997</c:v>
                </c:pt>
                <c:pt idx="49">
                  <c:v>0.66976999999999998</c:v>
                </c:pt>
                <c:pt idx="50">
                  <c:v>0.68254999999999999</c:v>
                </c:pt>
                <c:pt idx="51">
                  <c:v>0.68901999999999997</c:v>
                </c:pt>
                <c:pt idx="52">
                  <c:v>0.71321999999999997</c:v>
                </c:pt>
                <c:pt idx="53">
                  <c:v>0.70223999999999998</c:v>
                </c:pt>
                <c:pt idx="54">
                  <c:v>0.70045000000000002</c:v>
                </c:pt>
                <c:pt idx="55">
                  <c:v>0.69918999999999998</c:v>
                </c:pt>
                <c:pt idx="56">
                  <c:v>0.69693000000000005</c:v>
                </c:pt>
                <c:pt idx="57">
                  <c:v>0.69762999999999997</c:v>
                </c:pt>
                <c:pt idx="58">
                  <c:v>0.69277999999999995</c:v>
                </c:pt>
                <c:pt idx="59">
                  <c:v>0.70196000000000003</c:v>
                </c:pt>
                <c:pt idx="60">
                  <c:v>0.69215000000000004</c:v>
                </c:pt>
                <c:pt idx="61">
                  <c:v>0.67689999999999995</c:v>
                </c:pt>
                <c:pt idx="62">
                  <c:v>0.67123999999999995</c:v>
                </c:pt>
                <c:pt idx="63">
                  <c:v>0.66532000000000002</c:v>
                </c:pt>
                <c:pt idx="64">
                  <c:v>0.67157</c:v>
                </c:pt>
                <c:pt idx="65">
                  <c:v>0.66427999999999998</c:v>
                </c:pt>
                <c:pt idx="66">
                  <c:v>0.66576000000000002</c:v>
                </c:pt>
                <c:pt idx="67">
                  <c:v>0.66942000000000002</c:v>
                </c:pt>
                <c:pt idx="68">
                  <c:v>0.68130000000000002</c:v>
                </c:pt>
                <c:pt idx="69">
                  <c:v>0.69144000000000005</c:v>
                </c:pt>
                <c:pt idx="70">
                  <c:v>0.69862000000000002</c:v>
                </c:pt>
                <c:pt idx="71">
                  <c:v>0.69499999999999995</c:v>
                </c:pt>
                <c:pt idx="72">
                  <c:v>0.69867000000000001</c:v>
                </c:pt>
                <c:pt idx="73">
                  <c:v>0.68967999999999996</c:v>
                </c:pt>
                <c:pt idx="74">
                  <c:v>0.69233</c:v>
                </c:pt>
                <c:pt idx="75">
                  <c:v>0.68293000000000004</c:v>
                </c:pt>
                <c:pt idx="76">
                  <c:v>0.68398999999999999</c:v>
                </c:pt>
                <c:pt idx="77">
                  <c:v>0.66895000000000004</c:v>
                </c:pt>
                <c:pt idx="78">
                  <c:v>0.68755999999999995</c:v>
                </c:pt>
                <c:pt idx="79">
                  <c:v>0.68527000000000005</c:v>
                </c:pt>
                <c:pt idx="80">
                  <c:v>0.67759999999999998</c:v>
                </c:pt>
                <c:pt idx="81">
                  <c:v>0.68137000000000003</c:v>
                </c:pt>
                <c:pt idx="82">
                  <c:v>0.67932999999999999</c:v>
                </c:pt>
                <c:pt idx="83">
                  <c:v>0.67922000000000005</c:v>
                </c:pt>
                <c:pt idx="84">
                  <c:v>0.68598000000000003</c:v>
                </c:pt>
                <c:pt idx="85">
                  <c:v>0.68296999999999997</c:v>
                </c:pt>
                <c:pt idx="86">
                  <c:v>0.68935000000000002</c:v>
                </c:pt>
                <c:pt idx="87">
                  <c:v>0.69462999999999997</c:v>
                </c:pt>
                <c:pt idx="88">
                  <c:v>0.68330000000000002</c:v>
                </c:pt>
                <c:pt idx="89">
                  <c:v>0.68666000000000005</c:v>
                </c:pt>
                <c:pt idx="90">
                  <c:v>0.68781999999999999</c:v>
                </c:pt>
                <c:pt idx="91">
                  <c:v>0.67669000000000001</c:v>
                </c:pt>
                <c:pt idx="92">
                  <c:v>0.67510999999999999</c:v>
                </c:pt>
                <c:pt idx="93">
                  <c:v>0.67254000000000003</c:v>
                </c:pt>
                <c:pt idx="94">
                  <c:v>0.67396999999999996</c:v>
                </c:pt>
                <c:pt idx="95">
                  <c:v>0.67286000000000001</c:v>
                </c:pt>
                <c:pt idx="96">
                  <c:v>0.66341000000000006</c:v>
                </c:pt>
                <c:pt idx="97">
                  <c:v>0.66800000000000004</c:v>
                </c:pt>
                <c:pt idx="98">
                  <c:v>0.68020999999999998</c:v>
                </c:pt>
                <c:pt idx="99">
                  <c:v>0.67934000000000005</c:v>
                </c:pt>
                <c:pt idx="100">
                  <c:v>0.68135999999999997</c:v>
                </c:pt>
                <c:pt idx="101">
                  <c:v>0.67562</c:v>
                </c:pt>
                <c:pt idx="102">
                  <c:v>0.6744</c:v>
                </c:pt>
                <c:pt idx="103">
                  <c:v>0.67766000000000004</c:v>
                </c:pt>
                <c:pt idx="104">
                  <c:v>0.68886999999999998</c:v>
                </c:pt>
                <c:pt idx="105">
                  <c:v>0.69613999999999998</c:v>
                </c:pt>
                <c:pt idx="106">
                  <c:v>0.70896000000000003</c:v>
                </c:pt>
                <c:pt idx="107">
                  <c:v>0.72063999999999995</c:v>
                </c:pt>
                <c:pt idx="108">
                  <c:v>0.74724999999999997</c:v>
                </c:pt>
                <c:pt idx="109">
                  <c:v>0.75094000000000005</c:v>
                </c:pt>
                <c:pt idx="110">
                  <c:v>0.77493999999999996</c:v>
                </c:pt>
                <c:pt idx="111">
                  <c:v>0.79486999999999997</c:v>
                </c:pt>
                <c:pt idx="112">
                  <c:v>0.79208999999999996</c:v>
                </c:pt>
                <c:pt idx="113">
                  <c:v>0.79152</c:v>
                </c:pt>
                <c:pt idx="114">
                  <c:v>0.79308000000000001</c:v>
                </c:pt>
                <c:pt idx="115">
                  <c:v>0.79278999999999999</c:v>
                </c:pt>
                <c:pt idx="116">
                  <c:v>0.79923999999999995</c:v>
                </c:pt>
                <c:pt idx="117">
                  <c:v>0.78668000000000005</c:v>
                </c:pt>
                <c:pt idx="118">
                  <c:v>0.83062999999999998</c:v>
                </c:pt>
                <c:pt idx="119">
                  <c:v>0.90447999999999995</c:v>
                </c:pt>
                <c:pt idx="120">
                  <c:v>0.91818999999999995</c:v>
                </c:pt>
                <c:pt idx="121">
                  <c:v>0.88690999999999998</c:v>
                </c:pt>
                <c:pt idx="122">
                  <c:v>0.91966000000000003</c:v>
                </c:pt>
                <c:pt idx="123">
                  <c:v>0.89756000000000002</c:v>
                </c:pt>
                <c:pt idx="124">
                  <c:v>0.88444999999999996</c:v>
                </c:pt>
                <c:pt idx="125">
                  <c:v>0.85670000000000002</c:v>
                </c:pt>
                <c:pt idx="126">
                  <c:v>0.86092000000000002</c:v>
                </c:pt>
                <c:pt idx="127">
                  <c:v>0.86265000000000003</c:v>
                </c:pt>
                <c:pt idx="128">
                  <c:v>0.89134999999999998</c:v>
                </c:pt>
                <c:pt idx="129">
                  <c:v>0.91556999999999999</c:v>
                </c:pt>
                <c:pt idx="130">
                  <c:v>0.89892000000000005</c:v>
                </c:pt>
                <c:pt idx="131">
                  <c:v>0.89971999999999996</c:v>
                </c:pt>
                <c:pt idx="132">
                  <c:v>0.88305</c:v>
                </c:pt>
                <c:pt idx="133">
                  <c:v>0.87604000000000004</c:v>
                </c:pt>
                <c:pt idx="134">
                  <c:v>0.90159999999999996</c:v>
                </c:pt>
                <c:pt idx="135">
                  <c:v>0.87456</c:v>
                </c:pt>
                <c:pt idx="136">
                  <c:v>0.85714000000000001</c:v>
                </c:pt>
                <c:pt idx="137">
                  <c:v>0.82770999999999995</c:v>
                </c:pt>
                <c:pt idx="138">
                  <c:v>0.83565999999999996</c:v>
                </c:pt>
                <c:pt idx="139">
                  <c:v>0.82362999999999997</c:v>
                </c:pt>
                <c:pt idx="140">
                  <c:v>0.83987000000000001</c:v>
                </c:pt>
                <c:pt idx="141">
                  <c:v>0.87638000000000005</c:v>
                </c:pt>
                <c:pt idx="142">
                  <c:v>0.85509999999999997</c:v>
                </c:pt>
                <c:pt idx="143">
                  <c:v>0.84813000000000005</c:v>
                </c:pt>
                <c:pt idx="144">
                  <c:v>0.84711999999999998</c:v>
                </c:pt>
                <c:pt idx="145">
                  <c:v>0.84635000000000005</c:v>
                </c:pt>
                <c:pt idx="146">
                  <c:v>0.86653000000000002</c:v>
                </c:pt>
                <c:pt idx="147">
                  <c:v>0.88290999999999997</c:v>
                </c:pt>
                <c:pt idx="148">
                  <c:v>0.87787999999999999</c:v>
                </c:pt>
                <c:pt idx="149">
                  <c:v>0.88744999999999996</c:v>
                </c:pt>
                <c:pt idx="150">
                  <c:v>0.88475999999999999</c:v>
                </c:pt>
                <c:pt idx="151">
                  <c:v>0.87668000000000001</c:v>
                </c:pt>
                <c:pt idx="152">
                  <c:v>0.87172000000000005</c:v>
                </c:pt>
                <c:pt idx="153">
                  <c:v>0.87036000000000002</c:v>
                </c:pt>
                <c:pt idx="154">
                  <c:v>0.85740000000000005</c:v>
                </c:pt>
                <c:pt idx="155">
                  <c:v>0.84404999999999997</c:v>
                </c:pt>
                <c:pt idx="156">
                  <c:v>0.83209999999999995</c:v>
                </c:pt>
                <c:pt idx="157">
                  <c:v>0.83696000000000004</c:v>
                </c:pt>
                <c:pt idx="158">
                  <c:v>0.83448</c:v>
                </c:pt>
                <c:pt idx="159">
                  <c:v>0.82188000000000005</c:v>
                </c:pt>
                <c:pt idx="160">
                  <c:v>0.80371000000000004</c:v>
                </c:pt>
                <c:pt idx="161">
                  <c:v>0.80579000000000001</c:v>
                </c:pt>
                <c:pt idx="162">
                  <c:v>0.78827000000000003</c:v>
                </c:pt>
                <c:pt idx="163">
                  <c:v>0.78883999999999999</c:v>
                </c:pt>
                <c:pt idx="164">
                  <c:v>0.79820999999999998</c:v>
                </c:pt>
                <c:pt idx="165">
                  <c:v>0.80664999999999998</c:v>
                </c:pt>
                <c:pt idx="166">
                  <c:v>0.80388999999999999</c:v>
                </c:pt>
                <c:pt idx="167">
                  <c:v>0.81237000000000004</c:v>
                </c:pt>
                <c:pt idx="168">
                  <c:v>0.83270999999999995</c:v>
                </c:pt>
                <c:pt idx="169">
                  <c:v>0.86250000000000004</c:v>
                </c:pt>
                <c:pt idx="170">
                  <c:v>0.85995999999999995</c:v>
                </c:pt>
                <c:pt idx="171">
                  <c:v>0.85075999999999996</c:v>
                </c:pt>
                <c:pt idx="172">
                  <c:v>0.84914000000000001</c:v>
                </c:pt>
                <c:pt idx="173">
                  <c:v>0.85190999999999995</c:v>
                </c:pt>
                <c:pt idx="174">
                  <c:v>0.86192000000000002</c:v>
                </c:pt>
                <c:pt idx="175">
                  <c:v>0.85904000000000003</c:v>
                </c:pt>
                <c:pt idx="176">
                  <c:v>0.84170999999999996</c:v>
                </c:pt>
                <c:pt idx="177">
                  <c:v>0.84719999999999995</c:v>
                </c:pt>
                <c:pt idx="178">
                  <c:v>0.83779999999999999</c:v>
                </c:pt>
                <c:pt idx="179">
                  <c:v>0.83638999999999997</c:v>
                </c:pt>
                <c:pt idx="180">
                  <c:v>0.82674000000000003</c:v>
                </c:pt>
                <c:pt idx="181">
                  <c:v>0.82509999999999994</c:v>
                </c:pt>
                <c:pt idx="182">
                  <c:v>0.83169999999999999</c:v>
                </c:pt>
                <c:pt idx="183">
                  <c:v>0.82520000000000004</c:v>
                </c:pt>
                <c:pt idx="184">
                  <c:v>0.81535000000000002</c:v>
                </c:pt>
                <c:pt idx="185">
                  <c:v>0.80408999999999997</c:v>
                </c:pt>
                <c:pt idx="186">
                  <c:v>0.79310000000000003</c:v>
                </c:pt>
                <c:pt idx="187">
                  <c:v>0.79730000000000001</c:v>
                </c:pt>
                <c:pt idx="188">
                  <c:v>0.79113</c:v>
                </c:pt>
                <c:pt idx="189">
                  <c:v>0.78861000000000003</c:v>
                </c:pt>
                <c:pt idx="190">
                  <c:v>0.79054000000000002</c:v>
                </c:pt>
                <c:pt idx="191">
                  <c:v>0.7883</c:v>
                </c:pt>
                <c:pt idx="192">
                  <c:v>0.76680000000000004</c:v>
                </c:pt>
                <c:pt idx="193">
                  <c:v>0.74051</c:v>
                </c:pt>
                <c:pt idx="194">
                  <c:v>0.72358</c:v>
                </c:pt>
              </c:numCache>
            </c:numRef>
          </c:val>
          <c:smooth val="0"/>
          <c:extLst>
            <c:ext xmlns:c16="http://schemas.microsoft.com/office/drawing/2014/chart" uri="{C3380CC4-5D6E-409C-BE32-E72D297353CC}">
              <c16:uniqueId val="{00000000-A36A-2D48-AD77-04D825CD689A}"/>
            </c:ext>
          </c:extLst>
        </c:ser>
        <c:ser>
          <c:idx val="1"/>
          <c:order val="1"/>
          <c:tx>
            <c:strRef>
              <c:f>Data!$A$12</c:f>
              <c:strCache>
                <c:ptCount val="1"/>
                <c:pt idx="0">
                  <c:v>$</c:v>
                </c:pt>
              </c:strCache>
            </c:strRef>
          </c:tx>
          <c:spPr>
            <a:ln w="28575" cap="rnd">
              <a:solidFill>
                <a:schemeClr val="accent2"/>
              </a:solidFill>
              <a:round/>
            </a:ln>
            <a:effectLst/>
          </c:spPr>
          <c:marker>
            <c:symbol val="none"/>
          </c:marker>
          <c:cat>
            <c:strRef>
              <c:f>Data!$B$10:$GN$10</c:f>
              <c:strCache>
                <c:ptCount val="195"/>
                <c:pt idx="0">
                  <c:v>1999M01</c:v>
                </c:pt>
                <c:pt idx="1">
                  <c:v>1999M02</c:v>
                </c:pt>
                <c:pt idx="2">
                  <c:v>1999M03</c:v>
                </c:pt>
                <c:pt idx="3">
                  <c:v>1999M04</c:v>
                </c:pt>
                <c:pt idx="4">
                  <c:v>1999M05</c:v>
                </c:pt>
                <c:pt idx="5">
                  <c:v>1999M06</c:v>
                </c:pt>
                <c:pt idx="6">
                  <c:v>1999M07</c:v>
                </c:pt>
                <c:pt idx="7">
                  <c:v>1999M08</c:v>
                </c:pt>
                <c:pt idx="8">
                  <c:v>1999M09</c:v>
                </c:pt>
                <c:pt idx="9">
                  <c:v>1999M10</c:v>
                </c:pt>
                <c:pt idx="10">
                  <c:v>1999M11</c:v>
                </c:pt>
                <c:pt idx="11">
                  <c:v>1999M12</c:v>
                </c:pt>
                <c:pt idx="12">
                  <c:v>2000M01</c:v>
                </c:pt>
                <c:pt idx="13">
                  <c:v>2000M02</c:v>
                </c:pt>
                <c:pt idx="14">
                  <c:v>2000M03</c:v>
                </c:pt>
                <c:pt idx="15">
                  <c:v>2000M04</c:v>
                </c:pt>
                <c:pt idx="16">
                  <c:v>2000M05</c:v>
                </c:pt>
                <c:pt idx="17">
                  <c:v>2000M06</c:v>
                </c:pt>
                <c:pt idx="18">
                  <c:v>2000M07</c:v>
                </c:pt>
                <c:pt idx="19">
                  <c:v>2000M08</c:v>
                </c:pt>
                <c:pt idx="20">
                  <c:v>2000M09</c:v>
                </c:pt>
                <c:pt idx="21">
                  <c:v>2000M10</c:v>
                </c:pt>
                <c:pt idx="22">
                  <c:v>2000M11</c:v>
                </c:pt>
                <c:pt idx="23">
                  <c:v>2000M12</c:v>
                </c:pt>
                <c:pt idx="24">
                  <c:v>2001M01</c:v>
                </c:pt>
                <c:pt idx="25">
                  <c:v>2001M02</c:v>
                </c:pt>
                <c:pt idx="26">
                  <c:v>2001M03</c:v>
                </c:pt>
                <c:pt idx="27">
                  <c:v>2001M04</c:v>
                </c:pt>
                <c:pt idx="28">
                  <c:v>2001M05</c:v>
                </c:pt>
                <c:pt idx="29">
                  <c:v>2001M06</c:v>
                </c:pt>
                <c:pt idx="30">
                  <c:v>2001M07</c:v>
                </c:pt>
                <c:pt idx="31">
                  <c:v>2001M08</c:v>
                </c:pt>
                <c:pt idx="32">
                  <c:v>2001M09</c:v>
                </c:pt>
                <c:pt idx="33">
                  <c:v>2001M10</c:v>
                </c:pt>
                <c:pt idx="34">
                  <c:v>2001M11</c:v>
                </c:pt>
                <c:pt idx="35">
                  <c:v>2001M12</c:v>
                </c:pt>
                <c:pt idx="36">
                  <c:v>2002M01</c:v>
                </c:pt>
                <c:pt idx="37">
                  <c:v>2002M02</c:v>
                </c:pt>
                <c:pt idx="38">
                  <c:v>2002M03</c:v>
                </c:pt>
                <c:pt idx="39">
                  <c:v>2002M04</c:v>
                </c:pt>
                <c:pt idx="40">
                  <c:v>2002M05</c:v>
                </c:pt>
                <c:pt idx="41">
                  <c:v>2002M06</c:v>
                </c:pt>
                <c:pt idx="42">
                  <c:v>2002M07</c:v>
                </c:pt>
                <c:pt idx="43">
                  <c:v>2002M08</c:v>
                </c:pt>
                <c:pt idx="44">
                  <c:v>2002M09</c:v>
                </c:pt>
                <c:pt idx="45">
                  <c:v>2002M10</c:v>
                </c:pt>
                <c:pt idx="46">
                  <c:v>2002M11</c:v>
                </c:pt>
                <c:pt idx="47">
                  <c:v>2002M12</c:v>
                </c:pt>
                <c:pt idx="48">
                  <c:v>2003M01</c:v>
                </c:pt>
                <c:pt idx="49">
                  <c:v>2003M02</c:v>
                </c:pt>
                <c:pt idx="50">
                  <c:v>2003M03</c:v>
                </c:pt>
                <c:pt idx="51">
                  <c:v>2003M04</c:v>
                </c:pt>
                <c:pt idx="52">
                  <c:v>2003M05</c:v>
                </c:pt>
                <c:pt idx="53">
                  <c:v>2003M06</c:v>
                </c:pt>
                <c:pt idx="54">
                  <c:v>2003M07</c:v>
                </c:pt>
                <c:pt idx="55">
                  <c:v>2003M08</c:v>
                </c:pt>
                <c:pt idx="56">
                  <c:v>2003M09</c:v>
                </c:pt>
                <c:pt idx="57">
                  <c:v>2003M10</c:v>
                </c:pt>
                <c:pt idx="58">
                  <c:v>2003M11</c:v>
                </c:pt>
                <c:pt idx="59">
                  <c:v>2003M12</c:v>
                </c:pt>
                <c:pt idx="60">
                  <c:v>2004M01</c:v>
                </c:pt>
                <c:pt idx="61">
                  <c:v>2004M02</c:v>
                </c:pt>
                <c:pt idx="62">
                  <c:v>2004M03</c:v>
                </c:pt>
                <c:pt idx="63">
                  <c:v>2004M04</c:v>
                </c:pt>
                <c:pt idx="64">
                  <c:v>2004M05</c:v>
                </c:pt>
                <c:pt idx="65">
                  <c:v>2004M06</c:v>
                </c:pt>
                <c:pt idx="66">
                  <c:v>2004M07</c:v>
                </c:pt>
                <c:pt idx="67">
                  <c:v>2004M08</c:v>
                </c:pt>
                <c:pt idx="68">
                  <c:v>2004M09</c:v>
                </c:pt>
                <c:pt idx="69">
                  <c:v>2004M10</c:v>
                </c:pt>
                <c:pt idx="70">
                  <c:v>2004M11</c:v>
                </c:pt>
                <c:pt idx="71">
                  <c:v>2004M12</c:v>
                </c:pt>
                <c:pt idx="72">
                  <c:v>2005M01</c:v>
                </c:pt>
                <c:pt idx="73">
                  <c:v>2005M02</c:v>
                </c:pt>
                <c:pt idx="74">
                  <c:v>2005M03</c:v>
                </c:pt>
                <c:pt idx="75">
                  <c:v>2005M04</c:v>
                </c:pt>
                <c:pt idx="76">
                  <c:v>2005M05</c:v>
                </c:pt>
                <c:pt idx="77">
                  <c:v>2005M06</c:v>
                </c:pt>
                <c:pt idx="78">
                  <c:v>2005M07</c:v>
                </c:pt>
                <c:pt idx="79">
                  <c:v>2005M08</c:v>
                </c:pt>
                <c:pt idx="80">
                  <c:v>2005M09</c:v>
                </c:pt>
                <c:pt idx="81">
                  <c:v>2005M10</c:v>
                </c:pt>
                <c:pt idx="82">
                  <c:v>2005M11</c:v>
                </c:pt>
                <c:pt idx="83">
                  <c:v>2005M12</c:v>
                </c:pt>
                <c:pt idx="84">
                  <c:v>2006M01</c:v>
                </c:pt>
                <c:pt idx="85">
                  <c:v>2006M02</c:v>
                </c:pt>
                <c:pt idx="86">
                  <c:v>2006M03</c:v>
                </c:pt>
                <c:pt idx="87">
                  <c:v>2006M04</c:v>
                </c:pt>
                <c:pt idx="88">
                  <c:v>2006M05</c:v>
                </c:pt>
                <c:pt idx="89">
                  <c:v>2006M06</c:v>
                </c:pt>
                <c:pt idx="90">
                  <c:v>2006M07</c:v>
                </c:pt>
                <c:pt idx="91">
                  <c:v>2006M08</c:v>
                </c:pt>
                <c:pt idx="92">
                  <c:v>2006M09</c:v>
                </c:pt>
                <c:pt idx="93">
                  <c:v>2006M10</c:v>
                </c:pt>
                <c:pt idx="94">
                  <c:v>2006M11</c:v>
                </c:pt>
                <c:pt idx="95">
                  <c:v>2006M12</c:v>
                </c:pt>
                <c:pt idx="96">
                  <c:v>2007M01</c:v>
                </c:pt>
                <c:pt idx="97">
                  <c:v>2007M02</c:v>
                </c:pt>
                <c:pt idx="98">
                  <c:v>2007M03</c:v>
                </c:pt>
                <c:pt idx="99">
                  <c:v>2007M04</c:v>
                </c:pt>
                <c:pt idx="100">
                  <c:v>2007M05</c:v>
                </c:pt>
                <c:pt idx="101">
                  <c:v>2007M06</c:v>
                </c:pt>
                <c:pt idx="102">
                  <c:v>2007M07</c:v>
                </c:pt>
                <c:pt idx="103">
                  <c:v>2007M08</c:v>
                </c:pt>
                <c:pt idx="104">
                  <c:v>2007M09</c:v>
                </c:pt>
                <c:pt idx="105">
                  <c:v>2007M10</c:v>
                </c:pt>
                <c:pt idx="106">
                  <c:v>2007M11</c:v>
                </c:pt>
                <c:pt idx="107">
                  <c:v>2007M12</c:v>
                </c:pt>
                <c:pt idx="108">
                  <c:v>2008M01</c:v>
                </c:pt>
                <c:pt idx="109">
                  <c:v>2008M02</c:v>
                </c:pt>
                <c:pt idx="110">
                  <c:v>2008M03</c:v>
                </c:pt>
                <c:pt idx="111">
                  <c:v>2008M04</c:v>
                </c:pt>
                <c:pt idx="112">
                  <c:v>2008M05</c:v>
                </c:pt>
                <c:pt idx="113">
                  <c:v>2008M06</c:v>
                </c:pt>
                <c:pt idx="114">
                  <c:v>2008M07</c:v>
                </c:pt>
                <c:pt idx="115">
                  <c:v>2008M08</c:v>
                </c:pt>
                <c:pt idx="116">
                  <c:v>2008M09</c:v>
                </c:pt>
                <c:pt idx="117">
                  <c:v>2008M10</c:v>
                </c:pt>
                <c:pt idx="118">
                  <c:v>2008M11</c:v>
                </c:pt>
                <c:pt idx="119">
                  <c:v>2008M12</c:v>
                </c:pt>
                <c:pt idx="120">
                  <c:v>2009M01</c:v>
                </c:pt>
                <c:pt idx="121">
                  <c:v>2009M02</c:v>
                </c:pt>
                <c:pt idx="122">
                  <c:v>2009M03</c:v>
                </c:pt>
                <c:pt idx="123">
                  <c:v>2009M04</c:v>
                </c:pt>
                <c:pt idx="124">
                  <c:v>2009M05</c:v>
                </c:pt>
                <c:pt idx="125">
                  <c:v>2009M06</c:v>
                </c:pt>
                <c:pt idx="126">
                  <c:v>2009M07</c:v>
                </c:pt>
                <c:pt idx="127">
                  <c:v>2009M08</c:v>
                </c:pt>
                <c:pt idx="128">
                  <c:v>2009M09</c:v>
                </c:pt>
                <c:pt idx="129">
                  <c:v>2009M10</c:v>
                </c:pt>
                <c:pt idx="130">
                  <c:v>2009M11</c:v>
                </c:pt>
                <c:pt idx="131">
                  <c:v>2009M12</c:v>
                </c:pt>
                <c:pt idx="132">
                  <c:v>2010M01</c:v>
                </c:pt>
                <c:pt idx="133">
                  <c:v>2010M02</c:v>
                </c:pt>
                <c:pt idx="134">
                  <c:v>2010M03</c:v>
                </c:pt>
                <c:pt idx="135">
                  <c:v>2010M04</c:v>
                </c:pt>
                <c:pt idx="136">
                  <c:v>2010M05</c:v>
                </c:pt>
                <c:pt idx="137">
                  <c:v>2010M06</c:v>
                </c:pt>
                <c:pt idx="138">
                  <c:v>2010M07</c:v>
                </c:pt>
                <c:pt idx="139">
                  <c:v>2010M08</c:v>
                </c:pt>
                <c:pt idx="140">
                  <c:v>2010M09</c:v>
                </c:pt>
                <c:pt idx="141">
                  <c:v>2010M10</c:v>
                </c:pt>
                <c:pt idx="142">
                  <c:v>2010M11</c:v>
                </c:pt>
                <c:pt idx="143">
                  <c:v>2010M12</c:v>
                </c:pt>
                <c:pt idx="144">
                  <c:v>2011M01</c:v>
                </c:pt>
                <c:pt idx="145">
                  <c:v>2011M02</c:v>
                </c:pt>
                <c:pt idx="146">
                  <c:v>2011M03</c:v>
                </c:pt>
                <c:pt idx="147">
                  <c:v>2011M04</c:v>
                </c:pt>
                <c:pt idx="148">
                  <c:v>2011M05</c:v>
                </c:pt>
                <c:pt idx="149">
                  <c:v>2011M06</c:v>
                </c:pt>
                <c:pt idx="150">
                  <c:v>2011M07</c:v>
                </c:pt>
                <c:pt idx="151">
                  <c:v>2011M08</c:v>
                </c:pt>
                <c:pt idx="152">
                  <c:v>2011M09</c:v>
                </c:pt>
                <c:pt idx="153">
                  <c:v>2011M10</c:v>
                </c:pt>
                <c:pt idx="154">
                  <c:v>2011M11</c:v>
                </c:pt>
                <c:pt idx="155">
                  <c:v>2011M12</c:v>
                </c:pt>
                <c:pt idx="156">
                  <c:v>2012M01</c:v>
                </c:pt>
                <c:pt idx="157">
                  <c:v>2012M02</c:v>
                </c:pt>
                <c:pt idx="158">
                  <c:v>2012M03</c:v>
                </c:pt>
                <c:pt idx="159">
                  <c:v>2012M04</c:v>
                </c:pt>
                <c:pt idx="160">
                  <c:v>2012M05</c:v>
                </c:pt>
                <c:pt idx="161">
                  <c:v>2012M06</c:v>
                </c:pt>
                <c:pt idx="162">
                  <c:v>2012M07</c:v>
                </c:pt>
                <c:pt idx="163">
                  <c:v>2012M08</c:v>
                </c:pt>
                <c:pt idx="164">
                  <c:v>2012M09</c:v>
                </c:pt>
                <c:pt idx="165">
                  <c:v>2012M10</c:v>
                </c:pt>
                <c:pt idx="166">
                  <c:v>2012M11</c:v>
                </c:pt>
                <c:pt idx="167">
                  <c:v>2012M12</c:v>
                </c:pt>
                <c:pt idx="168">
                  <c:v>2013M01</c:v>
                </c:pt>
                <c:pt idx="169">
                  <c:v>2013M02</c:v>
                </c:pt>
                <c:pt idx="170">
                  <c:v>2013M03</c:v>
                </c:pt>
                <c:pt idx="171">
                  <c:v>2013M04</c:v>
                </c:pt>
                <c:pt idx="172">
                  <c:v>2013M05</c:v>
                </c:pt>
                <c:pt idx="173">
                  <c:v>2013M06</c:v>
                </c:pt>
                <c:pt idx="174">
                  <c:v>2013M07</c:v>
                </c:pt>
                <c:pt idx="175">
                  <c:v>2013M08</c:v>
                </c:pt>
                <c:pt idx="176">
                  <c:v>2013M09</c:v>
                </c:pt>
                <c:pt idx="177">
                  <c:v>2013M10</c:v>
                </c:pt>
                <c:pt idx="178">
                  <c:v>2013M11</c:v>
                </c:pt>
                <c:pt idx="179">
                  <c:v>2013M12</c:v>
                </c:pt>
                <c:pt idx="180">
                  <c:v>2014M01</c:v>
                </c:pt>
                <c:pt idx="181">
                  <c:v>2014M02</c:v>
                </c:pt>
                <c:pt idx="182">
                  <c:v>2014M03</c:v>
                </c:pt>
                <c:pt idx="183">
                  <c:v>2014M04</c:v>
                </c:pt>
                <c:pt idx="184">
                  <c:v>2014M05</c:v>
                </c:pt>
                <c:pt idx="185">
                  <c:v>2014M06</c:v>
                </c:pt>
                <c:pt idx="186">
                  <c:v>2014M07</c:v>
                </c:pt>
                <c:pt idx="187">
                  <c:v>2014M08</c:v>
                </c:pt>
                <c:pt idx="188">
                  <c:v>2014M09</c:v>
                </c:pt>
                <c:pt idx="189">
                  <c:v>2014M10</c:v>
                </c:pt>
                <c:pt idx="190">
                  <c:v>2014M11</c:v>
                </c:pt>
                <c:pt idx="191">
                  <c:v>2014M12</c:v>
                </c:pt>
                <c:pt idx="192">
                  <c:v>2015M01</c:v>
                </c:pt>
                <c:pt idx="193">
                  <c:v>2015M02</c:v>
                </c:pt>
                <c:pt idx="194">
                  <c:v>2015M03</c:v>
                </c:pt>
              </c:strCache>
            </c:strRef>
          </c:cat>
          <c:val>
            <c:numRef>
              <c:f>Data!$B$12:$GN$12</c:f>
              <c:numCache>
                <c:formatCode>0.0000</c:formatCode>
                <c:ptCount val="195"/>
                <c:pt idx="0">
                  <c:v>1.1608000000000001</c:v>
                </c:pt>
                <c:pt idx="1">
                  <c:v>1.1208</c:v>
                </c:pt>
                <c:pt idx="2">
                  <c:v>1.0883</c:v>
                </c:pt>
                <c:pt idx="3">
                  <c:v>1.0704</c:v>
                </c:pt>
                <c:pt idx="4">
                  <c:v>1.0628</c:v>
                </c:pt>
                <c:pt idx="5">
                  <c:v>1.0378000000000001</c:v>
                </c:pt>
                <c:pt idx="6">
                  <c:v>1.0353000000000001</c:v>
                </c:pt>
                <c:pt idx="7">
                  <c:v>1.0604</c:v>
                </c:pt>
                <c:pt idx="8">
                  <c:v>1.0501</c:v>
                </c:pt>
                <c:pt idx="9">
                  <c:v>1.0706</c:v>
                </c:pt>
                <c:pt idx="10">
                  <c:v>1.0338000000000001</c:v>
                </c:pt>
                <c:pt idx="11">
                  <c:v>1.0109999999999999</c:v>
                </c:pt>
                <c:pt idx="12">
                  <c:v>1.0137</c:v>
                </c:pt>
                <c:pt idx="13">
                  <c:v>0.98340000000000005</c:v>
                </c:pt>
                <c:pt idx="14">
                  <c:v>0.96430000000000005</c:v>
                </c:pt>
                <c:pt idx="15">
                  <c:v>0.94699999999999995</c:v>
                </c:pt>
                <c:pt idx="16">
                  <c:v>0.90600000000000003</c:v>
                </c:pt>
                <c:pt idx="17">
                  <c:v>0.94920000000000004</c:v>
                </c:pt>
                <c:pt idx="18">
                  <c:v>0.93969999999999998</c:v>
                </c:pt>
                <c:pt idx="19">
                  <c:v>0.90410000000000001</c:v>
                </c:pt>
                <c:pt idx="20">
                  <c:v>0.87209999999999999</c:v>
                </c:pt>
                <c:pt idx="21">
                  <c:v>0.85519999999999996</c:v>
                </c:pt>
                <c:pt idx="22">
                  <c:v>0.85640000000000005</c:v>
                </c:pt>
                <c:pt idx="23">
                  <c:v>0.89729999999999999</c:v>
                </c:pt>
                <c:pt idx="24">
                  <c:v>0.93830000000000002</c:v>
                </c:pt>
                <c:pt idx="25">
                  <c:v>0.92169999999999996</c:v>
                </c:pt>
                <c:pt idx="26">
                  <c:v>0.90949999999999998</c:v>
                </c:pt>
                <c:pt idx="27">
                  <c:v>0.89200000000000002</c:v>
                </c:pt>
                <c:pt idx="28">
                  <c:v>0.87419999999999998</c:v>
                </c:pt>
                <c:pt idx="29">
                  <c:v>0.85319999999999996</c:v>
                </c:pt>
                <c:pt idx="30">
                  <c:v>0.86070000000000002</c:v>
                </c:pt>
                <c:pt idx="31">
                  <c:v>0.90049999999999997</c:v>
                </c:pt>
                <c:pt idx="32">
                  <c:v>0.91110000000000002</c:v>
                </c:pt>
                <c:pt idx="33">
                  <c:v>0.90590000000000004</c:v>
                </c:pt>
                <c:pt idx="34">
                  <c:v>0.88829999999999998</c:v>
                </c:pt>
                <c:pt idx="35">
                  <c:v>0.89239999999999997</c:v>
                </c:pt>
                <c:pt idx="36">
                  <c:v>0.88329999999999997</c:v>
                </c:pt>
                <c:pt idx="37">
                  <c:v>0.87</c:v>
                </c:pt>
                <c:pt idx="38">
                  <c:v>0.87580000000000002</c:v>
                </c:pt>
                <c:pt idx="39">
                  <c:v>0.88580000000000003</c:v>
                </c:pt>
                <c:pt idx="40">
                  <c:v>0.91700000000000004</c:v>
                </c:pt>
                <c:pt idx="41">
                  <c:v>0.95540000000000003</c:v>
                </c:pt>
                <c:pt idx="42">
                  <c:v>0.99219999999999997</c:v>
                </c:pt>
                <c:pt idx="43">
                  <c:v>0.9778</c:v>
                </c:pt>
                <c:pt idx="44">
                  <c:v>0.98080000000000001</c:v>
                </c:pt>
                <c:pt idx="45">
                  <c:v>0.98109999999999997</c:v>
                </c:pt>
                <c:pt idx="46">
                  <c:v>1.0014000000000001</c:v>
                </c:pt>
                <c:pt idx="47">
                  <c:v>1.0183</c:v>
                </c:pt>
                <c:pt idx="48">
                  <c:v>1.0622</c:v>
                </c:pt>
                <c:pt idx="49">
                  <c:v>1.0772999999999999</c:v>
                </c:pt>
                <c:pt idx="50">
                  <c:v>1.0807</c:v>
                </c:pt>
                <c:pt idx="51">
                  <c:v>1.0848</c:v>
                </c:pt>
                <c:pt idx="52">
                  <c:v>1.1581999999999999</c:v>
                </c:pt>
                <c:pt idx="53">
                  <c:v>1.1662999999999999</c:v>
                </c:pt>
                <c:pt idx="54">
                  <c:v>1.1372</c:v>
                </c:pt>
                <c:pt idx="55">
                  <c:v>1.1138999999999999</c:v>
                </c:pt>
                <c:pt idx="56">
                  <c:v>1.1222000000000001</c:v>
                </c:pt>
                <c:pt idx="57">
                  <c:v>1.1692</c:v>
                </c:pt>
                <c:pt idx="58">
                  <c:v>1.1701999999999999</c:v>
                </c:pt>
                <c:pt idx="59">
                  <c:v>1.2285999999999999</c:v>
                </c:pt>
                <c:pt idx="60">
                  <c:v>1.2613000000000001</c:v>
                </c:pt>
                <c:pt idx="61">
                  <c:v>1.2645999999999999</c:v>
                </c:pt>
                <c:pt idx="62">
                  <c:v>1.2262</c:v>
                </c:pt>
                <c:pt idx="63">
                  <c:v>1.1984999999999999</c:v>
                </c:pt>
                <c:pt idx="64">
                  <c:v>1.2007000000000001</c:v>
                </c:pt>
                <c:pt idx="65">
                  <c:v>1.2138</c:v>
                </c:pt>
                <c:pt idx="66">
                  <c:v>1.2265999999999999</c:v>
                </c:pt>
                <c:pt idx="67">
                  <c:v>1.2176</c:v>
                </c:pt>
                <c:pt idx="68">
                  <c:v>1.2218</c:v>
                </c:pt>
                <c:pt idx="69">
                  <c:v>1.2490000000000001</c:v>
                </c:pt>
                <c:pt idx="70">
                  <c:v>1.2990999999999999</c:v>
                </c:pt>
                <c:pt idx="71">
                  <c:v>1.3408</c:v>
                </c:pt>
                <c:pt idx="72">
                  <c:v>1.3119000000000001</c:v>
                </c:pt>
                <c:pt idx="73">
                  <c:v>1.3013999999999999</c:v>
                </c:pt>
                <c:pt idx="74">
                  <c:v>1.3201000000000001</c:v>
                </c:pt>
                <c:pt idx="75">
                  <c:v>1.2938000000000001</c:v>
                </c:pt>
                <c:pt idx="76">
                  <c:v>1.2694000000000001</c:v>
                </c:pt>
                <c:pt idx="77">
                  <c:v>1.2164999999999999</c:v>
                </c:pt>
                <c:pt idx="78">
                  <c:v>1.2037</c:v>
                </c:pt>
                <c:pt idx="79">
                  <c:v>1.2292000000000001</c:v>
                </c:pt>
                <c:pt idx="80">
                  <c:v>1.2256</c:v>
                </c:pt>
                <c:pt idx="81">
                  <c:v>1.2015</c:v>
                </c:pt>
                <c:pt idx="82">
                  <c:v>1.1786000000000001</c:v>
                </c:pt>
                <c:pt idx="83">
                  <c:v>1.1856</c:v>
                </c:pt>
                <c:pt idx="84">
                  <c:v>1.2102999999999999</c:v>
                </c:pt>
                <c:pt idx="85">
                  <c:v>1.1938</c:v>
                </c:pt>
                <c:pt idx="86">
                  <c:v>1.202</c:v>
                </c:pt>
                <c:pt idx="87">
                  <c:v>1.2271000000000001</c:v>
                </c:pt>
                <c:pt idx="88">
                  <c:v>1.2769999999999999</c:v>
                </c:pt>
                <c:pt idx="89">
                  <c:v>1.2649999999999999</c:v>
                </c:pt>
                <c:pt idx="90">
                  <c:v>1.2684</c:v>
                </c:pt>
                <c:pt idx="91">
                  <c:v>1.2810999999999999</c:v>
                </c:pt>
                <c:pt idx="92">
                  <c:v>1.2726999999999999</c:v>
                </c:pt>
                <c:pt idx="93">
                  <c:v>1.2611000000000001</c:v>
                </c:pt>
                <c:pt idx="94">
                  <c:v>1.2881</c:v>
                </c:pt>
                <c:pt idx="95">
                  <c:v>1.3212999999999999</c:v>
                </c:pt>
                <c:pt idx="96">
                  <c:v>1.2999000000000001</c:v>
                </c:pt>
                <c:pt idx="97">
                  <c:v>1.3073999999999999</c:v>
                </c:pt>
                <c:pt idx="98">
                  <c:v>1.3242</c:v>
                </c:pt>
                <c:pt idx="99">
                  <c:v>1.3515999999999999</c:v>
                </c:pt>
                <c:pt idx="100">
                  <c:v>1.3511</c:v>
                </c:pt>
                <c:pt idx="101">
                  <c:v>1.3419000000000001</c:v>
                </c:pt>
                <c:pt idx="102">
                  <c:v>1.3715999999999999</c:v>
                </c:pt>
                <c:pt idx="103">
                  <c:v>1.3622000000000001</c:v>
                </c:pt>
                <c:pt idx="104">
                  <c:v>1.3895999999999999</c:v>
                </c:pt>
                <c:pt idx="105">
                  <c:v>1.4227000000000001</c:v>
                </c:pt>
                <c:pt idx="106">
                  <c:v>1.4683999999999999</c:v>
                </c:pt>
                <c:pt idx="107">
                  <c:v>1.4570000000000001</c:v>
                </c:pt>
                <c:pt idx="108">
                  <c:v>1.4718</c:v>
                </c:pt>
                <c:pt idx="109">
                  <c:v>1.4748000000000001</c:v>
                </c:pt>
                <c:pt idx="110">
                  <c:v>1.5527</c:v>
                </c:pt>
                <c:pt idx="111">
                  <c:v>1.5750999999999999</c:v>
                </c:pt>
                <c:pt idx="112">
                  <c:v>1.5557000000000001</c:v>
                </c:pt>
                <c:pt idx="113">
                  <c:v>1.5552999999999999</c:v>
                </c:pt>
                <c:pt idx="114">
                  <c:v>1.577</c:v>
                </c:pt>
                <c:pt idx="115">
                  <c:v>1.4975000000000001</c:v>
                </c:pt>
                <c:pt idx="116">
                  <c:v>1.4369000000000001</c:v>
                </c:pt>
                <c:pt idx="117">
                  <c:v>1.3322000000000001</c:v>
                </c:pt>
                <c:pt idx="118">
                  <c:v>1.2732000000000001</c:v>
                </c:pt>
                <c:pt idx="119">
                  <c:v>1.3449</c:v>
                </c:pt>
                <c:pt idx="120">
                  <c:v>1.3239000000000001</c:v>
                </c:pt>
                <c:pt idx="121">
                  <c:v>1.2785</c:v>
                </c:pt>
                <c:pt idx="122">
                  <c:v>1.3049999999999999</c:v>
                </c:pt>
                <c:pt idx="123">
                  <c:v>1.319</c:v>
                </c:pt>
                <c:pt idx="124">
                  <c:v>1.365</c:v>
                </c:pt>
                <c:pt idx="125">
                  <c:v>1.4016</c:v>
                </c:pt>
                <c:pt idx="126">
                  <c:v>1.4088000000000001</c:v>
                </c:pt>
                <c:pt idx="127">
                  <c:v>1.4268000000000001</c:v>
                </c:pt>
                <c:pt idx="128">
                  <c:v>1.4561999999999999</c:v>
                </c:pt>
                <c:pt idx="129">
                  <c:v>1.4816</c:v>
                </c:pt>
                <c:pt idx="130">
                  <c:v>1.4914000000000001</c:v>
                </c:pt>
                <c:pt idx="131">
                  <c:v>1.4614</c:v>
                </c:pt>
                <c:pt idx="132">
                  <c:v>1.4272</c:v>
                </c:pt>
                <c:pt idx="133">
                  <c:v>1.3686</c:v>
                </c:pt>
                <c:pt idx="134">
                  <c:v>1.3569</c:v>
                </c:pt>
                <c:pt idx="135">
                  <c:v>1.3406</c:v>
                </c:pt>
                <c:pt idx="136">
                  <c:v>1.2565</c:v>
                </c:pt>
                <c:pt idx="137">
                  <c:v>1.2209000000000001</c:v>
                </c:pt>
                <c:pt idx="138">
                  <c:v>1.2769999999999999</c:v>
                </c:pt>
                <c:pt idx="139">
                  <c:v>1.2894000000000001</c:v>
                </c:pt>
                <c:pt idx="140">
                  <c:v>1.3067</c:v>
                </c:pt>
                <c:pt idx="141">
                  <c:v>1.3897999999999999</c:v>
                </c:pt>
                <c:pt idx="142">
                  <c:v>1.3661000000000001</c:v>
                </c:pt>
                <c:pt idx="143">
                  <c:v>1.3220000000000001</c:v>
                </c:pt>
                <c:pt idx="144">
                  <c:v>1.3360000000000001</c:v>
                </c:pt>
                <c:pt idx="145">
                  <c:v>1.3649</c:v>
                </c:pt>
                <c:pt idx="146">
                  <c:v>1.3998999999999999</c:v>
                </c:pt>
                <c:pt idx="147">
                  <c:v>1.4441999999999999</c:v>
                </c:pt>
                <c:pt idx="148">
                  <c:v>1.4349000000000001</c:v>
                </c:pt>
                <c:pt idx="149">
                  <c:v>1.4388000000000001</c:v>
                </c:pt>
                <c:pt idx="150">
                  <c:v>1.4263999999999999</c:v>
                </c:pt>
                <c:pt idx="151">
                  <c:v>1.4342999999999999</c:v>
                </c:pt>
                <c:pt idx="152">
                  <c:v>1.377</c:v>
                </c:pt>
                <c:pt idx="153">
                  <c:v>1.3706</c:v>
                </c:pt>
                <c:pt idx="154">
                  <c:v>1.3555999999999999</c:v>
                </c:pt>
                <c:pt idx="155">
                  <c:v>1.3179000000000001</c:v>
                </c:pt>
                <c:pt idx="156">
                  <c:v>1.2905</c:v>
                </c:pt>
                <c:pt idx="157">
                  <c:v>1.3224</c:v>
                </c:pt>
                <c:pt idx="158">
                  <c:v>1.3201000000000001</c:v>
                </c:pt>
                <c:pt idx="159">
                  <c:v>1.3162</c:v>
                </c:pt>
                <c:pt idx="160">
                  <c:v>1.2788999999999999</c:v>
                </c:pt>
                <c:pt idx="161">
                  <c:v>1.2525999999999999</c:v>
                </c:pt>
                <c:pt idx="162">
                  <c:v>1.2287999999999999</c:v>
                </c:pt>
                <c:pt idx="163">
                  <c:v>1.24</c:v>
                </c:pt>
                <c:pt idx="164">
                  <c:v>1.2856000000000001</c:v>
                </c:pt>
                <c:pt idx="165">
                  <c:v>1.2974000000000001</c:v>
                </c:pt>
                <c:pt idx="166">
                  <c:v>1.2827999999999999</c:v>
                </c:pt>
                <c:pt idx="167">
                  <c:v>1.3119000000000001</c:v>
                </c:pt>
                <c:pt idx="168">
                  <c:v>1.3288</c:v>
                </c:pt>
                <c:pt idx="169">
                  <c:v>1.3359000000000001</c:v>
                </c:pt>
                <c:pt idx="170">
                  <c:v>1.2964</c:v>
                </c:pt>
                <c:pt idx="171">
                  <c:v>1.3026</c:v>
                </c:pt>
                <c:pt idx="172">
                  <c:v>1.2982</c:v>
                </c:pt>
                <c:pt idx="173">
                  <c:v>1.3189</c:v>
                </c:pt>
                <c:pt idx="174">
                  <c:v>1.3080000000000001</c:v>
                </c:pt>
                <c:pt idx="175">
                  <c:v>1.331</c:v>
                </c:pt>
                <c:pt idx="176">
                  <c:v>1.3348</c:v>
                </c:pt>
                <c:pt idx="177">
                  <c:v>1.3634999999999999</c:v>
                </c:pt>
                <c:pt idx="178">
                  <c:v>1.3492999999999999</c:v>
                </c:pt>
                <c:pt idx="179">
                  <c:v>1.3704000000000001</c:v>
                </c:pt>
                <c:pt idx="180">
                  <c:v>1.361</c:v>
                </c:pt>
                <c:pt idx="181">
                  <c:v>1.3657999999999999</c:v>
                </c:pt>
                <c:pt idx="182">
                  <c:v>1.3823000000000001</c:v>
                </c:pt>
                <c:pt idx="183">
                  <c:v>1.3812</c:v>
                </c:pt>
                <c:pt idx="184">
                  <c:v>1.3732</c:v>
                </c:pt>
                <c:pt idx="185">
                  <c:v>1.3592</c:v>
                </c:pt>
                <c:pt idx="186">
                  <c:v>1.3539000000000001</c:v>
                </c:pt>
                <c:pt idx="187">
                  <c:v>1.3315999999999999</c:v>
                </c:pt>
                <c:pt idx="188">
                  <c:v>1.2901</c:v>
                </c:pt>
                <c:pt idx="189">
                  <c:v>1.2673000000000001</c:v>
                </c:pt>
                <c:pt idx="190">
                  <c:v>1.2472000000000001</c:v>
                </c:pt>
                <c:pt idx="191">
                  <c:v>1.2331000000000001</c:v>
                </c:pt>
                <c:pt idx="192">
                  <c:v>1.1620999999999999</c:v>
                </c:pt>
                <c:pt idx="193">
                  <c:v>1.135</c:v>
                </c:pt>
                <c:pt idx="194">
                  <c:v>1.0838000000000001</c:v>
                </c:pt>
              </c:numCache>
            </c:numRef>
          </c:val>
          <c:smooth val="0"/>
          <c:extLst>
            <c:ext xmlns:c16="http://schemas.microsoft.com/office/drawing/2014/chart" uri="{C3380CC4-5D6E-409C-BE32-E72D297353CC}">
              <c16:uniqueId val="{00000001-A36A-2D48-AD77-04D825CD689A}"/>
            </c:ext>
          </c:extLst>
        </c:ser>
        <c:dLbls>
          <c:showLegendKey val="0"/>
          <c:showVal val="0"/>
          <c:showCatName val="0"/>
          <c:showSerName val="0"/>
          <c:showPercent val="0"/>
          <c:showBubbleSize val="0"/>
        </c:dLbls>
        <c:smooth val="0"/>
        <c:axId val="310316768"/>
        <c:axId val="310313632"/>
      </c:lineChart>
      <c:catAx>
        <c:axId val="3103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313632"/>
        <c:crosses val="autoZero"/>
        <c:auto val="1"/>
        <c:lblAlgn val="ctr"/>
        <c:lblOffset val="100"/>
        <c:noMultiLvlLbl val="0"/>
      </c:catAx>
      <c:valAx>
        <c:axId val="310313632"/>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316768"/>
        <c:crosses val="autoZero"/>
        <c:crossBetween val="between"/>
      </c:valAx>
      <c:spPr>
        <a:noFill/>
        <a:ln>
          <a:noFill/>
        </a:ln>
        <a:effectLst/>
      </c:spPr>
    </c:plotArea>
    <c:legend>
      <c:legendPos val="b"/>
      <c:layout>
        <c:manualLayout>
          <c:xMode val="edge"/>
          <c:yMode val="edge"/>
          <c:x val="0.46458664840807945"/>
          <c:y val="0.37401683838569599"/>
          <c:w val="0.15894246262695425"/>
          <c:h val="4.18218540526300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436D7-3038-4F10-9129-80C630FB6CB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5F47491-A005-4D03-9AAE-FC37D3A776D8}">
      <dgm:prSet custT="1"/>
      <dgm:spPr/>
      <dgm:t>
        <a:bodyPr/>
        <a:lstStyle/>
        <a:p>
          <a:r>
            <a:rPr lang="it-IT" altLang="en-US" sz="2800" b="1" i="1" dirty="0">
              <a:solidFill>
                <a:schemeClr val="tx1"/>
              </a:solidFill>
              <a:latin typeface="Arial" panose="020B0604020202020204" pitchFamily="34" charset="0"/>
            </a:rPr>
            <a:t>∆% M &gt; 0 </a:t>
          </a:r>
          <a:endParaRPr lang="en-US" sz="2800" dirty="0">
            <a:solidFill>
              <a:schemeClr val="tx1"/>
            </a:solidFill>
            <a:latin typeface="Arial" panose="020B0604020202020204" pitchFamily="34" charset="0"/>
          </a:endParaRPr>
        </a:p>
      </dgm:t>
    </dgm:pt>
    <dgm:pt modelId="{B9D914A3-F1F0-4DF0-B2B2-27D1F1581147}" type="parTrans" cxnId="{B6B07191-5D08-4DF8-9E40-2E87C6C2CC38}">
      <dgm:prSet/>
      <dgm:spPr/>
      <dgm:t>
        <a:bodyPr/>
        <a:lstStyle/>
        <a:p>
          <a:endParaRPr lang="en-US"/>
        </a:p>
      </dgm:t>
    </dgm:pt>
    <dgm:pt modelId="{AA967592-D99B-48E5-A35D-892BA4C5EE7B}" type="sibTrans" cxnId="{B6B07191-5D08-4DF8-9E40-2E87C6C2CC38}">
      <dgm:prSet/>
      <dgm:spPr/>
      <dgm:t>
        <a:bodyPr/>
        <a:lstStyle/>
        <a:p>
          <a:endParaRPr lang="en-US"/>
        </a:p>
      </dgm:t>
    </dgm:pt>
    <dgm:pt modelId="{B30A4903-DA0F-4C5C-A8D4-484F1D7B660E}">
      <dgm:prSet custT="1"/>
      <dgm:spPr/>
      <dgm:t>
        <a:bodyPr/>
        <a:lstStyle/>
        <a:p>
          <a:r>
            <a:rPr lang="it-IT" altLang="en-US" sz="2800" b="1" i="1" dirty="0">
              <a:solidFill>
                <a:schemeClr val="tx2">
                  <a:lumMod val="75000"/>
                </a:schemeClr>
              </a:solidFill>
              <a:latin typeface="Arial" panose="020B0604020202020204" pitchFamily="34" charset="0"/>
            </a:rPr>
            <a:t>∆% V &lt; 0  ? </a:t>
          </a:r>
          <a:endParaRPr lang="en-US" sz="2800" dirty="0">
            <a:solidFill>
              <a:schemeClr val="tx2">
                <a:lumMod val="75000"/>
              </a:schemeClr>
            </a:solidFill>
            <a:latin typeface="Arial" panose="020B0604020202020204" pitchFamily="34" charset="0"/>
          </a:endParaRPr>
        </a:p>
      </dgm:t>
    </dgm:pt>
    <dgm:pt modelId="{FDCE3098-B343-4008-A83D-8D7F8B7BF9DE}" type="parTrans" cxnId="{ADF889CE-8947-401D-8FB4-A0E96F8F26BB}">
      <dgm:prSet/>
      <dgm:spPr/>
      <dgm:t>
        <a:bodyPr/>
        <a:lstStyle/>
        <a:p>
          <a:endParaRPr lang="en-US"/>
        </a:p>
      </dgm:t>
    </dgm:pt>
    <dgm:pt modelId="{F5646C6A-5E8A-4566-8D25-5E753FDD8101}" type="sibTrans" cxnId="{ADF889CE-8947-401D-8FB4-A0E96F8F26BB}">
      <dgm:prSet/>
      <dgm:spPr/>
      <dgm:t>
        <a:bodyPr/>
        <a:lstStyle/>
        <a:p>
          <a:endParaRPr lang="en-US"/>
        </a:p>
      </dgm:t>
    </dgm:pt>
    <dgm:pt modelId="{F7DD16CB-79A4-4C45-84E7-0C20441DDE7F}">
      <dgm:prSet custT="1"/>
      <dgm:spPr/>
      <dgm:t>
        <a:bodyPr/>
        <a:lstStyle/>
        <a:p>
          <a:r>
            <a:rPr lang="it-IT" altLang="en-US" sz="2800" b="1" i="1" dirty="0">
              <a:solidFill>
                <a:srgbClr val="FF0000"/>
              </a:solidFill>
              <a:latin typeface="Arial" panose="020B0604020202020204" pitchFamily="34" charset="0"/>
            </a:rPr>
            <a:t>∆% P &gt; 0  ? </a:t>
          </a:r>
          <a:endParaRPr lang="en-US" sz="2800" dirty="0">
            <a:solidFill>
              <a:srgbClr val="FF0000"/>
            </a:solidFill>
            <a:latin typeface="Arial" panose="020B0604020202020204" pitchFamily="34" charset="0"/>
          </a:endParaRPr>
        </a:p>
      </dgm:t>
    </dgm:pt>
    <dgm:pt modelId="{31250BAF-7399-4BB8-9959-DCD4913E4ADF}" type="parTrans" cxnId="{8E1A405D-CD17-498A-9E6C-4067D5AAED63}">
      <dgm:prSet/>
      <dgm:spPr/>
      <dgm:t>
        <a:bodyPr/>
        <a:lstStyle/>
        <a:p>
          <a:endParaRPr lang="en-US"/>
        </a:p>
      </dgm:t>
    </dgm:pt>
    <dgm:pt modelId="{43B78D79-9C65-4E1E-911B-A3045A0CFE1A}" type="sibTrans" cxnId="{8E1A405D-CD17-498A-9E6C-4067D5AAED63}">
      <dgm:prSet/>
      <dgm:spPr/>
      <dgm:t>
        <a:bodyPr/>
        <a:lstStyle/>
        <a:p>
          <a:endParaRPr lang="en-US"/>
        </a:p>
      </dgm:t>
    </dgm:pt>
    <dgm:pt modelId="{8965BD66-8623-44B2-8F16-AFFF71D7B4B5}">
      <dgm:prSet/>
      <dgm:spPr/>
      <dgm:t>
        <a:bodyPr/>
        <a:lstStyle/>
        <a:p>
          <a:r>
            <a:rPr lang="it-IT" altLang="en-US" b="1" i="1" dirty="0">
              <a:solidFill>
                <a:srgbClr val="000099"/>
              </a:solidFill>
              <a:latin typeface="Arial" panose="020B0604020202020204" pitchFamily="34" charset="0"/>
            </a:rPr>
            <a:t>∆% Y &gt; 0  ? </a:t>
          </a:r>
          <a:endParaRPr lang="en-US" dirty="0">
            <a:solidFill>
              <a:schemeClr val="tx2">
                <a:lumMod val="75000"/>
              </a:schemeClr>
            </a:solidFill>
            <a:latin typeface="Arial" panose="020B0604020202020204" pitchFamily="34" charset="0"/>
          </a:endParaRPr>
        </a:p>
      </dgm:t>
    </dgm:pt>
    <dgm:pt modelId="{0058B7BE-A3A7-44E8-963E-DB92AE7DEED7}" type="parTrans" cxnId="{AF03211A-75D1-4D8C-9FDA-19B4E27E7A6D}">
      <dgm:prSet/>
      <dgm:spPr/>
      <dgm:t>
        <a:bodyPr/>
        <a:lstStyle/>
        <a:p>
          <a:endParaRPr lang="en-US"/>
        </a:p>
      </dgm:t>
    </dgm:pt>
    <dgm:pt modelId="{F31D00AA-0C57-426B-899D-6EC9AF4CFCD4}" type="sibTrans" cxnId="{AF03211A-75D1-4D8C-9FDA-19B4E27E7A6D}">
      <dgm:prSet/>
      <dgm:spPr/>
      <dgm:t>
        <a:bodyPr/>
        <a:lstStyle/>
        <a:p>
          <a:endParaRPr lang="en-US"/>
        </a:p>
      </dgm:t>
    </dgm:pt>
    <dgm:pt modelId="{A9B195BA-2EF8-43F3-B1F5-8D48FD644CED}" type="pres">
      <dgm:prSet presAssocID="{3C8436D7-3038-4F10-9129-80C630FB6CB4}" presName="Name0" presStyleCnt="0">
        <dgm:presLayoutVars>
          <dgm:chPref val="1"/>
          <dgm:dir/>
          <dgm:animOne val="branch"/>
          <dgm:animLvl val="lvl"/>
          <dgm:resizeHandles val="exact"/>
        </dgm:presLayoutVars>
      </dgm:prSet>
      <dgm:spPr/>
    </dgm:pt>
    <dgm:pt modelId="{D8D5BFF5-BF2F-4E26-8767-5A5AD967E678}" type="pres">
      <dgm:prSet presAssocID="{D5F47491-A005-4D03-9AAE-FC37D3A776D8}" presName="root1" presStyleCnt="0"/>
      <dgm:spPr/>
    </dgm:pt>
    <dgm:pt modelId="{3A011DC4-807D-49DD-83E1-676E343AC36D}" type="pres">
      <dgm:prSet presAssocID="{D5F47491-A005-4D03-9AAE-FC37D3A776D8}" presName="LevelOneTextNode" presStyleLbl="node0" presStyleIdx="0" presStyleCnt="1" custAng="5400000" custScaleX="111906" custScaleY="100196" custLinFactX="-100000" custLinFactNeighborX="-150539">
        <dgm:presLayoutVars>
          <dgm:chPref val="3"/>
        </dgm:presLayoutVars>
      </dgm:prSet>
      <dgm:spPr/>
    </dgm:pt>
    <dgm:pt modelId="{0458FC43-A049-4379-91EF-93B645C4559B}" type="pres">
      <dgm:prSet presAssocID="{D5F47491-A005-4D03-9AAE-FC37D3A776D8}" presName="level2hierChild" presStyleCnt="0"/>
      <dgm:spPr/>
    </dgm:pt>
    <dgm:pt modelId="{1D43F3F8-4885-4607-B90B-2852968A92F3}" type="pres">
      <dgm:prSet presAssocID="{FDCE3098-B343-4008-A83D-8D7F8B7BF9DE}" presName="conn2-1" presStyleLbl="parChTrans1D2" presStyleIdx="0" presStyleCnt="3"/>
      <dgm:spPr/>
    </dgm:pt>
    <dgm:pt modelId="{D6CE1498-3843-4C16-A34D-9017957009B2}" type="pres">
      <dgm:prSet presAssocID="{FDCE3098-B343-4008-A83D-8D7F8B7BF9DE}" presName="connTx" presStyleLbl="parChTrans1D2" presStyleIdx="0" presStyleCnt="3"/>
      <dgm:spPr/>
    </dgm:pt>
    <dgm:pt modelId="{6348E1D6-08B8-4763-A2BE-9E92C9917A99}" type="pres">
      <dgm:prSet presAssocID="{B30A4903-DA0F-4C5C-A8D4-484F1D7B660E}" presName="root2" presStyleCnt="0"/>
      <dgm:spPr/>
    </dgm:pt>
    <dgm:pt modelId="{1E395C01-45CC-4719-A5CA-5365B1B2B858}" type="pres">
      <dgm:prSet presAssocID="{B30A4903-DA0F-4C5C-A8D4-484F1D7B660E}" presName="LevelTwoTextNode" presStyleLbl="node2" presStyleIdx="0" presStyleCnt="3" custScaleX="229987">
        <dgm:presLayoutVars>
          <dgm:chPref val="3"/>
        </dgm:presLayoutVars>
      </dgm:prSet>
      <dgm:spPr/>
    </dgm:pt>
    <dgm:pt modelId="{4D3B47D4-19F8-4EBA-A2AD-6EE9B03E202E}" type="pres">
      <dgm:prSet presAssocID="{B30A4903-DA0F-4C5C-A8D4-484F1D7B660E}" presName="level3hierChild" presStyleCnt="0"/>
      <dgm:spPr/>
    </dgm:pt>
    <dgm:pt modelId="{C02364E0-A785-47F5-A03C-230C9C26C878}" type="pres">
      <dgm:prSet presAssocID="{0058B7BE-A3A7-44E8-963E-DB92AE7DEED7}" presName="conn2-1" presStyleLbl="parChTrans1D2" presStyleIdx="1" presStyleCnt="3"/>
      <dgm:spPr/>
    </dgm:pt>
    <dgm:pt modelId="{08FF5629-BA87-491F-A2D3-E264F1CC6FD5}" type="pres">
      <dgm:prSet presAssocID="{0058B7BE-A3A7-44E8-963E-DB92AE7DEED7}" presName="connTx" presStyleLbl="parChTrans1D2" presStyleIdx="1" presStyleCnt="3"/>
      <dgm:spPr/>
    </dgm:pt>
    <dgm:pt modelId="{AA3D6D68-3D48-4BDD-985E-EE72E54AF4FD}" type="pres">
      <dgm:prSet presAssocID="{8965BD66-8623-44B2-8F16-AFFF71D7B4B5}" presName="root2" presStyleCnt="0"/>
      <dgm:spPr/>
    </dgm:pt>
    <dgm:pt modelId="{FB8C043D-5746-475A-A6AD-931EE66E41AC}" type="pres">
      <dgm:prSet presAssocID="{8965BD66-8623-44B2-8F16-AFFF71D7B4B5}" presName="LevelTwoTextNode" presStyleLbl="node2" presStyleIdx="1" presStyleCnt="3" custScaleX="229987">
        <dgm:presLayoutVars>
          <dgm:chPref val="3"/>
        </dgm:presLayoutVars>
      </dgm:prSet>
      <dgm:spPr/>
    </dgm:pt>
    <dgm:pt modelId="{BD394B53-7C37-4A7A-9EDC-495D7AF822C4}" type="pres">
      <dgm:prSet presAssocID="{8965BD66-8623-44B2-8F16-AFFF71D7B4B5}" presName="level3hierChild" presStyleCnt="0"/>
      <dgm:spPr/>
    </dgm:pt>
    <dgm:pt modelId="{DC5A3416-DBB6-404E-B374-912B93000394}" type="pres">
      <dgm:prSet presAssocID="{31250BAF-7399-4BB8-9959-DCD4913E4ADF}" presName="conn2-1" presStyleLbl="parChTrans1D2" presStyleIdx="2" presStyleCnt="3"/>
      <dgm:spPr/>
    </dgm:pt>
    <dgm:pt modelId="{0276A6D7-F28B-42A4-8971-2064D2169EE0}" type="pres">
      <dgm:prSet presAssocID="{31250BAF-7399-4BB8-9959-DCD4913E4ADF}" presName="connTx" presStyleLbl="parChTrans1D2" presStyleIdx="2" presStyleCnt="3"/>
      <dgm:spPr/>
    </dgm:pt>
    <dgm:pt modelId="{E0C3A2D6-8DC6-4336-9FB4-B61262CBDE6C}" type="pres">
      <dgm:prSet presAssocID="{F7DD16CB-79A4-4C45-84E7-0C20441DDE7F}" presName="root2" presStyleCnt="0"/>
      <dgm:spPr/>
    </dgm:pt>
    <dgm:pt modelId="{E0D34A72-EE3F-460A-84DA-4F31010333F9}" type="pres">
      <dgm:prSet presAssocID="{F7DD16CB-79A4-4C45-84E7-0C20441DDE7F}" presName="LevelTwoTextNode" presStyleLbl="node2" presStyleIdx="2" presStyleCnt="3" custScaleX="229987">
        <dgm:presLayoutVars>
          <dgm:chPref val="3"/>
        </dgm:presLayoutVars>
      </dgm:prSet>
      <dgm:spPr/>
    </dgm:pt>
    <dgm:pt modelId="{91E73CA1-8E22-4813-8443-6E771B25E9D5}" type="pres">
      <dgm:prSet presAssocID="{F7DD16CB-79A4-4C45-84E7-0C20441DDE7F}" presName="level3hierChild" presStyleCnt="0"/>
      <dgm:spPr/>
    </dgm:pt>
  </dgm:ptLst>
  <dgm:cxnLst>
    <dgm:cxn modelId="{AF03211A-75D1-4D8C-9FDA-19B4E27E7A6D}" srcId="{D5F47491-A005-4D03-9AAE-FC37D3A776D8}" destId="{8965BD66-8623-44B2-8F16-AFFF71D7B4B5}" srcOrd="1" destOrd="0" parTransId="{0058B7BE-A3A7-44E8-963E-DB92AE7DEED7}" sibTransId="{F31D00AA-0C57-426B-899D-6EC9AF4CFCD4}"/>
    <dgm:cxn modelId="{18A5AA3F-7113-469E-8493-98FBA5CBCEA8}" type="presOf" srcId="{D5F47491-A005-4D03-9AAE-FC37D3A776D8}" destId="{3A011DC4-807D-49DD-83E1-676E343AC36D}" srcOrd="0" destOrd="0" presId="urn:microsoft.com/office/officeart/2008/layout/HorizontalMultiLevelHierarchy"/>
    <dgm:cxn modelId="{FC52845C-2DE4-4330-8BF5-6788BB979C18}" type="presOf" srcId="{B30A4903-DA0F-4C5C-A8D4-484F1D7B660E}" destId="{1E395C01-45CC-4719-A5CA-5365B1B2B858}" srcOrd="0" destOrd="0" presId="urn:microsoft.com/office/officeart/2008/layout/HorizontalMultiLevelHierarchy"/>
    <dgm:cxn modelId="{8E1A405D-CD17-498A-9E6C-4067D5AAED63}" srcId="{D5F47491-A005-4D03-9AAE-FC37D3A776D8}" destId="{F7DD16CB-79A4-4C45-84E7-0C20441DDE7F}" srcOrd="2" destOrd="0" parTransId="{31250BAF-7399-4BB8-9959-DCD4913E4ADF}" sibTransId="{43B78D79-9C65-4E1E-911B-A3045A0CFE1A}"/>
    <dgm:cxn modelId="{9E20F56C-EC2C-4AE0-91E6-A23C1FDE4135}" type="presOf" srcId="{0058B7BE-A3A7-44E8-963E-DB92AE7DEED7}" destId="{C02364E0-A785-47F5-A03C-230C9C26C878}" srcOrd="0" destOrd="0" presId="urn:microsoft.com/office/officeart/2008/layout/HorizontalMultiLevelHierarchy"/>
    <dgm:cxn modelId="{6B2C0C75-91DE-4B2E-9DD6-A1D5F14D3F98}" type="presOf" srcId="{FDCE3098-B343-4008-A83D-8D7F8B7BF9DE}" destId="{1D43F3F8-4885-4607-B90B-2852968A92F3}" srcOrd="0" destOrd="0" presId="urn:microsoft.com/office/officeart/2008/layout/HorizontalMultiLevelHierarchy"/>
    <dgm:cxn modelId="{7210817F-F36E-44E0-990F-CAE5A68713D6}" type="presOf" srcId="{FDCE3098-B343-4008-A83D-8D7F8B7BF9DE}" destId="{D6CE1498-3843-4C16-A34D-9017957009B2}" srcOrd="1" destOrd="0" presId="urn:microsoft.com/office/officeart/2008/layout/HorizontalMultiLevelHierarchy"/>
    <dgm:cxn modelId="{778FF189-5A60-4AF5-9E7A-533136E243F1}" type="presOf" srcId="{3C8436D7-3038-4F10-9129-80C630FB6CB4}" destId="{A9B195BA-2EF8-43F3-B1F5-8D48FD644CED}" srcOrd="0" destOrd="0" presId="urn:microsoft.com/office/officeart/2008/layout/HorizontalMultiLevelHierarchy"/>
    <dgm:cxn modelId="{B6B07191-5D08-4DF8-9E40-2E87C6C2CC38}" srcId="{3C8436D7-3038-4F10-9129-80C630FB6CB4}" destId="{D5F47491-A005-4D03-9AAE-FC37D3A776D8}" srcOrd="0" destOrd="0" parTransId="{B9D914A3-F1F0-4DF0-B2B2-27D1F1581147}" sibTransId="{AA967592-D99B-48E5-A35D-892BA4C5EE7B}"/>
    <dgm:cxn modelId="{881C3F98-9D1E-4BE0-802F-4FFE2FF55575}" type="presOf" srcId="{8965BD66-8623-44B2-8F16-AFFF71D7B4B5}" destId="{FB8C043D-5746-475A-A6AD-931EE66E41AC}" srcOrd="0" destOrd="0" presId="urn:microsoft.com/office/officeart/2008/layout/HorizontalMultiLevelHierarchy"/>
    <dgm:cxn modelId="{71CDEFA1-F0A6-4B81-B224-4E831635A620}" type="presOf" srcId="{31250BAF-7399-4BB8-9959-DCD4913E4ADF}" destId="{DC5A3416-DBB6-404E-B374-912B93000394}" srcOrd="0" destOrd="0" presId="urn:microsoft.com/office/officeart/2008/layout/HorizontalMultiLevelHierarchy"/>
    <dgm:cxn modelId="{5D196DA9-E2B8-4E9D-951F-3CC10E1CB144}" type="presOf" srcId="{F7DD16CB-79A4-4C45-84E7-0C20441DDE7F}" destId="{E0D34A72-EE3F-460A-84DA-4F31010333F9}" srcOrd="0" destOrd="0" presId="urn:microsoft.com/office/officeart/2008/layout/HorizontalMultiLevelHierarchy"/>
    <dgm:cxn modelId="{7A2DC8B9-14B0-4D2F-B650-D5D0448992EE}" type="presOf" srcId="{0058B7BE-A3A7-44E8-963E-DB92AE7DEED7}" destId="{08FF5629-BA87-491F-A2D3-E264F1CC6FD5}" srcOrd="1" destOrd="0" presId="urn:microsoft.com/office/officeart/2008/layout/HorizontalMultiLevelHierarchy"/>
    <dgm:cxn modelId="{ADF889CE-8947-401D-8FB4-A0E96F8F26BB}" srcId="{D5F47491-A005-4D03-9AAE-FC37D3A776D8}" destId="{B30A4903-DA0F-4C5C-A8D4-484F1D7B660E}" srcOrd="0" destOrd="0" parTransId="{FDCE3098-B343-4008-A83D-8D7F8B7BF9DE}" sibTransId="{F5646C6A-5E8A-4566-8D25-5E753FDD8101}"/>
    <dgm:cxn modelId="{BE87CCD3-71F4-4467-82CE-A2645246AEE3}" type="presOf" srcId="{31250BAF-7399-4BB8-9959-DCD4913E4ADF}" destId="{0276A6D7-F28B-42A4-8971-2064D2169EE0}" srcOrd="1" destOrd="0" presId="urn:microsoft.com/office/officeart/2008/layout/HorizontalMultiLevelHierarchy"/>
    <dgm:cxn modelId="{3FBC54C1-702F-48B2-942E-A3B7A32DE1AE}" type="presParOf" srcId="{A9B195BA-2EF8-43F3-B1F5-8D48FD644CED}" destId="{D8D5BFF5-BF2F-4E26-8767-5A5AD967E678}" srcOrd="0" destOrd="0" presId="urn:microsoft.com/office/officeart/2008/layout/HorizontalMultiLevelHierarchy"/>
    <dgm:cxn modelId="{10A855F0-07B4-48ED-B79B-2F32B83C1B45}" type="presParOf" srcId="{D8D5BFF5-BF2F-4E26-8767-5A5AD967E678}" destId="{3A011DC4-807D-49DD-83E1-676E343AC36D}" srcOrd="0" destOrd="0" presId="urn:microsoft.com/office/officeart/2008/layout/HorizontalMultiLevelHierarchy"/>
    <dgm:cxn modelId="{A213575A-47CA-4C89-ABAF-66CF658B706A}" type="presParOf" srcId="{D8D5BFF5-BF2F-4E26-8767-5A5AD967E678}" destId="{0458FC43-A049-4379-91EF-93B645C4559B}" srcOrd="1" destOrd="0" presId="urn:microsoft.com/office/officeart/2008/layout/HorizontalMultiLevelHierarchy"/>
    <dgm:cxn modelId="{DF7D8FFD-9388-4DE4-A819-BDF219D1EB5C}" type="presParOf" srcId="{0458FC43-A049-4379-91EF-93B645C4559B}" destId="{1D43F3F8-4885-4607-B90B-2852968A92F3}" srcOrd="0" destOrd="0" presId="urn:microsoft.com/office/officeart/2008/layout/HorizontalMultiLevelHierarchy"/>
    <dgm:cxn modelId="{3AA2E72A-7E5B-4EA3-8856-CB007CCC2A91}" type="presParOf" srcId="{1D43F3F8-4885-4607-B90B-2852968A92F3}" destId="{D6CE1498-3843-4C16-A34D-9017957009B2}" srcOrd="0" destOrd="0" presId="urn:microsoft.com/office/officeart/2008/layout/HorizontalMultiLevelHierarchy"/>
    <dgm:cxn modelId="{4F4DE00F-468C-4377-89E4-ADBA94181D3C}" type="presParOf" srcId="{0458FC43-A049-4379-91EF-93B645C4559B}" destId="{6348E1D6-08B8-4763-A2BE-9E92C9917A99}" srcOrd="1" destOrd="0" presId="urn:microsoft.com/office/officeart/2008/layout/HorizontalMultiLevelHierarchy"/>
    <dgm:cxn modelId="{DBC96AF5-36B1-45FC-B3DF-878485DB9A69}" type="presParOf" srcId="{6348E1D6-08B8-4763-A2BE-9E92C9917A99}" destId="{1E395C01-45CC-4719-A5CA-5365B1B2B858}" srcOrd="0" destOrd="0" presId="urn:microsoft.com/office/officeart/2008/layout/HorizontalMultiLevelHierarchy"/>
    <dgm:cxn modelId="{DFD4DC84-3E7E-4DC9-BC29-38EEE67A2477}" type="presParOf" srcId="{6348E1D6-08B8-4763-A2BE-9E92C9917A99}" destId="{4D3B47D4-19F8-4EBA-A2AD-6EE9B03E202E}" srcOrd="1" destOrd="0" presId="urn:microsoft.com/office/officeart/2008/layout/HorizontalMultiLevelHierarchy"/>
    <dgm:cxn modelId="{7EA26E83-4846-4136-B714-E0A2E1570E07}" type="presParOf" srcId="{0458FC43-A049-4379-91EF-93B645C4559B}" destId="{C02364E0-A785-47F5-A03C-230C9C26C878}" srcOrd="2" destOrd="0" presId="urn:microsoft.com/office/officeart/2008/layout/HorizontalMultiLevelHierarchy"/>
    <dgm:cxn modelId="{2DFA64FE-9285-4C7D-8FC9-F136C6497782}" type="presParOf" srcId="{C02364E0-A785-47F5-A03C-230C9C26C878}" destId="{08FF5629-BA87-491F-A2D3-E264F1CC6FD5}" srcOrd="0" destOrd="0" presId="urn:microsoft.com/office/officeart/2008/layout/HorizontalMultiLevelHierarchy"/>
    <dgm:cxn modelId="{3A8CD389-1125-4BCA-B30F-F2F4066AD5E8}" type="presParOf" srcId="{0458FC43-A049-4379-91EF-93B645C4559B}" destId="{AA3D6D68-3D48-4BDD-985E-EE72E54AF4FD}" srcOrd="3" destOrd="0" presId="urn:microsoft.com/office/officeart/2008/layout/HorizontalMultiLevelHierarchy"/>
    <dgm:cxn modelId="{3EACBFA6-98D5-4A63-992D-757D55CEC7BB}" type="presParOf" srcId="{AA3D6D68-3D48-4BDD-985E-EE72E54AF4FD}" destId="{FB8C043D-5746-475A-A6AD-931EE66E41AC}" srcOrd="0" destOrd="0" presId="urn:microsoft.com/office/officeart/2008/layout/HorizontalMultiLevelHierarchy"/>
    <dgm:cxn modelId="{35FB336A-1A97-4EC2-8CE5-B8723EC1D7E2}" type="presParOf" srcId="{AA3D6D68-3D48-4BDD-985E-EE72E54AF4FD}" destId="{BD394B53-7C37-4A7A-9EDC-495D7AF822C4}" srcOrd="1" destOrd="0" presId="urn:microsoft.com/office/officeart/2008/layout/HorizontalMultiLevelHierarchy"/>
    <dgm:cxn modelId="{4B0B294F-C1D6-401D-91FE-D226C88D4272}" type="presParOf" srcId="{0458FC43-A049-4379-91EF-93B645C4559B}" destId="{DC5A3416-DBB6-404E-B374-912B93000394}" srcOrd="4" destOrd="0" presId="urn:microsoft.com/office/officeart/2008/layout/HorizontalMultiLevelHierarchy"/>
    <dgm:cxn modelId="{CC38B962-EC77-4C38-80DF-25639B1483AA}" type="presParOf" srcId="{DC5A3416-DBB6-404E-B374-912B93000394}" destId="{0276A6D7-F28B-42A4-8971-2064D2169EE0}" srcOrd="0" destOrd="0" presId="urn:microsoft.com/office/officeart/2008/layout/HorizontalMultiLevelHierarchy"/>
    <dgm:cxn modelId="{76ADF227-47DB-4878-BBC6-3814D6AB57BF}" type="presParOf" srcId="{0458FC43-A049-4379-91EF-93B645C4559B}" destId="{E0C3A2D6-8DC6-4336-9FB4-B61262CBDE6C}" srcOrd="5" destOrd="0" presId="urn:microsoft.com/office/officeart/2008/layout/HorizontalMultiLevelHierarchy"/>
    <dgm:cxn modelId="{F50AE44A-CEC2-4FF4-8B8F-AF922C67A518}" type="presParOf" srcId="{E0C3A2D6-8DC6-4336-9FB4-B61262CBDE6C}" destId="{E0D34A72-EE3F-460A-84DA-4F31010333F9}" srcOrd="0" destOrd="0" presId="urn:microsoft.com/office/officeart/2008/layout/HorizontalMultiLevelHierarchy"/>
    <dgm:cxn modelId="{D9F0D2F7-1E62-4559-95D3-EE73515C31A2}" type="presParOf" srcId="{E0C3A2D6-8DC6-4336-9FB4-B61262CBDE6C}" destId="{91E73CA1-8E22-4813-8443-6E771B25E9D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3416-DBB6-404E-B374-912B93000394}">
      <dsp:nvSpPr>
        <dsp:cNvPr id="0" name=""/>
        <dsp:cNvSpPr/>
      </dsp:nvSpPr>
      <dsp:spPr>
        <a:xfrm>
          <a:off x="1306772" y="1080120"/>
          <a:ext cx="1171203" cy="511054"/>
        </a:xfrm>
        <a:custGeom>
          <a:avLst/>
          <a:gdLst/>
          <a:ahLst/>
          <a:cxnLst/>
          <a:rect l="0" t="0" r="0" b="0"/>
          <a:pathLst>
            <a:path>
              <a:moveTo>
                <a:pt x="0" y="0"/>
              </a:moveTo>
              <a:lnTo>
                <a:pt x="585601" y="0"/>
              </a:lnTo>
              <a:lnTo>
                <a:pt x="585601" y="511054"/>
              </a:lnTo>
              <a:lnTo>
                <a:pt x="1171203" y="5110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0428" y="1303700"/>
        <a:ext cx="63892" cy="63892"/>
      </dsp:txXfrm>
    </dsp:sp>
    <dsp:sp modelId="{C02364E0-A785-47F5-A03C-230C9C26C878}">
      <dsp:nvSpPr>
        <dsp:cNvPr id="0" name=""/>
        <dsp:cNvSpPr/>
      </dsp:nvSpPr>
      <dsp:spPr>
        <a:xfrm>
          <a:off x="1306772" y="1034399"/>
          <a:ext cx="1171203" cy="91440"/>
        </a:xfrm>
        <a:custGeom>
          <a:avLst/>
          <a:gdLst/>
          <a:ahLst/>
          <a:cxnLst/>
          <a:rect l="0" t="0" r="0" b="0"/>
          <a:pathLst>
            <a:path>
              <a:moveTo>
                <a:pt x="0" y="45720"/>
              </a:moveTo>
              <a:lnTo>
                <a:pt x="117120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3094" y="1050839"/>
        <a:ext cx="58560" cy="58560"/>
      </dsp:txXfrm>
    </dsp:sp>
    <dsp:sp modelId="{1D43F3F8-4885-4607-B90B-2852968A92F3}">
      <dsp:nvSpPr>
        <dsp:cNvPr id="0" name=""/>
        <dsp:cNvSpPr/>
      </dsp:nvSpPr>
      <dsp:spPr>
        <a:xfrm>
          <a:off x="1306772" y="569065"/>
          <a:ext cx="1171203" cy="511054"/>
        </a:xfrm>
        <a:custGeom>
          <a:avLst/>
          <a:gdLst/>
          <a:ahLst/>
          <a:cxnLst/>
          <a:rect l="0" t="0" r="0" b="0"/>
          <a:pathLst>
            <a:path>
              <a:moveTo>
                <a:pt x="0" y="511054"/>
              </a:moveTo>
              <a:lnTo>
                <a:pt x="585601" y="511054"/>
              </a:lnTo>
              <a:lnTo>
                <a:pt x="585601" y="0"/>
              </a:lnTo>
              <a:lnTo>
                <a:pt x="117120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0428" y="792646"/>
        <a:ext cx="63892" cy="63892"/>
      </dsp:txXfrm>
    </dsp:sp>
    <dsp:sp modelId="{3A011DC4-807D-49DD-83E1-676E343AC36D}">
      <dsp:nvSpPr>
        <dsp:cNvPr id="0" name=""/>
        <dsp:cNvSpPr/>
      </dsp:nvSpPr>
      <dsp:spPr>
        <a:xfrm>
          <a:off x="0" y="851359"/>
          <a:ext cx="2156025" cy="457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altLang="en-US" sz="2800" b="1" i="1" kern="1200" dirty="0">
              <a:solidFill>
                <a:schemeClr val="tx1"/>
              </a:solidFill>
              <a:latin typeface="Arial" panose="020B0604020202020204" pitchFamily="34" charset="0"/>
            </a:rPr>
            <a:t>∆% M &gt; 0 </a:t>
          </a:r>
          <a:endParaRPr lang="en-US" sz="2800" kern="1200" dirty="0">
            <a:solidFill>
              <a:schemeClr val="tx1"/>
            </a:solidFill>
            <a:latin typeface="Arial" panose="020B0604020202020204" pitchFamily="34" charset="0"/>
          </a:endParaRPr>
        </a:p>
      </dsp:txBody>
      <dsp:txXfrm>
        <a:off x="0" y="851359"/>
        <a:ext cx="2156025" cy="457520"/>
      </dsp:txXfrm>
    </dsp:sp>
    <dsp:sp modelId="{1E395C01-45CC-4719-A5CA-5365B1B2B858}">
      <dsp:nvSpPr>
        <dsp:cNvPr id="0" name=""/>
        <dsp:cNvSpPr/>
      </dsp:nvSpPr>
      <dsp:spPr>
        <a:xfrm>
          <a:off x="2477976" y="364643"/>
          <a:ext cx="3084140" cy="408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altLang="en-US" sz="2800" b="1" i="1" kern="1200" dirty="0">
              <a:solidFill>
                <a:schemeClr val="tx2">
                  <a:lumMod val="75000"/>
                </a:schemeClr>
              </a:solidFill>
              <a:latin typeface="Arial" panose="020B0604020202020204" pitchFamily="34" charset="0"/>
            </a:rPr>
            <a:t>∆% V &lt; 0  ? </a:t>
          </a:r>
          <a:endParaRPr lang="en-US" sz="2800" kern="1200" dirty="0">
            <a:solidFill>
              <a:schemeClr val="tx2">
                <a:lumMod val="75000"/>
              </a:schemeClr>
            </a:solidFill>
            <a:latin typeface="Arial" panose="020B0604020202020204" pitchFamily="34" charset="0"/>
          </a:endParaRPr>
        </a:p>
      </dsp:txBody>
      <dsp:txXfrm>
        <a:off x="2477976" y="364643"/>
        <a:ext cx="3084140" cy="408843"/>
      </dsp:txXfrm>
    </dsp:sp>
    <dsp:sp modelId="{FB8C043D-5746-475A-A6AD-931EE66E41AC}">
      <dsp:nvSpPr>
        <dsp:cNvPr id="0" name=""/>
        <dsp:cNvSpPr/>
      </dsp:nvSpPr>
      <dsp:spPr>
        <a:xfrm>
          <a:off x="2477976" y="875698"/>
          <a:ext cx="3084140" cy="408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altLang="en-US" sz="2700" b="1" i="1" kern="1200" dirty="0">
              <a:solidFill>
                <a:srgbClr val="000099"/>
              </a:solidFill>
              <a:latin typeface="Arial" panose="020B0604020202020204" pitchFamily="34" charset="0"/>
            </a:rPr>
            <a:t>∆% Y &gt; 0  ? </a:t>
          </a:r>
          <a:endParaRPr lang="en-US" sz="2700" kern="1200" dirty="0">
            <a:solidFill>
              <a:schemeClr val="tx2">
                <a:lumMod val="75000"/>
              </a:schemeClr>
            </a:solidFill>
            <a:latin typeface="Arial" panose="020B0604020202020204" pitchFamily="34" charset="0"/>
          </a:endParaRPr>
        </a:p>
      </dsp:txBody>
      <dsp:txXfrm>
        <a:off x="2477976" y="875698"/>
        <a:ext cx="3084140" cy="408843"/>
      </dsp:txXfrm>
    </dsp:sp>
    <dsp:sp modelId="{E0D34A72-EE3F-460A-84DA-4F31010333F9}">
      <dsp:nvSpPr>
        <dsp:cNvPr id="0" name=""/>
        <dsp:cNvSpPr/>
      </dsp:nvSpPr>
      <dsp:spPr>
        <a:xfrm>
          <a:off x="2477976" y="1386752"/>
          <a:ext cx="3084140" cy="408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altLang="en-US" sz="2800" b="1" i="1" kern="1200" dirty="0">
              <a:solidFill>
                <a:srgbClr val="FF0000"/>
              </a:solidFill>
              <a:latin typeface="Arial" panose="020B0604020202020204" pitchFamily="34" charset="0"/>
            </a:rPr>
            <a:t>∆% P &gt; 0  ? </a:t>
          </a:r>
          <a:endParaRPr lang="en-US" sz="2800" kern="1200" dirty="0">
            <a:solidFill>
              <a:srgbClr val="FF0000"/>
            </a:solidFill>
            <a:latin typeface="Arial" panose="020B0604020202020204" pitchFamily="34" charset="0"/>
          </a:endParaRPr>
        </a:p>
      </dsp:txBody>
      <dsp:txXfrm>
        <a:off x="2477976" y="1386752"/>
        <a:ext cx="3084140" cy="40884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7885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7885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7885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7226AC-6856-4861-A6DA-C9F0CC66A018}" type="slidenum">
              <a:rPr lang="it-IT" altLang="en-US"/>
              <a:pPr/>
              <a:t>‹#›</a:t>
            </a:fld>
            <a:endParaRPr lang="it-IT" altLang="en-US"/>
          </a:p>
        </p:txBody>
      </p:sp>
    </p:spTree>
    <p:extLst>
      <p:ext uri="{BB962C8B-B14F-4D97-AF65-F5344CB8AC3E}">
        <p14:creationId xmlns:p14="http://schemas.microsoft.com/office/powerpoint/2010/main" val="1342721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717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839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F4701A-3469-4F6A-B54C-FD1C9CDCF930}" type="slidenum">
              <a:rPr lang="it-IT" altLang="en-US"/>
              <a:pPr/>
              <a:t>‹#›</a:t>
            </a:fld>
            <a:endParaRPr lang="it-IT" altLang="en-US"/>
          </a:p>
        </p:txBody>
      </p:sp>
    </p:spTree>
    <p:extLst>
      <p:ext uri="{BB962C8B-B14F-4D97-AF65-F5344CB8AC3E}">
        <p14:creationId xmlns:p14="http://schemas.microsoft.com/office/powerpoint/2010/main" val="2301678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EA3C8B-50E0-4253-9435-2D371CA38592}" type="slidenum">
              <a:rPr lang="it-IT" altLang="en-US"/>
              <a:pPr eaLnBrk="1" hangingPunct="1"/>
              <a:t>1</a:t>
            </a:fld>
            <a:endParaRPr lang="it-IT"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55222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21</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3010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22</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258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23</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41150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24</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175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25</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9111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26</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6024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27</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90199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28</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857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621894-82B6-499B-98B1-DD11C14E3FC7}" type="slidenum">
              <a:rPr lang="it-IT" altLang="en-US"/>
              <a:pPr eaLnBrk="1" hangingPunct="1"/>
              <a:t>29</a:t>
            </a:fld>
            <a:endParaRPr lang="it-IT"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6110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621894-82B6-499B-98B1-DD11C14E3FC7}" type="slidenum">
              <a:rPr lang="it-IT" altLang="en-US"/>
              <a:pPr eaLnBrk="1" hangingPunct="1"/>
              <a:t>30</a:t>
            </a:fld>
            <a:endParaRPr lang="it-IT"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7194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14F690-6F60-4B1E-B331-1964328641A8}" type="slidenum">
              <a:rPr lang="it-IT" altLang="en-US"/>
              <a:pPr eaLnBrk="1" hangingPunct="1"/>
              <a:t>2</a:t>
            </a:fld>
            <a:endParaRPr lang="it-IT" altLang="en-US"/>
          </a:p>
        </p:txBody>
      </p:sp>
      <p:sp>
        <p:nvSpPr>
          <p:cNvPr id="86019" name="Rectangle 2"/>
          <p:cNvSpPr>
            <a:spLocks noGrp="1" noRot="1" noChangeAspect="1" noChangeArrowheads="1" noTextEdit="1"/>
          </p:cNvSpPr>
          <p:nvPr>
            <p:ph type="sldImg"/>
          </p:nvPr>
        </p:nvSpPr>
        <p:spPr>
          <a:xfrm>
            <a:off x="1119188" y="744538"/>
            <a:ext cx="4408487" cy="3308350"/>
          </a:xfrm>
          <a:solidFill>
            <a:srgbClr val="FFFFFF"/>
          </a:solidFill>
          <a:ln/>
        </p:spPr>
      </p:sp>
      <p:sp>
        <p:nvSpPr>
          <p:cNvPr id="86020" name="Rectangle 3"/>
          <p:cNvSpPr>
            <a:spLocks noGrp="1" noChangeArrowheads="1"/>
          </p:cNvSpPr>
          <p:nvPr>
            <p:ph type="body" idx="1"/>
          </p:nvPr>
        </p:nvSpPr>
        <p:spPr>
          <a:xfrm>
            <a:off x="906357" y="4218821"/>
            <a:ext cx="4984962" cy="4963319"/>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0502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621894-82B6-499B-98B1-DD11C14E3FC7}" type="slidenum">
              <a:rPr lang="it-IT" altLang="en-US"/>
              <a:pPr eaLnBrk="1" hangingPunct="1"/>
              <a:t>31</a:t>
            </a:fld>
            <a:endParaRPr lang="it-IT"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47154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621894-82B6-499B-98B1-DD11C14E3FC7}" type="slidenum">
              <a:rPr lang="it-IT" altLang="en-US"/>
              <a:pPr eaLnBrk="1" hangingPunct="1"/>
              <a:t>32</a:t>
            </a:fld>
            <a:endParaRPr lang="it-IT"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23730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E75C62-B28E-4C69-8C53-AA25A2E296A0}" type="slidenum">
              <a:rPr lang="it-IT" altLang="en-US"/>
              <a:pPr eaLnBrk="1" hangingPunct="1"/>
              <a:t>33</a:t>
            </a:fld>
            <a:endParaRPr lang="it-IT" altLang="en-US"/>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470664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E75C62-B28E-4C69-8C53-AA25A2E296A0}" type="slidenum">
              <a:rPr lang="it-IT" altLang="en-US"/>
              <a:pPr eaLnBrk="1" hangingPunct="1"/>
              <a:t>34</a:t>
            </a:fld>
            <a:endParaRPr lang="it-IT" altLang="en-US"/>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296448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35</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82453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36</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81709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25A70E-106E-4FE2-9570-83B8821EB6FA}" type="slidenum">
              <a:rPr lang="it-IT" altLang="en-US"/>
              <a:pPr eaLnBrk="1" hangingPunct="1"/>
              <a:t>37</a:t>
            </a:fld>
            <a:endParaRPr lang="it-IT" alt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4078417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E0316A-4D8A-4ABB-9273-865F783C4ABC}" type="slidenum">
              <a:rPr lang="it-IT" altLang="en-US"/>
              <a:pPr eaLnBrk="1" hangingPunct="1"/>
              <a:t>38</a:t>
            </a:fld>
            <a:endParaRPr lang="it-IT"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68256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0E0701-C34B-4B3C-830E-8AA8DAAF51D6}" type="slidenum">
              <a:rPr lang="it-IT" altLang="en-US"/>
              <a:pPr eaLnBrk="1" hangingPunct="1"/>
              <a:t>39</a:t>
            </a:fld>
            <a:endParaRPr lang="it-IT"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51648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B690F1-84DA-44FF-8D51-C38E8B2B7AE6}" type="slidenum">
              <a:rPr lang="it-IT" altLang="en-US"/>
              <a:pPr eaLnBrk="1" hangingPunct="1"/>
              <a:t>40</a:t>
            </a:fld>
            <a:endParaRPr lang="it-IT" altLang="en-US"/>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906357" y="4715153"/>
            <a:ext cx="4984962" cy="4466987"/>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66453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14F690-6F60-4B1E-B331-1964328641A8}" type="slidenum">
              <a:rPr lang="it-IT" altLang="en-US"/>
              <a:pPr eaLnBrk="1" hangingPunct="1"/>
              <a:t>3</a:t>
            </a:fld>
            <a:endParaRPr lang="it-IT" altLang="en-US"/>
          </a:p>
        </p:txBody>
      </p:sp>
      <p:sp>
        <p:nvSpPr>
          <p:cNvPr id="86019" name="Rectangle 2"/>
          <p:cNvSpPr>
            <a:spLocks noGrp="1" noRot="1" noChangeAspect="1" noChangeArrowheads="1" noTextEdit="1"/>
          </p:cNvSpPr>
          <p:nvPr>
            <p:ph type="sldImg"/>
          </p:nvPr>
        </p:nvSpPr>
        <p:spPr>
          <a:xfrm>
            <a:off x="1119188" y="744538"/>
            <a:ext cx="4408487" cy="3308350"/>
          </a:xfrm>
          <a:solidFill>
            <a:srgbClr val="FFFFFF"/>
          </a:solidFill>
          <a:ln/>
        </p:spPr>
      </p:sp>
      <p:sp>
        <p:nvSpPr>
          <p:cNvPr id="86020" name="Rectangle 3"/>
          <p:cNvSpPr>
            <a:spLocks noGrp="1" noChangeArrowheads="1"/>
          </p:cNvSpPr>
          <p:nvPr>
            <p:ph type="body" idx="1"/>
          </p:nvPr>
        </p:nvSpPr>
        <p:spPr>
          <a:xfrm>
            <a:off x="906357" y="4218821"/>
            <a:ext cx="4984962" cy="4963319"/>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250795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E17C7D-4927-4907-BA13-3CF070236740}" type="slidenum">
              <a:rPr lang="it-IT" altLang="en-US"/>
              <a:pPr eaLnBrk="1" hangingPunct="1"/>
              <a:t>41</a:t>
            </a:fld>
            <a:endParaRPr lang="it-IT"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96416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E17C7D-4927-4907-BA13-3CF070236740}" type="slidenum">
              <a:rPr lang="it-IT" altLang="en-US"/>
              <a:pPr eaLnBrk="1" hangingPunct="1"/>
              <a:t>42</a:t>
            </a:fld>
            <a:endParaRPr lang="it-IT"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05808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4794BEA-EB45-4B71-A367-4847CCF7A515}" type="slidenum">
              <a:rPr lang="it-IT" altLang="en-US" sz="1400"/>
              <a:pPr eaLnBrk="1" hangingPunct="1"/>
              <a:t>43</a:t>
            </a:fld>
            <a:endParaRPr lang="it-IT" altLang="en-US" sz="1400"/>
          </a:p>
        </p:txBody>
      </p:sp>
      <p:sp>
        <p:nvSpPr>
          <p:cNvPr id="265218"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78969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C80FC7-808A-4483-95E3-1542EC339AD9}" type="slidenum">
              <a:rPr lang="it-IT" altLang="en-US" sz="1400"/>
              <a:pPr eaLnBrk="1" hangingPunct="1"/>
              <a:t>52</a:t>
            </a:fld>
            <a:endParaRPr lang="it-IT" altLang="en-US" sz="1400"/>
          </a:p>
        </p:txBody>
      </p:sp>
      <p:sp>
        <p:nvSpPr>
          <p:cNvPr id="70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2467" name="Rectangle 3"/>
          <p:cNvSpPr>
            <a:spLocks noGrp="1" noChangeArrowheads="1"/>
          </p:cNvSpPr>
          <p:nvPr>
            <p:ph type="body" idx="1"/>
          </p:nvPr>
        </p:nvSpPr>
        <p:spPr/>
        <p:txBody>
          <a:bodyPr/>
          <a:lstStyle/>
          <a:p>
            <a:pPr eaLnBrk="1" hangingPunct="1">
              <a:defRPr/>
            </a:pPr>
            <a:r>
              <a:rPr lang="en-US" dirty="0">
                <a:ea typeface="ＭＳ Ｐゴシック" charset="0"/>
              </a:rPr>
              <a:t>World Real GDP and world Real Exports, 1970-2010, 1950=100.</a:t>
            </a:r>
          </a:p>
          <a:p>
            <a:pPr eaLnBrk="1" hangingPunct="1">
              <a:defRPr/>
            </a:pPr>
            <a:r>
              <a:rPr lang="en-US" dirty="0">
                <a:ea typeface="ＭＳ Ｐゴシック" charset="0"/>
              </a:rPr>
              <a:t>Source: World Trade Organization</a:t>
            </a:r>
          </a:p>
          <a:p>
            <a:pPr eaLnBrk="1" hangingPunct="1">
              <a:defRPr/>
            </a:pPr>
            <a:endParaRPr lang="it-IT" dirty="0">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76861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6F78EFB-C6A5-49FE-8DAD-025CBE199ABD}" type="slidenum">
              <a:rPr lang="it-IT" altLang="en-US" sz="1400"/>
              <a:pPr eaLnBrk="1" hangingPunct="1"/>
              <a:t>53</a:t>
            </a:fld>
            <a:endParaRPr lang="it-IT" altLang="en-US" sz="1400"/>
          </a:p>
        </p:txBody>
      </p:sp>
      <p:sp>
        <p:nvSpPr>
          <p:cNvPr id="584706"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584707"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56109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C5B5D4B-42F0-42CD-837A-0BB645482D58}" type="slidenum">
              <a:rPr lang="it-IT" altLang="en-US" sz="1400"/>
              <a:pPr eaLnBrk="1" hangingPunct="1"/>
              <a:t>54</a:t>
            </a:fld>
            <a:endParaRPr lang="it-IT" altLang="en-US" sz="1400"/>
          </a:p>
        </p:txBody>
      </p:sp>
      <p:sp>
        <p:nvSpPr>
          <p:cNvPr id="586754"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586755"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069729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4D7B39C-1343-450D-8774-D1E2EA7FC435}" type="slidenum">
              <a:rPr lang="it-IT" altLang="en-US" sz="1400"/>
              <a:pPr eaLnBrk="1" hangingPunct="1"/>
              <a:t>55</a:t>
            </a:fld>
            <a:endParaRPr lang="it-IT" altLang="en-US" sz="1400"/>
          </a:p>
        </p:txBody>
      </p:sp>
      <p:sp>
        <p:nvSpPr>
          <p:cNvPr id="601090"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01091"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92567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180D572-7B14-4ACF-9AE8-2321A18A3C49}" type="slidenum">
              <a:rPr lang="it-IT" altLang="en-US" sz="1400"/>
              <a:pPr eaLnBrk="1" hangingPunct="1"/>
              <a:t>56</a:t>
            </a:fld>
            <a:endParaRPr lang="it-IT" altLang="en-US" sz="1400"/>
          </a:p>
        </p:txBody>
      </p:sp>
      <p:sp>
        <p:nvSpPr>
          <p:cNvPr id="607234"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07235"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872026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C25EF6-0F67-43AA-95D8-C69967CA2E2F}" type="slidenum">
              <a:rPr lang="it-IT" altLang="en-US" sz="1400"/>
              <a:pPr eaLnBrk="1" hangingPunct="1"/>
              <a:t>58</a:t>
            </a:fld>
            <a:endParaRPr lang="it-IT" altLang="en-US" sz="1400"/>
          </a:p>
        </p:txBody>
      </p:sp>
      <p:sp>
        <p:nvSpPr>
          <p:cNvPr id="616450"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60047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C25EF6-0F67-43AA-95D8-C69967CA2E2F}" type="slidenum">
              <a:rPr lang="it-IT" altLang="en-US" sz="1400"/>
              <a:pPr eaLnBrk="1" hangingPunct="1"/>
              <a:t>59</a:t>
            </a:fld>
            <a:endParaRPr lang="it-IT" altLang="en-US" sz="1400"/>
          </a:p>
        </p:txBody>
      </p:sp>
      <p:sp>
        <p:nvSpPr>
          <p:cNvPr id="616450"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8512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14F690-6F60-4B1E-B331-1964328641A8}" type="slidenum">
              <a:rPr lang="it-IT" altLang="en-US"/>
              <a:pPr eaLnBrk="1" hangingPunct="1"/>
              <a:t>4</a:t>
            </a:fld>
            <a:endParaRPr lang="it-IT" altLang="en-US"/>
          </a:p>
        </p:txBody>
      </p:sp>
      <p:sp>
        <p:nvSpPr>
          <p:cNvPr id="86019" name="Rectangle 2"/>
          <p:cNvSpPr>
            <a:spLocks noGrp="1" noRot="1" noChangeAspect="1" noChangeArrowheads="1" noTextEdit="1"/>
          </p:cNvSpPr>
          <p:nvPr>
            <p:ph type="sldImg"/>
          </p:nvPr>
        </p:nvSpPr>
        <p:spPr>
          <a:xfrm>
            <a:off x="1119188" y="744538"/>
            <a:ext cx="4408487" cy="3308350"/>
          </a:xfrm>
          <a:solidFill>
            <a:srgbClr val="FFFFFF"/>
          </a:solidFill>
          <a:ln/>
        </p:spPr>
      </p:sp>
      <p:sp>
        <p:nvSpPr>
          <p:cNvPr id="86020" name="Rectangle 3"/>
          <p:cNvSpPr>
            <a:spLocks noGrp="1" noChangeArrowheads="1"/>
          </p:cNvSpPr>
          <p:nvPr>
            <p:ph type="body" idx="1"/>
          </p:nvPr>
        </p:nvSpPr>
        <p:spPr>
          <a:xfrm>
            <a:off x="906357" y="4218821"/>
            <a:ext cx="4984962" cy="4963319"/>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4251998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C25EF6-0F67-43AA-95D8-C69967CA2E2F}" type="slidenum">
              <a:rPr lang="it-IT" altLang="en-US" sz="1400"/>
              <a:pPr eaLnBrk="1" hangingPunct="1"/>
              <a:t>60</a:t>
            </a:fld>
            <a:endParaRPr lang="it-IT" altLang="en-US" sz="1400"/>
          </a:p>
        </p:txBody>
      </p:sp>
      <p:sp>
        <p:nvSpPr>
          <p:cNvPr id="616450"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01627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88F07A-2D41-4976-B8EB-FC3350B350EE}" type="slidenum">
              <a:rPr lang="it-IT" altLang="en-US" sz="1400"/>
              <a:pPr eaLnBrk="1" hangingPunct="1"/>
              <a:t>63</a:t>
            </a:fld>
            <a:endParaRPr lang="it-IT" altLang="en-US" sz="1400"/>
          </a:p>
        </p:txBody>
      </p:sp>
      <p:sp>
        <p:nvSpPr>
          <p:cNvPr id="645122"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45123"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79029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C83270-A10C-4630-BE9D-09D7634A30DF}" type="slidenum">
              <a:rPr lang="it-IT" altLang="en-US" sz="1400"/>
              <a:pPr eaLnBrk="1" hangingPunct="1"/>
              <a:t>64</a:t>
            </a:fld>
            <a:endParaRPr lang="it-IT" altLang="en-US" sz="1400"/>
          </a:p>
        </p:txBody>
      </p:sp>
      <p:sp>
        <p:nvSpPr>
          <p:cNvPr id="649218" name="Rectangle 2"/>
          <p:cNvSpPr>
            <a:spLocks noGrp="1" noRot="1" noChangeAspect="1" noChangeArrowheads="1" noTextEdit="1"/>
          </p:cNvSpPr>
          <p:nvPr>
            <p:ph type="sldImg"/>
          </p:nvPr>
        </p:nvSpPr>
        <p:spPr>
          <a:xfrm>
            <a:off x="971550" y="833438"/>
            <a:ext cx="4938713" cy="3703637"/>
          </a:xfrm>
          <a:ln/>
          <a:extLst>
            <a:ext uri="{FAA26D3D-D897-4be2-8F04-BA451C77F1D7}">
              <ma14:placeholderFlag xmlns:ma14="http://schemas.microsoft.com/office/mac/drawingml/2011/main" xmlns="" val="1"/>
            </a:ext>
          </a:extLst>
        </p:spPr>
      </p:sp>
      <p:sp>
        <p:nvSpPr>
          <p:cNvPr id="649219" name="Rectangle 3"/>
          <p:cNvSpPr>
            <a:spLocks noGrp="1" noChangeArrowheads="1"/>
          </p:cNvSpPr>
          <p:nvPr>
            <p:ph type="body" idx="1"/>
          </p:nvPr>
        </p:nvSpPr>
        <p:spPr>
          <a:xfrm>
            <a:off x="937827" y="4722047"/>
            <a:ext cx="5161198" cy="5554437"/>
          </a:xfrm>
        </p:spPr>
        <p:txBody>
          <a:bodyPr/>
          <a:lstStyle/>
          <a:p>
            <a:pPr eaLnBrk="1" hangingPunct="1">
              <a:defRPr/>
            </a:pPr>
            <a:endParaRPr lang="it-IT">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00113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F38DDE-1F65-43F1-B761-7AAEF302ADE1}" type="slidenum">
              <a:rPr lang="it-IT" altLang="en-US" sz="1400"/>
              <a:pPr eaLnBrk="1" hangingPunct="1"/>
              <a:t>65</a:t>
            </a:fld>
            <a:endParaRPr lang="it-IT" altLang="en-US" sz="1400"/>
          </a:p>
        </p:txBody>
      </p:sp>
      <p:sp>
        <p:nvSpPr>
          <p:cNvPr id="686082" name="Rectangle 2"/>
          <p:cNvSpPr>
            <a:spLocks noGrp="1" noRot="1" noChangeAspect="1" noChangeArrowheads="1" noTextEdit="1"/>
          </p:cNvSpPr>
          <p:nvPr>
            <p:ph type="sldImg"/>
          </p:nvPr>
        </p:nvSpPr>
        <p:spPr>
          <a:xfrm>
            <a:off x="739775" y="833438"/>
            <a:ext cx="5556250" cy="4167187"/>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a:xfrm>
            <a:off x="937827" y="5278697"/>
            <a:ext cx="5161198" cy="4997786"/>
          </a:xfrm>
        </p:spPr>
        <p:txBody>
          <a:bodyPr/>
          <a:lstStyle/>
          <a:p>
            <a:pPr eaLnBrk="1" hangingPunct="1">
              <a:defRPr/>
            </a:pPr>
            <a:endParaRPr lang="es-ES">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597177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906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906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906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906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90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90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F38DDE-1F65-43F1-B761-7AAEF302ADE1}" type="slidenum">
              <a:rPr lang="it-IT" altLang="en-US" sz="1400"/>
              <a:pPr eaLnBrk="1" hangingPunct="1"/>
              <a:t>66</a:t>
            </a:fld>
            <a:endParaRPr lang="it-IT" altLang="en-US" sz="1400"/>
          </a:p>
        </p:txBody>
      </p:sp>
      <p:sp>
        <p:nvSpPr>
          <p:cNvPr id="686082" name="Rectangle 2"/>
          <p:cNvSpPr>
            <a:spLocks noGrp="1" noRot="1" noChangeAspect="1" noChangeArrowheads="1" noTextEdit="1"/>
          </p:cNvSpPr>
          <p:nvPr>
            <p:ph type="sldImg"/>
          </p:nvPr>
        </p:nvSpPr>
        <p:spPr>
          <a:xfrm>
            <a:off x="739775" y="833438"/>
            <a:ext cx="5556250" cy="4167187"/>
          </a:xfrm>
          <a:ln/>
          <a:extLst>
            <a:ext uri="{FAA26D3D-D897-4be2-8F04-BA451C77F1D7}">
              <ma14:placeholderFlag xmlns:ma14="http://schemas.microsoft.com/office/mac/drawingml/2011/main" xmlns="" val="1"/>
            </a:ext>
          </a:extLst>
        </p:spPr>
      </p:sp>
      <p:sp>
        <p:nvSpPr>
          <p:cNvPr id="686083" name="Rectangle 3"/>
          <p:cNvSpPr>
            <a:spLocks noGrp="1" noChangeArrowheads="1"/>
          </p:cNvSpPr>
          <p:nvPr>
            <p:ph type="body" idx="1"/>
          </p:nvPr>
        </p:nvSpPr>
        <p:spPr>
          <a:xfrm>
            <a:off x="937827" y="5278697"/>
            <a:ext cx="5161198" cy="4997786"/>
          </a:xfrm>
        </p:spPr>
        <p:txBody>
          <a:bodyPr/>
          <a:lstStyle/>
          <a:p>
            <a:pPr eaLnBrk="1" hangingPunct="1">
              <a:defRPr/>
            </a:pPr>
            <a:endParaRPr lang="es-ES">
              <a:ea typeface="ＭＳ Ｐゴシック" charset="0"/>
            </a:endParaRPr>
          </a:p>
        </p:txBody>
      </p:sp>
      <p:sp>
        <p:nvSpPr>
          <p:cNvPr id="3" name="Segnaposto piè di pagina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28774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52500" eaLnBrk="0" hangingPunct="0">
              <a:spcBef>
                <a:spcPct val="30000"/>
              </a:spcBef>
              <a:defRPr sz="1200">
                <a:solidFill>
                  <a:schemeClr val="tx1"/>
                </a:solidFill>
                <a:latin typeface="Arial" panose="020B0604020202020204" pitchFamily="34" charset="0"/>
              </a:defRPr>
            </a:lvl1pPr>
            <a:lvl2pPr marL="742950" indent="-285750" algn="l" defTabSz="952500" eaLnBrk="0" hangingPunct="0">
              <a:spcBef>
                <a:spcPct val="30000"/>
              </a:spcBef>
              <a:defRPr sz="1200">
                <a:solidFill>
                  <a:schemeClr val="tx1"/>
                </a:solidFill>
                <a:latin typeface="Arial" panose="020B0604020202020204" pitchFamily="34" charset="0"/>
              </a:defRPr>
            </a:lvl2pPr>
            <a:lvl3pPr marL="1143000" indent="-228600" algn="l" defTabSz="952500" eaLnBrk="0" hangingPunct="0">
              <a:spcBef>
                <a:spcPct val="30000"/>
              </a:spcBef>
              <a:defRPr sz="1200">
                <a:solidFill>
                  <a:schemeClr val="tx1"/>
                </a:solidFill>
                <a:latin typeface="Arial" panose="020B0604020202020204" pitchFamily="34" charset="0"/>
              </a:defRPr>
            </a:lvl3pPr>
            <a:lvl4pPr marL="1600200" indent="-228600" algn="l" defTabSz="952500" eaLnBrk="0" hangingPunct="0">
              <a:spcBef>
                <a:spcPct val="30000"/>
              </a:spcBef>
              <a:defRPr sz="1200">
                <a:solidFill>
                  <a:schemeClr val="tx1"/>
                </a:solidFill>
                <a:latin typeface="Arial" panose="020B0604020202020204" pitchFamily="34" charset="0"/>
              </a:defRPr>
            </a:lvl4pPr>
            <a:lvl5pPr marL="2057400" indent="-228600" algn="l" defTabSz="952500" eaLnBrk="0" hangingPunct="0">
              <a:spcBef>
                <a:spcPct val="30000"/>
              </a:spcBef>
              <a:defRPr sz="1200">
                <a:solidFill>
                  <a:schemeClr val="tx1"/>
                </a:solidFill>
                <a:latin typeface="Arial" panose="020B0604020202020204" pitchFamily="34" charset="0"/>
              </a:defRPr>
            </a:lvl5pPr>
            <a:lvl6pPr marL="2514600" indent="-228600" defTabSz="9525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25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25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25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4F51F05-5E94-4112-9624-343D2560279D}" type="slidenum">
              <a:rPr lang="it-IT" altLang="de-DE" sz="1300"/>
              <a:pPr algn="r" eaLnBrk="1" hangingPunct="1">
                <a:spcBef>
                  <a:spcPct val="0"/>
                </a:spcBef>
              </a:pPr>
              <a:t>67</a:t>
            </a:fld>
            <a:endParaRPr lang="it-IT" altLang="de-DE" sz="13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06463" y="4714356"/>
            <a:ext cx="4984750" cy="44653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de-DE" dirty="0"/>
          </a:p>
        </p:txBody>
      </p:sp>
    </p:spTree>
    <p:extLst>
      <p:ext uri="{BB962C8B-B14F-4D97-AF65-F5344CB8AC3E}">
        <p14:creationId xmlns:p14="http://schemas.microsoft.com/office/powerpoint/2010/main" val="233920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14F690-6F60-4B1E-B331-1964328641A8}" type="slidenum">
              <a:rPr lang="it-IT" altLang="en-US"/>
              <a:pPr eaLnBrk="1" hangingPunct="1"/>
              <a:t>5</a:t>
            </a:fld>
            <a:endParaRPr lang="it-IT" altLang="en-US"/>
          </a:p>
        </p:txBody>
      </p:sp>
      <p:sp>
        <p:nvSpPr>
          <p:cNvPr id="86019" name="Rectangle 2"/>
          <p:cNvSpPr>
            <a:spLocks noGrp="1" noRot="1" noChangeAspect="1" noChangeArrowheads="1" noTextEdit="1"/>
          </p:cNvSpPr>
          <p:nvPr>
            <p:ph type="sldImg"/>
          </p:nvPr>
        </p:nvSpPr>
        <p:spPr>
          <a:xfrm>
            <a:off x="1119188" y="744538"/>
            <a:ext cx="4408487" cy="3308350"/>
          </a:xfrm>
          <a:solidFill>
            <a:srgbClr val="FFFFFF"/>
          </a:solidFill>
          <a:ln/>
        </p:spPr>
      </p:sp>
      <p:sp>
        <p:nvSpPr>
          <p:cNvPr id="86020" name="Rectangle 3"/>
          <p:cNvSpPr>
            <a:spLocks noGrp="1" noChangeArrowheads="1"/>
          </p:cNvSpPr>
          <p:nvPr>
            <p:ph type="body" idx="1"/>
          </p:nvPr>
        </p:nvSpPr>
        <p:spPr>
          <a:xfrm>
            <a:off x="906357" y="4218821"/>
            <a:ext cx="4984962" cy="4963319"/>
          </a:xfrm>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62179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899F24-DC1A-4206-8381-3DAF2ADD8056}" type="slidenum">
              <a:rPr lang="it-IT" altLang="en-US"/>
              <a:pPr eaLnBrk="1" hangingPunct="1"/>
              <a:t>7</a:t>
            </a:fld>
            <a:endParaRPr lang="it-IT"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295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899F24-DC1A-4206-8381-3DAF2ADD8056}" type="slidenum">
              <a:rPr lang="it-IT" altLang="en-US"/>
              <a:pPr eaLnBrk="1" hangingPunct="1"/>
              <a:t>8</a:t>
            </a:fld>
            <a:endParaRPr lang="it-IT"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727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5D17F3-0E47-483C-AF3C-76EE1A17E919}" type="slidenum">
              <a:rPr lang="it-IT" altLang="en-US"/>
              <a:pPr eaLnBrk="1" hangingPunct="1"/>
              <a:t>9</a:t>
            </a:fld>
            <a:endParaRPr lang="it-IT"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9815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E5140A-BE00-43C7-93EB-1E038A5FA737}" type="slidenum">
              <a:rPr lang="it-IT" altLang="en-US"/>
              <a:pPr eaLnBrk="1" hangingPunct="1"/>
              <a:t>20</a:t>
            </a:fld>
            <a:endParaRPr lang="it-IT"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6357" y="4715153"/>
            <a:ext cx="4984962"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5948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258934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21493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346331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83363" y="44450"/>
            <a:ext cx="2038350" cy="60515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68313" y="44450"/>
            <a:ext cx="5962650" cy="60515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792112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68313" y="44450"/>
            <a:ext cx="8153400" cy="60515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220733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68313" y="44450"/>
            <a:ext cx="7313612" cy="895350"/>
          </a:xfrm>
        </p:spPr>
        <p:txBody>
          <a:bodyPr/>
          <a:lstStyle/>
          <a:p>
            <a:r>
              <a:rPr lang="it-IT"/>
              <a:t>Fare clic per modificare lo stile del titolo</a:t>
            </a:r>
          </a:p>
        </p:txBody>
      </p:sp>
      <p:sp>
        <p:nvSpPr>
          <p:cNvPr id="3" name="Segnaposto testo 2"/>
          <p:cNvSpPr>
            <a:spLocks noGrp="1"/>
          </p:cNvSpPr>
          <p:nvPr>
            <p:ph type="body" sz="half" idx="1"/>
          </p:nvPr>
        </p:nvSpPr>
        <p:spPr>
          <a:xfrm>
            <a:off x="838200" y="1981200"/>
            <a:ext cx="3814763"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5363" y="1981200"/>
            <a:ext cx="381635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6584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107770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175387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171427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82386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981200"/>
            <a:ext cx="38147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805363" y="1981200"/>
            <a:ext cx="38163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334153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123637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12429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350430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8"/>
          <p:cNvSpPr>
            <a:spLocks noGrp="1" noChangeArrowheads="1"/>
          </p:cNvSpPr>
          <p:nvPr>
            <p:ph type="ftr" sz="quarter" idx="10"/>
          </p:nvPr>
        </p:nvSpPr>
        <p:spPr>
          <a:ln/>
        </p:spPr>
        <p:txBody>
          <a:bodyPr/>
          <a:lstStyle>
            <a:lvl1pPr>
              <a:defRPr/>
            </a:lvl1pPr>
          </a:lstStyle>
          <a:p>
            <a:pPr>
              <a:defRPr/>
            </a:pPr>
            <a:r>
              <a:rPr lang="it-IT"/>
              <a:t>Lez. 5: Moneta, Prezzi e Cambi</a:t>
            </a:r>
          </a:p>
        </p:txBody>
      </p:sp>
    </p:spTree>
    <p:extLst>
      <p:ext uri="{BB962C8B-B14F-4D97-AF65-F5344CB8AC3E}">
        <p14:creationId xmlns:p14="http://schemas.microsoft.com/office/powerpoint/2010/main" val="303396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1549400" y="-244475"/>
            <a:ext cx="5689600" cy="2952750"/>
            <a:chOff x="-2040" y="0"/>
            <a:chExt cx="7512" cy="2400"/>
          </a:xfrm>
        </p:grpSpPr>
        <p:sp>
          <p:nvSpPr>
            <p:cNvPr id="135171" name="AutoShape 3"/>
            <p:cNvSpPr>
              <a:spLocks noChangeArrowheads="1"/>
            </p:cNvSpPr>
            <p:nvPr/>
          </p:nvSpPr>
          <p:spPr bwMode="auto">
            <a:xfrm>
              <a:off x="-2040" y="432"/>
              <a:ext cx="2593"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80C2C0"/>
            </a:solidFill>
            <a:ln w="9525">
              <a:noFill/>
              <a:miter lim="800000"/>
              <a:headEnd/>
              <a:tailEnd/>
            </a:ln>
          </p:spPr>
          <p:txBody>
            <a:bodyPr/>
            <a:lstStyle/>
            <a:p>
              <a:pPr>
                <a:defRPr/>
              </a:pPr>
              <a:endParaRPr lang="it-IT" sz="2400" dirty="0">
                <a:latin typeface="Arial" panose="020B0604020202020204" pitchFamily="34" charset="0"/>
              </a:endParaRPr>
            </a:p>
          </p:txBody>
        </p:sp>
        <p:sp>
          <p:nvSpPr>
            <p:cNvPr id="135172" name="AutoShape 4"/>
            <p:cNvSpPr>
              <a:spLocks noChangeArrowheads="1"/>
            </p:cNvSpPr>
            <p:nvPr/>
          </p:nvSpPr>
          <p:spPr bwMode="auto">
            <a:xfrm>
              <a:off x="-1529"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005E5C"/>
            </a:solidFill>
            <a:ln w="9525">
              <a:noFill/>
              <a:miter lim="800000"/>
              <a:headEnd/>
              <a:tailEnd/>
            </a:ln>
          </p:spPr>
          <p:txBody>
            <a:bodyPr/>
            <a:lstStyle/>
            <a:p>
              <a:pPr>
                <a:defRPr/>
              </a:pPr>
              <a:endParaRPr lang="it-IT">
                <a:latin typeface="Arial" charset="0"/>
              </a:endParaRPr>
            </a:p>
          </p:txBody>
        </p:sp>
        <p:sp>
          <p:nvSpPr>
            <p:cNvPr id="135173" name="Line 5"/>
            <p:cNvSpPr>
              <a:spLocks noChangeShapeType="1"/>
            </p:cNvSpPr>
            <p:nvPr/>
          </p:nvSpPr>
          <p:spPr bwMode="auto">
            <a:xfrm>
              <a:off x="865" y="960"/>
              <a:ext cx="4607" cy="0"/>
            </a:xfrm>
            <a:prstGeom prst="line">
              <a:avLst/>
            </a:prstGeom>
            <a:noFill/>
            <a:ln w="12700">
              <a:solidFill>
                <a:schemeClr val="tx1"/>
              </a:solidFill>
              <a:round/>
              <a:headEnd/>
              <a:tailEnd/>
            </a:ln>
            <a:effectLst/>
          </p:spPr>
          <p:txBody>
            <a:bodyPr/>
            <a:lstStyle/>
            <a:p>
              <a:pPr>
                <a:defRPr/>
              </a:pPr>
              <a:endParaRPr lang="it-IT"/>
            </a:p>
          </p:txBody>
        </p:sp>
      </p:grpSp>
      <p:sp>
        <p:nvSpPr>
          <p:cNvPr id="10243" name="Rectangle 6"/>
          <p:cNvSpPr>
            <a:spLocks noGrp="1" noChangeArrowheads="1"/>
          </p:cNvSpPr>
          <p:nvPr>
            <p:ph type="title"/>
          </p:nvPr>
        </p:nvSpPr>
        <p:spPr bwMode="auto">
          <a:xfrm>
            <a:off x="468313" y="44450"/>
            <a:ext cx="7313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en-US"/>
              <a:t>Click to edit Master title style</a:t>
            </a:r>
          </a:p>
        </p:txBody>
      </p:sp>
      <p:sp>
        <p:nvSpPr>
          <p:cNvPr id="10244" name="Rectangle 7"/>
          <p:cNvSpPr>
            <a:spLocks noGrp="1" noChangeArrowheads="1"/>
          </p:cNvSpPr>
          <p:nvPr>
            <p:ph type="body" idx="1"/>
          </p:nvPr>
        </p:nvSpPr>
        <p:spPr bwMode="auto">
          <a:xfrm>
            <a:off x="838200" y="1981200"/>
            <a:ext cx="7783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dirty="0"/>
              <a:t>Click to </a:t>
            </a:r>
            <a:r>
              <a:rPr lang="it-IT" altLang="en-US" dirty="0" err="1"/>
              <a:t>edit</a:t>
            </a:r>
            <a:r>
              <a:rPr lang="it-IT" altLang="en-US" dirty="0"/>
              <a:t> Master text </a:t>
            </a:r>
            <a:r>
              <a:rPr lang="it-IT" altLang="en-US" dirty="0" err="1"/>
              <a:t>styles</a:t>
            </a:r>
            <a:endParaRPr lang="it-IT" altLang="en-US" dirty="0"/>
          </a:p>
          <a:p>
            <a:pPr lvl="1"/>
            <a:r>
              <a:rPr lang="it-IT" altLang="en-US" dirty="0"/>
              <a:t>Second </a:t>
            </a:r>
            <a:r>
              <a:rPr lang="it-IT" altLang="en-US" dirty="0" err="1"/>
              <a:t>level</a:t>
            </a:r>
            <a:endParaRPr lang="it-IT" altLang="en-US" dirty="0"/>
          </a:p>
          <a:p>
            <a:pPr lvl="2"/>
            <a:r>
              <a:rPr lang="it-IT" altLang="en-US" dirty="0"/>
              <a:t>Third </a:t>
            </a:r>
            <a:r>
              <a:rPr lang="it-IT" altLang="en-US" dirty="0" err="1"/>
              <a:t>level</a:t>
            </a:r>
            <a:endParaRPr lang="it-IT" altLang="en-US" dirty="0"/>
          </a:p>
          <a:p>
            <a:pPr lvl="3"/>
            <a:r>
              <a:rPr lang="it-IT" altLang="en-US" dirty="0" err="1"/>
              <a:t>Fourth</a:t>
            </a:r>
            <a:r>
              <a:rPr lang="it-IT" altLang="en-US" dirty="0"/>
              <a:t> </a:t>
            </a:r>
            <a:r>
              <a:rPr lang="it-IT" altLang="en-US" dirty="0" err="1"/>
              <a:t>level</a:t>
            </a:r>
            <a:endParaRPr lang="it-IT" altLang="en-US" dirty="0"/>
          </a:p>
          <a:p>
            <a:pPr lvl="4"/>
            <a:r>
              <a:rPr lang="it-IT" altLang="en-US" dirty="0" err="1"/>
              <a:t>Fifth</a:t>
            </a:r>
            <a:r>
              <a:rPr lang="it-IT" altLang="en-US" dirty="0"/>
              <a:t> </a:t>
            </a:r>
            <a:r>
              <a:rPr lang="it-IT" altLang="en-US" dirty="0" err="1"/>
              <a:t>level</a:t>
            </a:r>
            <a:endParaRPr lang="it-IT" altLang="en-US" dirty="0"/>
          </a:p>
        </p:txBody>
      </p:sp>
      <p:sp>
        <p:nvSpPr>
          <p:cNvPr id="135176" name="Rectangle 8"/>
          <p:cNvSpPr>
            <a:spLocks noGrp="1" noChangeArrowheads="1"/>
          </p:cNvSpPr>
          <p:nvPr>
            <p:ph type="ftr" sz="quarter" idx="3"/>
          </p:nvPr>
        </p:nvSpPr>
        <p:spPr bwMode="auto">
          <a:xfrm>
            <a:off x="381000" y="6400800"/>
            <a:ext cx="38862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3231"/>
                </a:solidFill>
              </a:defRPr>
            </a:lvl1pPr>
          </a:lstStyle>
          <a:p>
            <a:pPr>
              <a:defRPr/>
            </a:pPr>
            <a:r>
              <a:rPr lang="it-IT"/>
              <a:t>Lez. 5: Moneta, Prezzi e Cambi</a:t>
            </a:r>
          </a:p>
        </p:txBody>
      </p:sp>
      <p:sp>
        <p:nvSpPr>
          <p:cNvPr id="135177" name="Line 9"/>
          <p:cNvSpPr>
            <a:spLocks noChangeShapeType="1"/>
          </p:cNvSpPr>
          <p:nvPr userDrawn="1"/>
        </p:nvSpPr>
        <p:spPr bwMode="auto">
          <a:xfrm>
            <a:off x="609600" y="6400800"/>
            <a:ext cx="8001000" cy="3175"/>
          </a:xfrm>
          <a:prstGeom prst="line">
            <a:avLst/>
          </a:prstGeom>
          <a:noFill/>
          <a:ln w="9525">
            <a:solidFill>
              <a:schemeClr val="tx1"/>
            </a:solidFill>
            <a:round/>
            <a:headEnd/>
            <a:tailEnd/>
          </a:ln>
          <a:effectLst/>
        </p:spPr>
        <p:txBody>
          <a:bodyPr/>
          <a:lstStyle/>
          <a:p>
            <a:pPr>
              <a:defRPr/>
            </a:pPr>
            <a:endParaRPr lang="it-IT"/>
          </a:p>
        </p:txBody>
      </p:sp>
      <p:grpSp>
        <p:nvGrpSpPr>
          <p:cNvPr id="10247" name="Group 11"/>
          <p:cNvGrpSpPr>
            <a:grpSpLocks/>
          </p:cNvGrpSpPr>
          <p:nvPr userDrawn="1"/>
        </p:nvGrpSpPr>
        <p:grpSpPr bwMode="auto">
          <a:xfrm rot="10800000">
            <a:off x="5219700" y="5373688"/>
            <a:ext cx="5400675" cy="1655762"/>
            <a:chOff x="-2040" y="0"/>
            <a:chExt cx="7512" cy="2400"/>
          </a:xfrm>
        </p:grpSpPr>
        <p:sp>
          <p:nvSpPr>
            <p:cNvPr id="135180" name="AutoShape 12"/>
            <p:cNvSpPr>
              <a:spLocks noChangeArrowheads="1"/>
            </p:cNvSpPr>
            <p:nvPr/>
          </p:nvSpPr>
          <p:spPr bwMode="auto">
            <a:xfrm>
              <a:off x="-2029" y="433"/>
              <a:ext cx="2592" cy="1967"/>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E19A93"/>
            </a:solidFill>
            <a:ln w="9525">
              <a:noFill/>
              <a:miter lim="800000"/>
              <a:headEnd/>
              <a:tailEnd/>
            </a:ln>
          </p:spPr>
          <p:txBody>
            <a:bodyPr rot="10800000"/>
            <a:lstStyle/>
            <a:p>
              <a:pPr>
                <a:defRPr/>
              </a:pPr>
              <a:endParaRPr lang="it-IT" sz="2400" dirty="0">
                <a:latin typeface="Arial" panose="020B0604020202020204" pitchFamily="34" charset="0"/>
              </a:endParaRPr>
            </a:p>
          </p:txBody>
        </p:sp>
        <p:sp>
          <p:nvSpPr>
            <p:cNvPr id="135181" name="AutoShape 13"/>
            <p:cNvSpPr>
              <a:spLocks noChangeArrowheads="1"/>
            </p:cNvSpPr>
            <p:nvPr/>
          </p:nvSpPr>
          <p:spPr bwMode="auto">
            <a:xfrm>
              <a:off x="-1503" y="-14"/>
              <a:ext cx="1950" cy="1988"/>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FF0000"/>
            </a:solidFill>
            <a:ln w="9525">
              <a:noFill/>
              <a:miter lim="800000"/>
              <a:headEnd/>
              <a:tailEnd/>
            </a:ln>
          </p:spPr>
          <p:txBody>
            <a:bodyPr rot="10800000"/>
            <a:lstStyle/>
            <a:p>
              <a:pPr>
                <a:defRPr/>
              </a:pPr>
              <a:endParaRPr lang="it-IT">
                <a:latin typeface="Arial" charset="0"/>
              </a:endParaRPr>
            </a:p>
          </p:txBody>
        </p:sp>
        <p:sp>
          <p:nvSpPr>
            <p:cNvPr id="135182" name="Line 14"/>
            <p:cNvSpPr>
              <a:spLocks noChangeShapeType="1"/>
            </p:cNvSpPr>
            <p:nvPr/>
          </p:nvSpPr>
          <p:spPr bwMode="auto">
            <a:xfrm>
              <a:off x="890" y="946"/>
              <a:ext cx="4608" cy="0"/>
            </a:xfrm>
            <a:prstGeom prst="line">
              <a:avLst/>
            </a:prstGeom>
            <a:noFill/>
            <a:ln w="12700">
              <a:noFill/>
              <a:round/>
              <a:headEnd/>
              <a:tailEnd/>
            </a:ln>
            <a:effectLst/>
          </p:spPr>
          <p:txBody>
            <a:bodyPr/>
            <a:lstStyle/>
            <a:p>
              <a:pPr>
                <a:defRPr/>
              </a:pPr>
              <a:endParaRPr lang="it-IT"/>
            </a:p>
          </p:txBody>
        </p:sp>
      </p:grpSp>
      <p:sp>
        <p:nvSpPr>
          <p:cNvPr id="135183" name="Rectangle 15"/>
          <p:cNvSpPr>
            <a:spLocks noChangeArrowheads="1"/>
          </p:cNvSpPr>
          <p:nvPr/>
        </p:nvSpPr>
        <p:spPr bwMode="auto">
          <a:xfrm>
            <a:off x="7451725" y="6237288"/>
            <a:ext cx="1162050" cy="457200"/>
          </a:xfrm>
          <a:prstGeom prst="rect">
            <a:avLst/>
          </a:prstGeom>
          <a:noFill/>
          <a:ln w="9525">
            <a:noFill/>
            <a:miter lim="800000"/>
            <a:headEnd/>
            <a:tailEnd/>
          </a:ln>
          <a:effec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8FC3C26-AF5D-4500-9255-021F8BB396EE}" type="slidenum">
              <a:rPr lang="it-IT" altLang="en-US" sz="1200">
                <a:solidFill>
                  <a:srgbClr val="004644"/>
                </a:solidFill>
              </a:rPr>
              <a:pPr algn="r" eaLnBrk="1" hangingPunct="1"/>
              <a:t>‹#›</a:t>
            </a:fld>
            <a:endParaRPr lang="it-IT" altLang="en-US" sz="1200">
              <a:solidFill>
                <a:srgbClr val="004644"/>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dt="0"/>
  <p:txStyles>
    <p:titleStyle>
      <a:lvl1pPr algn="l" rtl="0" eaLnBrk="0" fontAlgn="base" hangingPunct="0">
        <a:spcBef>
          <a:spcPct val="0"/>
        </a:spcBef>
        <a:spcAft>
          <a:spcPct val="0"/>
        </a:spcAft>
        <a:defRPr sz="3600">
          <a:solidFill>
            <a:srgbClr val="005A58"/>
          </a:solidFill>
          <a:latin typeface="+mj-lt"/>
          <a:ea typeface="+mj-ea"/>
          <a:cs typeface="+mj-cs"/>
        </a:defRPr>
      </a:lvl1pPr>
      <a:lvl2pPr algn="l" rtl="0" eaLnBrk="0" fontAlgn="base" hangingPunct="0">
        <a:spcBef>
          <a:spcPct val="0"/>
        </a:spcBef>
        <a:spcAft>
          <a:spcPct val="0"/>
        </a:spcAft>
        <a:defRPr sz="3600">
          <a:solidFill>
            <a:srgbClr val="005A58"/>
          </a:solidFill>
          <a:latin typeface="Arial" charset="0"/>
        </a:defRPr>
      </a:lvl2pPr>
      <a:lvl3pPr algn="l" rtl="0" eaLnBrk="0" fontAlgn="base" hangingPunct="0">
        <a:spcBef>
          <a:spcPct val="0"/>
        </a:spcBef>
        <a:spcAft>
          <a:spcPct val="0"/>
        </a:spcAft>
        <a:defRPr sz="3600">
          <a:solidFill>
            <a:srgbClr val="005A58"/>
          </a:solidFill>
          <a:latin typeface="Arial" charset="0"/>
        </a:defRPr>
      </a:lvl3pPr>
      <a:lvl4pPr algn="l" rtl="0" eaLnBrk="0" fontAlgn="base" hangingPunct="0">
        <a:spcBef>
          <a:spcPct val="0"/>
        </a:spcBef>
        <a:spcAft>
          <a:spcPct val="0"/>
        </a:spcAft>
        <a:defRPr sz="3600">
          <a:solidFill>
            <a:srgbClr val="005A58"/>
          </a:solidFill>
          <a:latin typeface="Arial" charset="0"/>
        </a:defRPr>
      </a:lvl4pPr>
      <a:lvl5pPr algn="l" rtl="0" eaLnBrk="0" fontAlgn="base" hangingPunct="0">
        <a:spcBef>
          <a:spcPct val="0"/>
        </a:spcBef>
        <a:spcAft>
          <a:spcPct val="0"/>
        </a:spcAft>
        <a:defRPr sz="3600">
          <a:solidFill>
            <a:srgbClr val="005A58"/>
          </a:solidFill>
          <a:latin typeface="Arial" charset="0"/>
        </a:defRPr>
      </a:lvl5pPr>
      <a:lvl6pPr marL="457200" algn="l" rtl="0" fontAlgn="base">
        <a:spcBef>
          <a:spcPct val="0"/>
        </a:spcBef>
        <a:spcAft>
          <a:spcPct val="0"/>
        </a:spcAft>
        <a:defRPr sz="3600">
          <a:solidFill>
            <a:srgbClr val="005A58"/>
          </a:solidFill>
          <a:latin typeface="Arial" charset="0"/>
        </a:defRPr>
      </a:lvl6pPr>
      <a:lvl7pPr marL="914400" algn="l" rtl="0" fontAlgn="base">
        <a:spcBef>
          <a:spcPct val="0"/>
        </a:spcBef>
        <a:spcAft>
          <a:spcPct val="0"/>
        </a:spcAft>
        <a:defRPr sz="3600">
          <a:solidFill>
            <a:srgbClr val="005A58"/>
          </a:solidFill>
          <a:latin typeface="Arial" charset="0"/>
        </a:defRPr>
      </a:lvl7pPr>
      <a:lvl8pPr marL="1371600" algn="l" rtl="0" fontAlgn="base">
        <a:spcBef>
          <a:spcPct val="0"/>
        </a:spcBef>
        <a:spcAft>
          <a:spcPct val="0"/>
        </a:spcAft>
        <a:defRPr sz="3600">
          <a:solidFill>
            <a:srgbClr val="005A58"/>
          </a:solidFill>
          <a:latin typeface="Arial" charset="0"/>
        </a:defRPr>
      </a:lvl8pPr>
      <a:lvl9pPr marL="1828800" algn="l" rtl="0" fontAlgn="base">
        <a:spcBef>
          <a:spcPct val="0"/>
        </a:spcBef>
        <a:spcAft>
          <a:spcPct val="0"/>
        </a:spcAft>
        <a:defRPr sz="3600">
          <a:solidFill>
            <a:srgbClr val="005A58"/>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Arial" panose="020B0604020202020204" pitchFamily="34" charset="0"/>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Arial" panose="020B0604020202020204" pitchFamily="34" charset="0"/>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Fiat_money"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dw.ecb.europa.eu/home.do"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hyperlink" Target="http://sdw.ecb.europa.eu/home.do"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err="1">
                <a:solidFill>
                  <a:srgbClr val="003231"/>
                </a:solidFill>
              </a:rPr>
              <a:t>Lez</a:t>
            </a:r>
            <a:r>
              <a:rPr lang="it-IT" altLang="en-US" dirty="0">
                <a:solidFill>
                  <a:srgbClr val="003231"/>
                </a:solidFill>
              </a:rPr>
              <a:t>. 5: Moneta, Prezzi e Cambi</a:t>
            </a:r>
          </a:p>
        </p:txBody>
      </p:sp>
      <p:sp>
        <p:nvSpPr>
          <p:cNvPr id="2" name="Rettangolo 1"/>
          <p:cNvSpPr/>
          <p:nvPr/>
        </p:nvSpPr>
        <p:spPr>
          <a:xfrm>
            <a:off x="504030" y="1340768"/>
            <a:ext cx="7956403" cy="4477572"/>
          </a:xfrm>
          <a:prstGeom prst="rect">
            <a:avLst/>
          </a:prstGeom>
        </p:spPr>
        <p:txBody>
          <a:bodyPr wrap="square">
            <a:spAutoFit/>
          </a:bodyPr>
          <a:lstStyle/>
          <a:p>
            <a:pPr>
              <a:lnSpc>
                <a:spcPct val="114000"/>
              </a:lnSpc>
              <a:spcBef>
                <a:spcPts val="600"/>
              </a:spcBef>
            </a:pPr>
            <a:r>
              <a:rPr lang="it-IT" sz="1400" b="1" dirty="0" err="1">
                <a:latin typeface="American Typewriter" panose="02090604020004020304" pitchFamily="18" charset="77"/>
              </a:rPr>
              <a:t>Nicolaus</a:t>
            </a:r>
            <a:r>
              <a:rPr lang="it-IT" sz="1400" b="1" dirty="0">
                <a:latin typeface="American Typewriter" panose="02090604020004020304" pitchFamily="18" charset="77"/>
              </a:rPr>
              <a:t> </a:t>
            </a:r>
            <a:r>
              <a:rPr lang="it-IT" sz="1400" b="1" dirty="0" err="1">
                <a:latin typeface="American Typewriter" panose="02090604020004020304" pitchFamily="18" charset="77"/>
              </a:rPr>
              <a:t>Copernicus</a:t>
            </a:r>
            <a:r>
              <a:rPr lang="it-IT" sz="1400" b="1" dirty="0">
                <a:latin typeface="American Typewriter" panose="02090604020004020304" pitchFamily="18" charset="77"/>
              </a:rPr>
              <a:t>, On the </a:t>
            </a:r>
            <a:r>
              <a:rPr lang="it-IT" sz="1400" b="1" dirty="0" err="1">
                <a:latin typeface="American Typewriter" panose="02090604020004020304" pitchFamily="18" charset="77"/>
              </a:rPr>
              <a:t>Minting</a:t>
            </a:r>
            <a:r>
              <a:rPr lang="it-IT" sz="1400" b="1" dirty="0">
                <a:latin typeface="American Typewriter" panose="02090604020004020304" pitchFamily="18" charset="77"/>
              </a:rPr>
              <a:t> of Money (1526)</a:t>
            </a:r>
            <a:endParaRPr lang="en-US" sz="1400" b="1" dirty="0">
              <a:latin typeface="American Typewriter" panose="02090604020004020304" pitchFamily="18" charset="77"/>
            </a:endParaRPr>
          </a:p>
          <a:p>
            <a:pPr>
              <a:lnSpc>
                <a:spcPct val="114000"/>
              </a:lnSpc>
              <a:spcBef>
                <a:spcPts val="600"/>
              </a:spcBef>
            </a:pPr>
            <a:r>
              <a:rPr lang="en-US" sz="1400" dirty="0">
                <a:latin typeface="American Typewriter" panose="02090604020004020304" pitchFamily="18" charset="77"/>
              </a:rPr>
              <a:t>Although there are countless maladies that are forever causing the decline of kingdoms, princedoms, and republics, the following four (in my judgment) are the most serious: civil discord, a high death rate, sterility of the soil, and the </a:t>
            </a:r>
            <a:r>
              <a:rPr lang="en-US" sz="1400" b="1" dirty="0">
                <a:solidFill>
                  <a:srgbClr val="000099"/>
                </a:solidFill>
                <a:latin typeface="American Typewriter" panose="02090604020004020304" pitchFamily="18" charset="77"/>
              </a:rPr>
              <a:t>debasement of coinage</a:t>
            </a:r>
            <a:r>
              <a:rPr lang="en-US" sz="1400" dirty="0">
                <a:latin typeface="American Typewriter" panose="02090604020004020304" pitchFamily="18" charset="77"/>
              </a:rPr>
              <a:t>. The first three are so obvious that everybody recognizes the damage they cause; but the fourth one, which has to do with money, is noticed by only a few very thoughtful people, since </a:t>
            </a:r>
            <a:r>
              <a:rPr lang="en-US" sz="1400" b="1" dirty="0">
                <a:solidFill>
                  <a:srgbClr val="000099"/>
                </a:solidFill>
                <a:latin typeface="American Typewriter" panose="02090604020004020304" pitchFamily="18" charset="77"/>
              </a:rPr>
              <a:t>it does not operate all at once and at a single blow, but gradually overthrows governments, and in a hidden, insidious way.</a:t>
            </a:r>
          </a:p>
          <a:p>
            <a:pPr algn="r">
              <a:lnSpc>
                <a:spcPct val="114000"/>
              </a:lnSpc>
              <a:spcBef>
                <a:spcPts val="600"/>
              </a:spcBef>
            </a:pPr>
            <a:r>
              <a:rPr lang="it-IT" sz="1100" i="1" dirty="0">
                <a:latin typeface="American Typewriter" panose="02090604020004020304" pitchFamily="18" charset="77"/>
              </a:rPr>
              <a:t>(cit. da R. </a:t>
            </a:r>
            <a:r>
              <a:rPr lang="it-IT" sz="1100" i="1" dirty="0" err="1">
                <a:latin typeface="American Typewriter" panose="02090604020004020304" pitchFamily="18" charset="77"/>
              </a:rPr>
              <a:t>Benko</a:t>
            </a:r>
            <a:r>
              <a:rPr lang="it-IT" sz="1100" i="1" dirty="0">
                <a:latin typeface="American Typewriter" panose="02090604020004020304" pitchFamily="18" charset="77"/>
              </a:rPr>
              <a:t>, </a:t>
            </a:r>
            <a:r>
              <a:rPr lang="it-IT" sz="1100" i="1" dirty="0" err="1">
                <a:latin typeface="American Typewriter" panose="02090604020004020304" pitchFamily="18" charset="77"/>
              </a:rPr>
              <a:t>Forbes</a:t>
            </a:r>
            <a:r>
              <a:rPr lang="it-IT" sz="1100" i="1" dirty="0">
                <a:latin typeface="American Typewriter" panose="02090604020004020304" pitchFamily="18" charset="77"/>
              </a:rPr>
              <a:t>, 23.12.2013)</a:t>
            </a:r>
          </a:p>
          <a:p>
            <a:r>
              <a:rPr lang="it-IT" sz="1400" b="1" dirty="0">
                <a:latin typeface="American Typewriter" panose="02090604020004020304" pitchFamily="18" charset="77"/>
              </a:rPr>
              <a:t>David Hume, On Money (1752)</a:t>
            </a:r>
            <a:endParaRPr lang="en-US" sz="2000" dirty="0">
              <a:latin typeface="American Typewriter" panose="02090604020004020304" pitchFamily="18" charset="77"/>
            </a:endParaRPr>
          </a:p>
          <a:p>
            <a:pPr>
              <a:lnSpc>
                <a:spcPct val="114000"/>
              </a:lnSpc>
              <a:spcBef>
                <a:spcPts val="600"/>
              </a:spcBef>
            </a:pPr>
            <a:r>
              <a:rPr lang="en-US" sz="1400" dirty="0">
                <a:latin typeface="American Typewriter" panose="02090604020004020304" pitchFamily="18" charset="77"/>
              </a:rPr>
              <a:t>It is the </a:t>
            </a:r>
            <a:r>
              <a:rPr lang="en-US" sz="1400" b="1" dirty="0">
                <a:solidFill>
                  <a:srgbClr val="000099"/>
                </a:solidFill>
                <a:latin typeface="American Typewriter" panose="02090604020004020304" pitchFamily="18" charset="77"/>
              </a:rPr>
              <a:t>proportion</a:t>
            </a:r>
            <a:r>
              <a:rPr lang="en-US" sz="1400" dirty="0">
                <a:latin typeface="American Typewriter" panose="02090604020004020304" pitchFamily="18" charset="77"/>
              </a:rPr>
              <a:t> between the circulating </a:t>
            </a:r>
            <a:r>
              <a:rPr lang="en-US" sz="1400" b="1" dirty="0">
                <a:solidFill>
                  <a:srgbClr val="000099"/>
                </a:solidFill>
                <a:latin typeface="American Typewriter" panose="02090604020004020304" pitchFamily="18" charset="77"/>
              </a:rPr>
              <a:t>money</a:t>
            </a:r>
            <a:r>
              <a:rPr lang="en-US" sz="1400" dirty="0">
                <a:latin typeface="American Typewriter" panose="02090604020004020304" pitchFamily="18" charset="77"/>
              </a:rPr>
              <a:t>, and the </a:t>
            </a:r>
            <a:r>
              <a:rPr lang="en-US" sz="1400" b="1" dirty="0">
                <a:solidFill>
                  <a:srgbClr val="000099"/>
                </a:solidFill>
                <a:latin typeface="American Typewriter" panose="02090604020004020304" pitchFamily="18" charset="77"/>
              </a:rPr>
              <a:t>commodities</a:t>
            </a:r>
            <a:r>
              <a:rPr lang="en-US" sz="1400" dirty="0">
                <a:latin typeface="American Typewriter" panose="02090604020004020304" pitchFamily="18" charset="77"/>
              </a:rPr>
              <a:t> in the market, which </a:t>
            </a:r>
            <a:r>
              <a:rPr lang="en-US" sz="1400" b="1" dirty="0">
                <a:solidFill>
                  <a:srgbClr val="000099"/>
                </a:solidFill>
                <a:latin typeface="American Typewriter" panose="02090604020004020304" pitchFamily="18" charset="77"/>
              </a:rPr>
              <a:t>determines the prices</a:t>
            </a:r>
            <a:r>
              <a:rPr lang="en-US" sz="1400" dirty="0">
                <a:latin typeface="American Typewriter" panose="02090604020004020304" pitchFamily="18" charset="77"/>
              </a:rPr>
              <a:t>. (…)</a:t>
            </a:r>
          </a:p>
          <a:p>
            <a:pPr>
              <a:lnSpc>
                <a:spcPct val="114000"/>
              </a:lnSpc>
              <a:spcBef>
                <a:spcPts val="600"/>
              </a:spcBef>
            </a:pPr>
            <a:r>
              <a:rPr lang="en-US" sz="1400" dirty="0">
                <a:latin typeface="American Typewriter" panose="02090604020004020304" pitchFamily="18" charset="77"/>
              </a:rPr>
              <a:t>The alterations in the quantity of money, either on one side or the other, are </a:t>
            </a:r>
            <a:r>
              <a:rPr lang="en-US" sz="1400" b="1" dirty="0">
                <a:solidFill>
                  <a:srgbClr val="000099"/>
                </a:solidFill>
                <a:latin typeface="American Typewriter" panose="02090604020004020304" pitchFamily="18" charset="77"/>
              </a:rPr>
              <a:t>not immediately</a:t>
            </a:r>
            <a:r>
              <a:rPr lang="en-US" sz="1400" dirty="0">
                <a:latin typeface="American Typewriter" panose="02090604020004020304" pitchFamily="18" charset="77"/>
              </a:rPr>
              <a:t> attended with </a:t>
            </a:r>
            <a:r>
              <a:rPr lang="en-US" sz="1400" dirty="0" err="1">
                <a:latin typeface="American Typewriter" panose="02090604020004020304" pitchFamily="18" charset="77"/>
              </a:rPr>
              <a:t>proportionable</a:t>
            </a:r>
            <a:r>
              <a:rPr lang="en-US" sz="1400" dirty="0">
                <a:latin typeface="American Typewriter" panose="02090604020004020304" pitchFamily="18" charset="77"/>
              </a:rPr>
              <a:t> alterations in the price of commodities. There is always an interval before matters be adjusted to their new situation; and this interval is as </a:t>
            </a:r>
            <a:r>
              <a:rPr lang="en-US" sz="1400" b="1" dirty="0">
                <a:solidFill>
                  <a:srgbClr val="000099"/>
                </a:solidFill>
                <a:latin typeface="American Typewriter" panose="02090604020004020304" pitchFamily="18" charset="77"/>
              </a:rPr>
              <a:t>pernicious to industry</a:t>
            </a:r>
            <a:r>
              <a:rPr lang="en-US" sz="1400" dirty="0">
                <a:latin typeface="American Typewriter" panose="02090604020004020304" pitchFamily="18" charset="77"/>
              </a:rPr>
              <a:t>, when </a:t>
            </a:r>
            <a:r>
              <a:rPr lang="en-US" sz="1400" b="1" dirty="0">
                <a:solidFill>
                  <a:srgbClr val="000099"/>
                </a:solidFill>
                <a:latin typeface="American Typewriter" panose="02090604020004020304" pitchFamily="18" charset="77"/>
              </a:rPr>
              <a:t>gold and silver are diminishing</a:t>
            </a:r>
            <a:r>
              <a:rPr lang="en-US" sz="1400" dirty="0">
                <a:latin typeface="American Typewriter" panose="02090604020004020304" pitchFamily="18" charset="77"/>
              </a:rPr>
              <a:t>, as it is advantageous when these metals are </a:t>
            </a:r>
            <a:r>
              <a:rPr lang="en-US" sz="1400" dirty="0" err="1">
                <a:latin typeface="American Typewriter" panose="02090604020004020304" pitchFamily="18" charset="77"/>
              </a:rPr>
              <a:t>encreasing</a:t>
            </a:r>
            <a:r>
              <a:rPr lang="en-US" sz="1400" dirty="0">
                <a:latin typeface="American Typewriter" panose="02090604020004020304" pitchFamily="18" charset="77"/>
              </a:rPr>
              <a:t>.  </a:t>
            </a:r>
            <a:endParaRPr lang="en-US" sz="1600" i="1" dirty="0">
              <a:latin typeface="American Typewriter" panose="02090604020004020304" pitchFamily="18" charset="77"/>
            </a:endParaRPr>
          </a:p>
        </p:txBody>
      </p:sp>
      <p:sp>
        <p:nvSpPr>
          <p:cNvPr id="6" name="Rectangle 2"/>
          <p:cNvSpPr>
            <a:spLocks noGrp="1" noChangeArrowheads="1"/>
          </p:cNvSpPr>
          <p:nvPr>
            <p:ph type="title" idx="4294967295"/>
          </p:nvPr>
        </p:nvSpPr>
        <p:spPr>
          <a:xfrm>
            <a:off x="504030" y="-4798"/>
            <a:ext cx="8604474" cy="1273558"/>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000" b="1" u="sng" dirty="0" err="1">
                <a:latin typeface="American Typewriter" panose="02090604020004020304" pitchFamily="18" charset="77"/>
              </a:rPr>
              <a:t>Lez</a:t>
            </a:r>
            <a:r>
              <a:rPr lang="it-IT" sz="2000" b="1" u="sng" dirty="0">
                <a:latin typeface="American Typewriter" panose="02090604020004020304" pitchFamily="18" charset="77"/>
              </a:rPr>
              <a:t>. 5 – MONETA, PREZZI e CAMBI nel LUNGO PERIODO</a:t>
            </a:r>
            <a:br>
              <a:rPr lang="it-IT" sz="2000" b="1" u="sng" dirty="0">
                <a:latin typeface="American Typewriter" panose="02090604020004020304" pitchFamily="18" charset="77"/>
              </a:rPr>
            </a:br>
            <a:r>
              <a:rPr lang="it-IT" sz="1400" dirty="0">
                <a:latin typeface="American Typewriter" panose="02090604020004020304" pitchFamily="18" charset="77"/>
              </a:rPr>
              <a:t>                                                                                                                              </a:t>
            </a:r>
            <a:r>
              <a:rPr lang="it-IT" sz="1400" dirty="0" err="1">
                <a:solidFill>
                  <a:srgbClr val="FF0000"/>
                </a:solidFill>
                <a:latin typeface="American Typewriter" panose="02090604020004020304" pitchFamily="18" charset="77"/>
              </a:rPr>
              <a:t>rif.</a:t>
            </a:r>
            <a:r>
              <a:rPr lang="it-IT" sz="1400" dirty="0">
                <a:solidFill>
                  <a:srgbClr val="FF0000"/>
                </a:solidFill>
                <a:latin typeface="American Typewriter" panose="02090604020004020304" pitchFamily="18" charset="77"/>
              </a:rPr>
              <a:t> BW-c.5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539552" y="463550"/>
            <a:ext cx="8153400" cy="6051550"/>
          </a:xfrm>
        </p:spPr>
        <p:txBody>
          <a:bodyPr/>
          <a:lstStyle/>
          <a:p>
            <a:pPr marL="0" indent="0">
              <a:buNone/>
            </a:pPr>
            <a:r>
              <a:rPr lang="it-IT" dirty="0">
                <a:solidFill>
                  <a:schemeClr val="accent5">
                    <a:lumMod val="50000"/>
                  </a:schemeClr>
                </a:solidFill>
                <a:latin typeface="American Typewriter" panose="02090604020004020304" pitchFamily="18" charset="77"/>
              </a:rPr>
              <a:t> </a:t>
            </a:r>
            <a:r>
              <a:rPr lang="it-IT" sz="2400" dirty="0">
                <a:solidFill>
                  <a:schemeClr val="accent5">
                    <a:lumMod val="50000"/>
                  </a:schemeClr>
                </a:solidFill>
                <a:latin typeface="American Typewriter" panose="02090604020004020304" pitchFamily="18" charset="77"/>
              </a:rPr>
              <a:t>La moneta e lo stato</a:t>
            </a:r>
          </a:p>
          <a:p>
            <a:pPr>
              <a:lnSpc>
                <a:spcPct val="125000"/>
              </a:lnSpc>
              <a:spcBef>
                <a:spcPts val="1200"/>
              </a:spcBef>
            </a:pPr>
            <a:r>
              <a:rPr lang="it-IT" sz="1800" dirty="0">
                <a:latin typeface="American Typewriter" panose="02090604020004020304" pitchFamily="18" charset="77"/>
              </a:rPr>
              <a:t>La moneta  si diffonde come una </a:t>
            </a:r>
            <a:r>
              <a:rPr lang="it-IT" sz="1800" b="1" dirty="0">
                <a:latin typeface="American Typewriter" panose="02090604020004020304" pitchFamily="18" charset="77"/>
              </a:rPr>
              <a:t>istituzione sociale</a:t>
            </a:r>
            <a:r>
              <a:rPr lang="it-IT" sz="1800" dirty="0">
                <a:latin typeface="American Typewriter" panose="02090604020004020304" pitchFamily="18" charset="77"/>
              </a:rPr>
              <a:t>, adottata in quasi tutte le società, dai tempi più antichi.</a:t>
            </a:r>
            <a:endParaRPr lang="it-IT" sz="1800" b="1" dirty="0">
              <a:latin typeface="American Typewriter" panose="02090604020004020304" pitchFamily="18" charset="77"/>
            </a:endParaRPr>
          </a:p>
          <a:p>
            <a:pPr>
              <a:lnSpc>
                <a:spcPct val="125000"/>
              </a:lnSpc>
              <a:spcBef>
                <a:spcPts val="600"/>
              </a:spcBef>
            </a:pPr>
            <a:r>
              <a:rPr lang="it-IT" sz="1800" dirty="0">
                <a:latin typeface="American Typewriter" panose="02090604020004020304" pitchFamily="18" charset="77"/>
              </a:rPr>
              <a:t>La moneta metallica, in particolare se di metallo prezioso, deve tuttavia essere </a:t>
            </a:r>
            <a:r>
              <a:rPr lang="it-IT" sz="1800" b="1" dirty="0">
                <a:latin typeface="American Typewriter" panose="02090604020004020304" pitchFamily="18" charset="77"/>
              </a:rPr>
              <a:t>certificata</a:t>
            </a:r>
            <a:r>
              <a:rPr lang="it-IT" sz="1800" dirty="0">
                <a:latin typeface="American Typewriter" panose="02090604020004020304" pitchFamily="18" charset="77"/>
              </a:rPr>
              <a:t> nel suo peso e qualità. </a:t>
            </a:r>
          </a:p>
          <a:p>
            <a:pPr>
              <a:lnSpc>
                <a:spcPct val="125000"/>
              </a:lnSpc>
              <a:spcBef>
                <a:spcPts val="600"/>
              </a:spcBef>
            </a:pPr>
            <a:r>
              <a:rPr lang="it-IT" sz="1800" dirty="0">
                <a:latin typeface="American Typewriter" panose="02090604020004020304" pitchFamily="18" charset="77"/>
              </a:rPr>
              <a:t>Ciò richiede una </a:t>
            </a:r>
            <a:r>
              <a:rPr lang="it-IT" sz="1800" b="1" dirty="0">
                <a:latin typeface="American Typewriter" panose="02090604020004020304" pitchFamily="18" charset="77"/>
              </a:rPr>
              <a:t>regolamentazione “pubblica”, </a:t>
            </a:r>
            <a:r>
              <a:rPr lang="it-IT" sz="1800" dirty="0">
                <a:latin typeface="American Typewriter" panose="02090604020004020304" pitchFamily="18" charset="77"/>
              </a:rPr>
              <a:t>ossia gestita dal governo o dal sovrano ...</a:t>
            </a:r>
            <a:endParaRPr lang="en-US" sz="1800" dirty="0">
              <a:latin typeface="American Typewriter" panose="02090604020004020304" pitchFamily="18" charset="77"/>
            </a:endParaRPr>
          </a:p>
          <a:p>
            <a:pPr>
              <a:lnSpc>
                <a:spcPct val="125000"/>
              </a:lnSpc>
              <a:spcBef>
                <a:spcPts val="600"/>
              </a:spcBef>
            </a:pPr>
            <a:r>
              <a:rPr lang="it-IT" sz="1800" dirty="0">
                <a:latin typeface="American Typewriter" panose="02090604020004020304" pitchFamily="18" charset="77"/>
              </a:rPr>
              <a:t> ... il cui volto (impresso sul conio) garantisce la qualità (e quindi il valore) della moneta.</a:t>
            </a:r>
            <a:endParaRPr lang="en-US" sz="1800"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846054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539552" y="476672"/>
            <a:ext cx="8026021" cy="6224643"/>
          </a:xfrm>
        </p:spPr>
        <p:txBody>
          <a:bodyPr/>
          <a:lstStyle/>
          <a:p>
            <a:pPr marL="0" indent="0">
              <a:buNone/>
            </a:pPr>
            <a:r>
              <a:rPr lang="it-IT" sz="2400" i="1" dirty="0" err="1">
                <a:solidFill>
                  <a:schemeClr val="accent5">
                    <a:lumMod val="50000"/>
                  </a:schemeClr>
                </a:solidFill>
                <a:latin typeface="American Typewriter" panose="02090604020004020304" pitchFamily="18" charset="77"/>
              </a:rPr>
              <a:t>Debasement</a:t>
            </a:r>
            <a:r>
              <a:rPr lang="it-IT" sz="2400" dirty="0">
                <a:solidFill>
                  <a:schemeClr val="accent5">
                    <a:lumMod val="50000"/>
                  </a:schemeClr>
                </a:solidFill>
                <a:latin typeface="American Typewriter" panose="02090604020004020304" pitchFamily="18" charset="77"/>
              </a:rPr>
              <a:t> e moneta legale</a:t>
            </a:r>
          </a:p>
          <a:p>
            <a:pPr marL="0" indent="0">
              <a:lnSpc>
                <a:spcPct val="114000"/>
              </a:lnSpc>
              <a:spcBef>
                <a:spcPts val="600"/>
              </a:spcBef>
              <a:buNone/>
            </a:pPr>
            <a:r>
              <a:rPr lang="it-IT" sz="1600" dirty="0">
                <a:latin typeface="American Typewriter" panose="02090604020004020304" pitchFamily="18" charset="77"/>
              </a:rPr>
              <a:t>In ultima analisi, la qualità di una moneta metallica dipende dal contenuto di metallo prezioso (oro oppure argento).</a:t>
            </a:r>
          </a:p>
          <a:p>
            <a:pPr marL="0" indent="0">
              <a:lnSpc>
                <a:spcPct val="114000"/>
              </a:lnSpc>
              <a:spcBef>
                <a:spcPts val="600"/>
              </a:spcBef>
              <a:buNone/>
            </a:pPr>
            <a:r>
              <a:rPr lang="it-IT" sz="1600" dirty="0">
                <a:latin typeface="American Typewriter" panose="02090604020004020304" pitchFamily="18" charset="77"/>
              </a:rPr>
              <a:t>Presto i sovrani si resero conto che poteva essere conveniente </a:t>
            </a:r>
            <a:r>
              <a:rPr lang="it-IT" sz="1600" b="1" dirty="0">
                <a:solidFill>
                  <a:srgbClr val="FF0000"/>
                </a:solidFill>
                <a:latin typeface="American Typewriter" panose="02090604020004020304" pitchFamily="18" charset="77"/>
              </a:rPr>
              <a:t>ridurre il contenuto in metalli prezioso, </a:t>
            </a:r>
            <a:r>
              <a:rPr lang="it-IT" sz="1600" dirty="0">
                <a:latin typeface="American Typewriter" panose="02090604020004020304" pitchFamily="18" charset="77"/>
              </a:rPr>
              <a:t>ossia «</a:t>
            </a:r>
            <a:r>
              <a:rPr lang="it-IT" sz="1600" b="1" dirty="0">
                <a:latin typeface="American Typewriter" panose="02090604020004020304" pitchFamily="18" charset="77"/>
              </a:rPr>
              <a:t>svilire</a:t>
            </a:r>
            <a:r>
              <a:rPr lang="it-IT" sz="1600" dirty="0">
                <a:latin typeface="American Typewriter" panose="02090604020004020304" pitchFamily="18" charset="77"/>
              </a:rPr>
              <a:t>» la propria moneta </a:t>
            </a:r>
          </a:p>
          <a:p>
            <a:pPr marL="400050" lvl="1" indent="0">
              <a:lnSpc>
                <a:spcPct val="114000"/>
              </a:lnSpc>
              <a:spcBef>
                <a:spcPts val="600"/>
              </a:spcBef>
              <a:buNone/>
            </a:pPr>
            <a:r>
              <a:rPr lang="it-IT" sz="1400" dirty="0">
                <a:latin typeface="American Typewriter" panose="02090604020004020304" pitchFamily="18" charset="77"/>
              </a:rPr>
              <a:t>All’inizio dell’impero romano, il </a:t>
            </a:r>
            <a:r>
              <a:rPr lang="it-IT" sz="1400" i="1" dirty="0" err="1">
                <a:latin typeface="American Typewriter" panose="02090604020004020304" pitchFamily="18" charset="77"/>
              </a:rPr>
              <a:t>denarius</a:t>
            </a:r>
            <a:r>
              <a:rPr lang="it-IT" sz="1400" dirty="0">
                <a:latin typeface="American Typewriter" panose="02090604020004020304" pitchFamily="18" charset="77"/>
              </a:rPr>
              <a:t> conteneva circa 3,9 g di argento (pari a circa il 95% del peso della moneta)</a:t>
            </a:r>
          </a:p>
          <a:p>
            <a:pPr marL="400050" lvl="1" indent="0">
              <a:lnSpc>
                <a:spcPct val="114000"/>
              </a:lnSpc>
              <a:spcBef>
                <a:spcPts val="600"/>
              </a:spcBef>
              <a:buNone/>
            </a:pPr>
            <a:r>
              <a:rPr lang="it-IT" sz="1400" dirty="0">
                <a:latin typeface="American Typewriter" panose="02090604020004020304" pitchFamily="18" charset="77"/>
              </a:rPr>
              <a:t> … al tempo di Diocleziano, 300 anni dopo, il contenuto di argento, a fronte dello stesso valore nominale, era ridotto a circa il 5%.</a:t>
            </a:r>
          </a:p>
          <a:p>
            <a:pPr marL="457200" indent="-457200">
              <a:lnSpc>
                <a:spcPct val="114000"/>
              </a:lnSpc>
              <a:spcBef>
                <a:spcPts val="600"/>
              </a:spcBef>
            </a:pPr>
            <a:r>
              <a:rPr lang="it-IT" sz="1600" dirty="0">
                <a:latin typeface="American Typewriter" panose="02090604020004020304" pitchFamily="18" charset="77"/>
              </a:rPr>
              <a:t>In questo modo, i sovrani potevano aumentare la quantità di moneta emessa, data la quantità di argento o di oro posseduta.</a:t>
            </a:r>
          </a:p>
          <a:p>
            <a:pPr marL="0" indent="0">
              <a:lnSpc>
                <a:spcPct val="114000"/>
              </a:lnSpc>
              <a:spcBef>
                <a:spcPts val="600"/>
              </a:spcBef>
              <a:buNone/>
            </a:pPr>
            <a:r>
              <a:rPr lang="it-IT" sz="1600" i="1" dirty="0">
                <a:latin typeface="American Typewriter" panose="02090604020004020304" pitchFamily="18" charset="77"/>
              </a:rPr>
              <a:t>Perché questo funzionasse, era però necessario stabilire anche:</a:t>
            </a:r>
          </a:p>
          <a:p>
            <a:pPr marL="457200" indent="-457200">
              <a:lnSpc>
                <a:spcPct val="114000"/>
              </a:lnSpc>
              <a:spcBef>
                <a:spcPts val="600"/>
              </a:spcBef>
              <a:buFont typeface="+mj-lt"/>
              <a:buAutoNum type="arabicPeriod"/>
            </a:pPr>
            <a:r>
              <a:rPr lang="it-IT" sz="1600" dirty="0">
                <a:latin typeface="American Typewriter" panose="02090604020004020304" pitchFamily="18" charset="77"/>
              </a:rPr>
              <a:t>L’</a:t>
            </a:r>
            <a:r>
              <a:rPr lang="it-IT" sz="1600" b="1" dirty="0">
                <a:solidFill>
                  <a:srgbClr val="FF0000"/>
                </a:solidFill>
                <a:latin typeface="American Typewriter" panose="02090604020004020304" pitchFamily="18" charset="77"/>
              </a:rPr>
              <a:t>obbligo legale </a:t>
            </a:r>
            <a:r>
              <a:rPr lang="it-IT" sz="1600" dirty="0">
                <a:latin typeface="American Typewriter" panose="02090604020004020304" pitchFamily="18" charset="77"/>
              </a:rPr>
              <a:t>di accettare questa moneta negli scambi</a:t>
            </a:r>
          </a:p>
          <a:p>
            <a:pPr marL="457200" indent="-457200">
              <a:lnSpc>
                <a:spcPct val="114000"/>
              </a:lnSpc>
              <a:spcBef>
                <a:spcPts val="600"/>
              </a:spcBef>
              <a:buFont typeface="+mj-lt"/>
              <a:buAutoNum type="arabicPeriod"/>
            </a:pPr>
            <a:r>
              <a:rPr lang="it-IT" sz="1600" dirty="0">
                <a:latin typeface="American Typewriter" panose="02090604020004020304" pitchFamily="18" charset="77"/>
              </a:rPr>
              <a:t>Il </a:t>
            </a:r>
            <a:r>
              <a:rPr lang="it-IT" sz="1600" b="1" dirty="0">
                <a:solidFill>
                  <a:srgbClr val="FF0000"/>
                </a:solidFill>
                <a:latin typeface="American Typewriter" panose="02090604020004020304" pitchFamily="18" charset="77"/>
              </a:rPr>
              <a:t>monopolio</a:t>
            </a:r>
            <a:r>
              <a:rPr lang="it-IT" sz="1600" dirty="0">
                <a:latin typeface="American Typewriter" panose="02090604020004020304" pitchFamily="18" charset="77"/>
              </a:rPr>
              <a:t> del sovrano nell’offerta di moneta circolante.</a:t>
            </a:r>
          </a:p>
          <a:p>
            <a:pPr>
              <a:lnSpc>
                <a:spcPct val="114000"/>
              </a:lnSpc>
              <a:spcBef>
                <a:spcPts val="600"/>
              </a:spcBef>
              <a:buFont typeface="Wingdings" panose="05000000000000000000" pitchFamily="2" charset="2"/>
              <a:buChar char="Ø"/>
            </a:pPr>
            <a:r>
              <a:rPr lang="it-IT" sz="1600" dirty="0">
                <a:latin typeface="American Typewriter" panose="02090604020004020304" pitchFamily="18" charset="77"/>
              </a:rPr>
              <a:t>Nasce così la  </a:t>
            </a:r>
            <a:r>
              <a:rPr lang="it-IT" sz="1600" b="1" dirty="0">
                <a:solidFill>
                  <a:srgbClr val="FF0000"/>
                </a:solidFill>
                <a:latin typeface="American Typewriter" panose="02090604020004020304" pitchFamily="18" charset="77"/>
              </a:rPr>
              <a:t>moneta legale </a:t>
            </a:r>
            <a:r>
              <a:rPr lang="it-IT" sz="1600" b="1" dirty="0">
                <a:latin typeface="American Typewriter" panose="02090604020004020304" pitchFamily="18" charset="77"/>
              </a:rPr>
              <a:t>(fiat </a:t>
            </a:r>
            <a:r>
              <a:rPr lang="it-IT" sz="1600" b="1" dirty="0" err="1">
                <a:latin typeface="American Typewriter" panose="02090604020004020304" pitchFamily="18" charset="77"/>
              </a:rPr>
              <a:t>money</a:t>
            </a:r>
            <a:r>
              <a:rPr lang="it-IT" sz="1600" b="1" dirty="0">
                <a:latin typeface="American Typewriter" panose="02090604020004020304" pitchFamily="18" charset="77"/>
              </a:rPr>
              <a:t>)</a:t>
            </a:r>
            <a:r>
              <a:rPr lang="it-IT" sz="1600" dirty="0">
                <a:latin typeface="American Typewriter" panose="02090604020004020304" pitchFamily="18" charset="77"/>
              </a:rPr>
              <a:t>: </a:t>
            </a:r>
          </a:p>
          <a:p>
            <a:pPr lvl="1">
              <a:lnSpc>
                <a:spcPct val="114000"/>
              </a:lnSpc>
              <a:spcBef>
                <a:spcPts val="600"/>
              </a:spcBef>
            </a:pPr>
            <a:r>
              <a:rPr lang="it-IT" sz="1600" dirty="0">
                <a:latin typeface="American Typewriter" panose="02090604020004020304" pitchFamily="18" charset="77"/>
              </a:rPr>
              <a:t>Nessuno può rifiutare di essere pagato in moneta legale</a:t>
            </a:r>
          </a:p>
          <a:p>
            <a:pPr marL="0" indent="0" algn="r">
              <a:lnSpc>
                <a:spcPct val="114000"/>
              </a:lnSpc>
              <a:spcBef>
                <a:spcPts val="0"/>
              </a:spcBef>
              <a:buNone/>
            </a:pPr>
            <a:r>
              <a:rPr lang="it-IT" sz="1400" i="1" dirty="0">
                <a:latin typeface="American Typewriter" panose="02090604020004020304" pitchFamily="18" charset="77"/>
              </a:rPr>
              <a:t>vedi</a:t>
            </a:r>
            <a:r>
              <a:rPr lang="it-IT" sz="1400" dirty="0">
                <a:latin typeface="American Typewriter" panose="02090604020004020304" pitchFamily="18" charset="77"/>
              </a:rPr>
              <a:t>: </a:t>
            </a:r>
            <a:r>
              <a:rPr lang="it-IT" sz="1400" u="sng" dirty="0">
                <a:latin typeface="American Typewriter" panose="02090604020004020304" pitchFamily="18" charset="77"/>
                <a:hlinkClick r:id="rId2"/>
              </a:rPr>
              <a:t>http://en.wikipedia.org/wiki/Fiat_money</a:t>
            </a:r>
            <a:endParaRPr lang="en-US" sz="1400"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01637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539551" y="476672"/>
            <a:ext cx="8026021" cy="6120680"/>
          </a:xfrm>
        </p:spPr>
        <p:txBody>
          <a:bodyPr/>
          <a:lstStyle/>
          <a:p>
            <a:pPr marL="0" indent="0">
              <a:buNone/>
            </a:pPr>
            <a:r>
              <a:rPr lang="it-IT" sz="2400" dirty="0">
                <a:solidFill>
                  <a:schemeClr val="accent5">
                    <a:lumMod val="50000"/>
                  </a:schemeClr>
                </a:solidFill>
                <a:latin typeface="American Typewriter" panose="02090604020004020304" pitchFamily="18" charset="77"/>
              </a:rPr>
              <a:t>La moneta e lo stato: Il signoraggio </a:t>
            </a:r>
          </a:p>
          <a:p>
            <a:pPr marL="0" indent="0">
              <a:lnSpc>
                <a:spcPct val="114000"/>
              </a:lnSpc>
              <a:spcBef>
                <a:spcPts val="1200"/>
              </a:spcBef>
              <a:buNone/>
            </a:pPr>
            <a:r>
              <a:rPr lang="it-IT" sz="1800" dirty="0">
                <a:latin typeface="American Typewriter" panose="02090604020004020304" pitchFamily="18" charset="77"/>
              </a:rPr>
              <a:t>Se la moneta circola per legge, non è più necessario che essa “</a:t>
            </a:r>
            <a:r>
              <a:rPr lang="it-IT" sz="1800" b="1" dirty="0">
                <a:latin typeface="American Typewriter" panose="02090604020004020304" pitchFamily="18" charset="77"/>
              </a:rPr>
              <a:t>contenga tanto oro quanto vale</a:t>
            </a:r>
            <a:r>
              <a:rPr lang="it-IT" sz="1800" dirty="0">
                <a:latin typeface="American Typewriter" panose="02090604020004020304" pitchFamily="18" charset="77"/>
              </a:rPr>
              <a:t>”:</a:t>
            </a:r>
            <a:endParaRPr lang="en-US" sz="1800" dirty="0">
              <a:latin typeface="American Typewriter" panose="02090604020004020304" pitchFamily="18" charset="77"/>
            </a:endParaRPr>
          </a:p>
          <a:p>
            <a:pPr lvl="1">
              <a:lnSpc>
                <a:spcPct val="114000"/>
              </a:lnSpc>
              <a:spcBef>
                <a:spcPts val="600"/>
              </a:spcBef>
            </a:pPr>
            <a:r>
              <a:rPr lang="it-IT" sz="1800" dirty="0">
                <a:latin typeface="American Typewriter" panose="02090604020004020304" pitchFamily="18" charset="77"/>
              </a:rPr>
              <a:t> si può coniare una moneta che vale </a:t>
            </a:r>
            <a:r>
              <a:rPr lang="it-IT" sz="1800" b="1" dirty="0">
                <a:latin typeface="American Typewriter" panose="02090604020004020304" pitchFamily="18" charset="77"/>
              </a:rPr>
              <a:t>5 gr</a:t>
            </a:r>
            <a:r>
              <a:rPr lang="it-IT" sz="1800" dirty="0">
                <a:latin typeface="American Typewriter" panose="02090604020004020304" pitchFamily="18" charset="77"/>
              </a:rPr>
              <a:t>. di oro, e che deve essere accettata a quel valore, ma che in realtà ne contiene solo </a:t>
            </a:r>
            <a:r>
              <a:rPr lang="it-IT" sz="1800" b="1" dirty="0">
                <a:latin typeface="American Typewriter" panose="02090604020004020304" pitchFamily="18" charset="77"/>
              </a:rPr>
              <a:t>2,5 gr</a:t>
            </a:r>
            <a:endParaRPr lang="it-IT" sz="1800" dirty="0">
              <a:latin typeface="American Typewriter" panose="02090604020004020304" pitchFamily="18" charset="77"/>
            </a:endParaRPr>
          </a:p>
          <a:p>
            <a:pPr>
              <a:lnSpc>
                <a:spcPct val="114000"/>
              </a:lnSpc>
              <a:spcBef>
                <a:spcPts val="600"/>
              </a:spcBef>
            </a:pPr>
            <a:r>
              <a:rPr lang="it-IT" sz="1800" dirty="0">
                <a:latin typeface="American Typewriter" panose="02090604020004020304" pitchFamily="18" charset="77"/>
              </a:rPr>
              <a:t>In questo esempio, il potere di acquisto del sovrano è </a:t>
            </a:r>
            <a:r>
              <a:rPr lang="it-IT" sz="1800" b="1" dirty="0">
                <a:latin typeface="American Typewriter" panose="02090604020004020304" pitchFamily="18" charset="77"/>
              </a:rPr>
              <a:t>raddoppiato</a:t>
            </a:r>
            <a:r>
              <a:rPr lang="it-IT" sz="1800" dirty="0">
                <a:latin typeface="American Typewriter" panose="02090604020004020304" pitchFamily="18" charset="77"/>
              </a:rPr>
              <a:t> grazie al signoraggio</a:t>
            </a:r>
          </a:p>
          <a:p>
            <a:pPr>
              <a:lnSpc>
                <a:spcPct val="114000"/>
              </a:lnSpc>
              <a:spcBef>
                <a:spcPts val="600"/>
              </a:spcBef>
            </a:pPr>
            <a:r>
              <a:rPr lang="it-IT" sz="1800" b="1" dirty="0">
                <a:solidFill>
                  <a:srgbClr val="FF0000"/>
                </a:solidFill>
                <a:latin typeface="American Typewriter" panose="02090604020004020304" pitchFamily="18" charset="77"/>
              </a:rPr>
              <a:t>Signoraggio</a:t>
            </a:r>
            <a:r>
              <a:rPr lang="it-IT" sz="1800" dirty="0">
                <a:latin typeface="American Typewriter" panose="02090604020004020304" pitchFamily="18" charset="77"/>
              </a:rPr>
              <a:t> è il guadagno che deriva al sovrano (che ha il </a:t>
            </a:r>
            <a:r>
              <a:rPr lang="it-IT" sz="1800" b="1" dirty="0">
                <a:latin typeface="American Typewriter" panose="02090604020004020304" pitchFamily="18" charset="77"/>
              </a:rPr>
              <a:t>monopolio</a:t>
            </a:r>
            <a:r>
              <a:rPr lang="it-IT" sz="1800" dirty="0">
                <a:latin typeface="American Typewriter" panose="02090604020004020304" pitchFamily="18" charset="77"/>
              </a:rPr>
              <a:t> legale della emissione di moneta) dal privilegio di poter emettere</a:t>
            </a:r>
            <a:r>
              <a:rPr lang="it-IT" sz="1800" b="1" dirty="0">
                <a:latin typeface="American Typewriter" panose="02090604020004020304" pitchFamily="18" charset="77"/>
              </a:rPr>
              <a:t> </a:t>
            </a:r>
            <a:r>
              <a:rPr lang="it-IT" sz="1800" dirty="0">
                <a:latin typeface="American Typewriter" panose="02090604020004020304" pitchFamily="18" charset="77"/>
              </a:rPr>
              <a:t>moneta con un </a:t>
            </a:r>
            <a:r>
              <a:rPr lang="it-IT" sz="1800" b="1" dirty="0">
                <a:latin typeface="American Typewriter" panose="02090604020004020304" pitchFamily="18" charset="77"/>
              </a:rPr>
              <a:t>valore intrinseco (</a:t>
            </a:r>
            <a:r>
              <a:rPr lang="it-IT" sz="1800" b="1" dirty="0">
                <a:solidFill>
                  <a:srgbClr val="FF0000"/>
                </a:solidFill>
                <a:latin typeface="American Typewriter" panose="02090604020004020304" pitchFamily="18" charset="77"/>
              </a:rPr>
              <a:t>contenuto aureo</a:t>
            </a:r>
            <a:r>
              <a:rPr lang="it-IT" sz="1800" b="1" dirty="0">
                <a:latin typeface="American Typewriter" panose="02090604020004020304" pitchFamily="18" charset="77"/>
              </a:rPr>
              <a:t>) inferiore</a:t>
            </a:r>
            <a:r>
              <a:rPr lang="it-IT" sz="1800" dirty="0">
                <a:latin typeface="American Typewriter" panose="02090604020004020304" pitchFamily="18" charset="77"/>
              </a:rPr>
              <a:t> al valore</a:t>
            </a:r>
            <a:r>
              <a:rPr lang="it-IT" sz="1800" b="1" dirty="0">
                <a:latin typeface="American Typewriter" panose="02090604020004020304" pitchFamily="18" charset="77"/>
              </a:rPr>
              <a:t> </a:t>
            </a:r>
            <a:r>
              <a:rPr lang="it-IT" sz="1800" dirty="0">
                <a:latin typeface="American Typewriter" panose="02090604020004020304" pitchFamily="18" charset="77"/>
              </a:rPr>
              <a:t>di scambio</a:t>
            </a:r>
          </a:p>
          <a:p>
            <a:pPr marL="0" indent="0" algn="ctr">
              <a:lnSpc>
                <a:spcPct val="114000"/>
              </a:lnSpc>
              <a:spcBef>
                <a:spcPts val="600"/>
              </a:spcBef>
              <a:buNone/>
            </a:pPr>
            <a:r>
              <a:rPr lang="it-IT" sz="1600" i="1" dirty="0">
                <a:latin typeface="American Typewriter" panose="02090604020004020304" pitchFamily="18" charset="77"/>
              </a:rPr>
              <a:t>	Su questi aspetti torneremo. Ora dobbiamo esaminare un’altra importante evoluzione in campo monetario: le banche e la  moneta bancaria</a:t>
            </a:r>
            <a:endParaRPr lang="en-US" sz="1600" i="1"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54674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412173" y="349250"/>
            <a:ext cx="8153400" cy="6051550"/>
          </a:xfrm>
        </p:spPr>
        <p:txBody>
          <a:bodyPr/>
          <a:lstStyle/>
          <a:p>
            <a:pPr marL="0" indent="0">
              <a:buNone/>
            </a:pPr>
            <a:r>
              <a:rPr lang="it-IT" dirty="0">
                <a:solidFill>
                  <a:schemeClr val="accent5">
                    <a:lumMod val="50000"/>
                  </a:schemeClr>
                </a:solidFill>
                <a:latin typeface="American Typewriter" panose="02090604020004020304" pitchFamily="18" charset="77"/>
              </a:rPr>
              <a:t> </a:t>
            </a:r>
            <a:r>
              <a:rPr lang="it-IT" sz="2400" dirty="0">
                <a:solidFill>
                  <a:schemeClr val="accent5">
                    <a:lumMod val="50000"/>
                  </a:schemeClr>
                </a:solidFill>
                <a:latin typeface="American Typewriter" panose="02090604020004020304" pitchFamily="18" charset="77"/>
              </a:rPr>
              <a:t>La Moneta e le Banche</a:t>
            </a:r>
          </a:p>
          <a:p>
            <a:pPr>
              <a:lnSpc>
                <a:spcPct val="114000"/>
              </a:lnSpc>
              <a:spcBef>
                <a:spcPts val="1200"/>
              </a:spcBef>
            </a:pPr>
            <a:r>
              <a:rPr lang="it-IT" sz="1800" dirty="0">
                <a:latin typeface="American Typewriter" panose="02090604020004020304" pitchFamily="18" charset="77"/>
              </a:rPr>
              <a:t>Oggi, le banche svolgono due attività complementari:</a:t>
            </a:r>
          </a:p>
          <a:p>
            <a:pPr lvl="1">
              <a:lnSpc>
                <a:spcPct val="114000"/>
              </a:lnSpc>
              <a:spcBef>
                <a:spcPts val="600"/>
              </a:spcBef>
            </a:pPr>
            <a:r>
              <a:rPr lang="it-IT" sz="1800" dirty="0">
                <a:latin typeface="American Typewriter" panose="02090604020004020304" pitchFamily="18" charset="77"/>
              </a:rPr>
              <a:t>Accettano </a:t>
            </a:r>
            <a:r>
              <a:rPr lang="it-IT" sz="1800" b="1" dirty="0">
                <a:solidFill>
                  <a:srgbClr val="FF0000"/>
                </a:solidFill>
                <a:latin typeface="American Typewriter" panose="02090604020004020304" pitchFamily="18" charset="77"/>
              </a:rPr>
              <a:t>depositi</a:t>
            </a:r>
            <a:r>
              <a:rPr lang="it-IT" sz="1800" dirty="0">
                <a:latin typeface="American Typewriter" panose="02090604020004020304" pitchFamily="18" charset="77"/>
              </a:rPr>
              <a:t> e gestiscono </a:t>
            </a:r>
            <a:r>
              <a:rPr lang="it-IT" sz="1800" b="1" dirty="0">
                <a:solidFill>
                  <a:srgbClr val="FF0000"/>
                </a:solidFill>
                <a:latin typeface="American Typewriter" panose="02090604020004020304" pitchFamily="18" charset="77"/>
              </a:rPr>
              <a:t>pagamenti.</a:t>
            </a:r>
          </a:p>
          <a:p>
            <a:pPr lvl="1">
              <a:lnSpc>
                <a:spcPct val="114000"/>
              </a:lnSpc>
              <a:spcBef>
                <a:spcPts val="600"/>
              </a:spcBef>
            </a:pPr>
            <a:r>
              <a:rPr lang="it-IT" sz="1800" dirty="0">
                <a:latin typeface="American Typewriter" panose="02090604020004020304" pitchFamily="18" charset="77"/>
              </a:rPr>
              <a:t>Concedono </a:t>
            </a:r>
            <a:r>
              <a:rPr lang="it-IT" sz="1800" b="1" dirty="0">
                <a:solidFill>
                  <a:srgbClr val="FF0000"/>
                </a:solidFill>
                <a:latin typeface="American Typewriter" panose="02090604020004020304" pitchFamily="18" charset="77"/>
              </a:rPr>
              <a:t>prestiti.</a:t>
            </a:r>
          </a:p>
          <a:p>
            <a:pPr marL="285750">
              <a:lnSpc>
                <a:spcPct val="114000"/>
              </a:lnSpc>
              <a:spcBef>
                <a:spcPts val="600"/>
              </a:spcBef>
            </a:pPr>
            <a:r>
              <a:rPr lang="it-IT" sz="1800" dirty="0">
                <a:latin typeface="American Typewriter" panose="02090604020004020304" pitchFamily="18" charset="77"/>
              </a:rPr>
              <a:t>Origini delle attività bancarie</a:t>
            </a:r>
            <a:r>
              <a:rPr lang="it-IT" sz="2200" dirty="0">
                <a:latin typeface="American Typewriter" panose="02090604020004020304" pitchFamily="18" charset="77"/>
              </a:rPr>
              <a:t>:</a:t>
            </a:r>
          </a:p>
          <a:p>
            <a:pPr lvl="1" indent="-342900">
              <a:lnSpc>
                <a:spcPct val="114000"/>
              </a:lnSpc>
              <a:spcBef>
                <a:spcPts val="600"/>
              </a:spcBef>
            </a:pPr>
            <a:r>
              <a:rPr lang="it-IT" sz="1800" dirty="0">
                <a:latin typeface="American Typewriter" panose="02090604020004020304" pitchFamily="18" charset="77"/>
              </a:rPr>
              <a:t>Mesopotamia e Egitto (prima del 2000 </a:t>
            </a:r>
            <a:r>
              <a:rPr lang="it-IT" sz="1800" dirty="0" err="1">
                <a:latin typeface="American Typewriter" panose="02090604020004020304" pitchFamily="18" charset="77"/>
              </a:rPr>
              <a:t>a.C</a:t>
            </a:r>
            <a:r>
              <a:rPr lang="it-IT" sz="1800" dirty="0">
                <a:latin typeface="American Typewriter" panose="02090604020004020304" pitchFamily="18" charset="77"/>
              </a:rPr>
              <a:t>).</a:t>
            </a:r>
          </a:p>
          <a:p>
            <a:pPr lvl="1" indent="-342900">
              <a:lnSpc>
                <a:spcPct val="114000"/>
              </a:lnSpc>
              <a:spcBef>
                <a:spcPts val="600"/>
              </a:spcBef>
            </a:pPr>
            <a:r>
              <a:rPr lang="it-IT" sz="1800" dirty="0">
                <a:latin typeface="American Typewriter" panose="02090604020004020304" pitchFamily="18" charset="77"/>
              </a:rPr>
              <a:t>Banchieri italiani nel medioevo (dal 1300).</a:t>
            </a:r>
          </a:p>
          <a:p>
            <a:pPr lvl="1" indent="-342900">
              <a:lnSpc>
                <a:spcPct val="114000"/>
              </a:lnSpc>
              <a:spcBef>
                <a:spcPts val="600"/>
              </a:spcBef>
            </a:pPr>
            <a:r>
              <a:rPr lang="it-IT" sz="1800" dirty="0">
                <a:latin typeface="American Typewriter" panose="02090604020004020304" pitchFamily="18" charset="77"/>
              </a:rPr>
              <a:t>A differenza delle banche moderne, in ambedue i casi </a:t>
            </a:r>
          </a:p>
          <a:p>
            <a:pPr marL="400050" lvl="1" indent="0">
              <a:lnSpc>
                <a:spcPct val="114000"/>
              </a:lnSpc>
              <a:spcBef>
                <a:spcPts val="600"/>
              </a:spcBef>
              <a:buNone/>
            </a:pPr>
            <a:r>
              <a:rPr lang="it-IT" sz="1800" dirty="0">
                <a:latin typeface="American Typewriter" panose="02090604020004020304" pitchFamily="18" charset="77"/>
              </a:rPr>
              <a:t>      deposito e prestito erano attività </a:t>
            </a:r>
            <a:r>
              <a:rPr lang="it-IT" sz="1800" b="1" dirty="0">
                <a:solidFill>
                  <a:srgbClr val="FF0000"/>
                </a:solidFill>
                <a:latin typeface="American Typewriter" panose="02090604020004020304" pitchFamily="18" charset="77"/>
              </a:rPr>
              <a:t>separate.</a:t>
            </a:r>
          </a:p>
          <a:p>
            <a:pPr>
              <a:lnSpc>
                <a:spcPct val="114000"/>
              </a:lnSpc>
              <a:spcBef>
                <a:spcPts val="600"/>
              </a:spcBef>
            </a:pPr>
            <a:r>
              <a:rPr lang="it-IT" sz="1800" b="1" dirty="0">
                <a:latin typeface="American Typewriter" panose="02090604020004020304" pitchFamily="18" charset="77"/>
              </a:rPr>
              <a:t>Banchi di deposito: </a:t>
            </a:r>
            <a:r>
              <a:rPr lang="it-IT" sz="1800" dirty="0">
                <a:latin typeface="American Typewriter" panose="02090604020004020304" pitchFamily="18" charset="77"/>
              </a:rPr>
              <a:t>accettavano depositi (a pagamento) e garantivano la sicurezza (ed eventualmente gestivano il trasferimento ad altri) della ricchezza depositata. </a:t>
            </a:r>
          </a:p>
          <a:p>
            <a:pPr>
              <a:lnSpc>
                <a:spcPct val="114000"/>
              </a:lnSpc>
              <a:spcBef>
                <a:spcPts val="600"/>
              </a:spcBef>
            </a:pPr>
            <a:r>
              <a:rPr lang="it-IT" sz="1800" b="1" dirty="0">
                <a:latin typeface="American Typewriter" panose="02090604020004020304" pitchFamily="18" charset="77"/>
              </a:rPr>
              <a:t>Banchi di credito</a:t>
            </a:r>
            <a:r>
              <a:rPr lang="it-IT" sz="1800" dirty="0">
                <a:latin typeface="American Typewriter" panose="02090604020004020304" pitchFamily="18" charset="77"/>
              </a:rPr>
              <a:t>: prestavano, ad interesse, la ricchezza di proprietà del banchiere (semi, oro, monete).</a:t>
            </a: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61891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412173" y="349250"/>
            <a:ext cx="8153400" cy="6051550"/>
          </a:xfrm>
        </p:spPr>
        <p:txBody>
          <a:bodyPr/>
          <a:lstStyle/>
          <a:p>
            <a:pPr marL="0" indent="0">
              <a:buNone/>
            </a:pPr>
            <a:r>
              <a:rPr lang="it-IT" sz="2400" dirty="0">
                <a:solidFill>
                  <a:schemeClr val="accent5">
                    <a:lumMod val="50000"/>
                  </a:schemeClr>
                </a:solidFill>
                <a:latin typeface="American Typewriter" panose="02090604020004020304" pitchFamily="18" charset="77"/>
              </a:rPr>
              <a:t>Banche di deposito</a:t>
            </a:r>
          </a:p>
          <a:p>
            <a:pPr>
              <a:spcBef>
                <a:spcPts val="2400"/>
              </a:spcBef>
            </a:pPr>
            <a:r>
              <a:rPr lang="it-IT" sz="1800" dirty="0">
                <a:latin typeface="American Typewriter" panose="02090604020004020304" pitchFamily="18" charset="77"/>
              </a:rPr>
              <a:t>In generale, è conveniente depositare la ricchezza (in qualsiasi forma) o in particolare la moneta in un posto sicuro: così nacquero le </a:t>
            </a:r>
            <a:r>
              <a:rPr lang="it-IT" sz="1800" b="1" dirty="0">
                <a:latin typeface="American Typewriter" panose="02090604020004020304" pitchFamily="18" charset="77"/>
              </a:rPr>
              <a:t>banche di deposito</a:t>
            </a:r>
          </a:p>
          <a:p>
            <a:pPr>
              <a:spcBef>
                <a:spcPts val="1200"/>
              </a:spcBef>
            </a:pPr>
            <a:r>
              <a:rPr lang="it-IT" sz="1800" dirty="0">
                <a:latin typeface="American Typewriter" panose="02090604020004020304" pitchFamily="18" charset="77"/>
              </a:rPr>
              <a:t>Quasi sempre, è più sicuro depositare i soldi in banca, piuttosto che tenerli</a:t>
            </a:r>
          </a:p>
          <a:p>
            <a:pPr marL="0" indent="0">
              <a:spcBef>
                <a:spcPts val="0"/>
              </a:spcBef>
              <a:buNone/>
            </a:pPr>
            <a:r>
              <a:rPr lang="it-IT" sz="1800" dirty="0">
                <a:latin typeface="American Typewriter" panose="02090604020004020304" pitchFamily="18" charset="77"/>
              </a:rPr>
              <a:t>     nel materasso</a:t>
            </a:r>
          </a:p>
          <a:p>
            <a:pPr marL="0" indent="0">
              <a:spcBef>
                <a:spcPts val="1200"/>
              </a:spcBef>
              <a:buNone/>
            </a:pPr>
            <a:endParaRPr lang="it-IT" sz="1800" dirty="0">
              <a:latin typeface="American Typewriter" panose="02090604020004020304" pitchFamily="18" charset="77"/>
            </a:endParaRPr>
          </a:p>
          <a:p>
            <a:pPr marL="0" indent="0">
              <a:spcBef>
                <a:spcPts val="1200"/>
              </a:spcBef>
              <a:buNone/>
            </a:pPr>
            <a:r>
              <a:rPr lang="it-IT" sz="1800" dirty="0">
                <a:latin typeface="American Typewriter" panose="02090604020004020304" pitchFamily="18" charset="77"/>
              </a:rPr>
              <a:t>                  (… </a:t>
            </a:r>
            <a:r>
              <a:rPr lang="it-IT" sz="1800" i="1" dirty="0">
                <a:latin typeface="American Typewriter" panose="02090604020004020304" pitchFamily="18" charset="77"/>
              </a:rPr>
              <a:t>quasi</a:t>
            </a:r>
            <a:r>
              <a:rPr lang="it-IT" sz="1800" dirty="0">
                <a:latin typeface="American Typewriter" panose="02090604020004020304" pitchFamily="18" charset="77"/>
              </a:rPr>
              <a:t> sempre</a:t>
            </a:r>
            <a:r>
              <a:rPr lang="it-IT" sz="2400" dirty="0">
                <a:latin typeface="American Typewriter" panose="02090604020004020304" pitchFamily="18" charset="77"/>
              </a:rPr>
              <a:t>) </a:t>
            </a:r>
          </a:p>
          <a:p>
            <a:pPr>
              <a:spcBef>
                <a:spcPts val="1800"/>
              </a:spcBef>
            </a:pPr>
            <a:endParaRPr lang="it-IT" sz="2400" dirty="0">
              <a:latin typeface="American Typewriter" panose="02090604020004020304" pitchFamily="18" charset="77"/>
            </a:endParaRPr>
          </a:p>
          <a:p>
            <a:pPr>
              <a:spcBef>
                <a:spcPts val="1800"/>
              </a:spcBef>
            </a:pPr>
            <a:endParaRPr lang="it-IT" sz="2400" dirty="0">
              <a:latin typeface="American Typewriter" panose="02090604020004020304" pitchFamily="18" charset="77"/>
            </a:endParaRPr>
          </a:p>
          <a:p>
            <a:pPr>
              <a:spcBef>
                <a:spcPts val="1800"/>
              </a:spcBef>
            </a:pPr>
            <a:r>
              <a:rPr lang="it-IT" sz="1800" dirty="0">
                <a:latin typeface="American Typewriter" panose="02090604020004020304" pitchFamily="18" charset="77"/>
              </a:rPr>
              <a:t>Nuova definizione di moneta: </a:t>
            </a:r>
          </a:p>
          <a:p>
            <a:pPr marL="0" indent="0" algn="ctr">
              <a:spcBef>
                <a:spcPts val="1200"/>
              </a:spcBef>
              <a:buNone/>
            </a:pPr>
            <a:r>
              <a:rPr lang="it-IT" sz="1800" b="1" dirty="0">
                <a:solidFill>
                  <a:srgbClr val="FF0000"/>
                </a:solidFill>
                <a:latin typeface="American Typewriter" panose="02090604020004020304" pitchFamily="18" charset="77"/>
              </a:rPr>
              <a:t>MONETA</a:t>
            </a:r>
            <a:r>
              <a:rPr lang="it-IT" sz="1800" dirty="0">
                <a:latin typeface="American Typewriter" panose="02090604020004020304" pitchFamily="18" charset="77"/>
              </a:rPr>
              <a:t> = </a:t>
            </a:r>
            <a:r>
              <a:rPr lang="it-IT" sz="1800" dirty="0">
                <a:solidFill>
                  <a:srgbClr val="FF0000"/>
                </a:solidFill>
                <a:latin typeface="American Typewriter" panose="02090604020004020304" pitchFamily="18" charset="77"/>
              </a:rPr>
              <a:t>CIRCOLANTE</a:t>
            </a:r>
            <a:r>
              <a:rPr lang="it-IT" sz="1800" dirty="0">
                <a:latin typeface="American Typewriter" panose="02090604020004020304" pitchFamily="18" charset="77"/>
              </a:rPr>
              <a:t> + </a:t>
            </a:r>
            <a:r>
              <a:rPr lang="it-IT" sz="1800" dirty="0">
                <a:solidFill>
                  <a:srgbClr val="FF0000"/>
                </a:solidFill>
                <a:latin typeface="American Typewriter" panose="02090604020004020304" pitchFamily="18" charset="77"/>
              </a:rPr>
              <a:t>DEPOSITI BANCARI</a:t>
            </a:r>
            <a:endParaRPr lang="it-IT" sz="1800" dirty="0">
              <a:latin typeface="American Typewriter" panose="02090604020004020304" pitchFamily="18" charset="77"/>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2492896"/>
            <a:ext cx="3168352" cy="2380951"/>
          </a:xfrm>
          <a:prstGeom prst="rect">
            <a:avLst/>
          </a:prstGeom>
        </p:spPr>
      </p:pic>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45919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539551" y="404664"/>
            <a:ext cx="8026021" cy="5996136"/>
          </a:xfrm>
        </p:spPr>
        <p:txBody>
          <a:bodyPr/>
          <a:lstStyle/>
          <a:p>
            <a:pPr marL="0" indent="0">
              <a:lnSpc>
                <a:spcPct val="114000"/>
              </a:lnSpc>
              <a:spcBef>
                <a:spcPts val="600"/>
              </a:spcBef>
              <a:buNone/>
            </a:pPr>
            <a:r>
              <a:rPr lang="it-IT" sz="2400" dirty="0">
                <a:solidFill>
                  <a:schemeClr val="accent5">
                    <a:lumMod val="50000"/>
                  </a:schemeClr>
                </a:solidFill>
                <a:latin typeface="American Typewriter" panose="02090604020004020304" pitchFamily="18" charset="77"/>
              </a:rPr>
              <a:t>Le Banconote</a:t>
            </a:r>
          </a:p>
          <a:p>
            <a:pPr marL="0" indent="0">
              <a:lnSpc>
                <a:spcPct val="114000"/>
              </a:lnSpc>
              <a:spcBef>
                <a:spcPts val="1800"/>
              </a:spcBef>
              <a:buNone/>
            </a:pPr>
            <a:r>
              <a:rPr lang="it-IT" sz="1800" i="1" dirty="0">
                <a:latin typeface="American Typewriter" panose="02090604020004020304" pitchFamily="18" charset="77"/>
              </a:rPr>
              <a:t>Devo pagare a Tizio una grossa somma. Come fare?</a:t>
            </a:r>
          </a:p>
          <a:p>
            <a:pPr>
              <a:lnSpc>
                <a:spcPct val="114000"/>
              </a:lnSpc>
              <a:spcBef>
                <a:spcPts val="600"/>
              </a:spcBef>
            </a:pPr>
            <a:r>
              <a:rPr lang="it-IT" sz="1800" dirty="0">
                <a:latin typeface="American Typewriter" panose="02090604020004020304" pitchFamily="18" charset="77"/>
              </a:rPr>
              <a:t>Posso andare in banca, </a:t>
            </a:r>
            <a:r>
              <a:rPr lang="it-IT" sz="1800" b="1" dirty="0">
                <a:latin typeface="American Typewriter" panose="02090604020004020304" pitchFamily="18" charset="77"/>
              </a:rPr>
              <a:t>prelevare</a:t>
            </a:r>
            <a:r>
              <a:rPr lang="it-IT" sz="1800" dirty="0">
                <a:latin typeface="American Typewriter" panose="02090604020004020304" pitchFamily="18" charset="77"/>
              </a:rPr>
              <a:t> l’oro o le monete che vi ho depositato, e consegnarle a Tizio</a:t>
            </a:r>
          </a:p>
          <a:p>
            <a:pPr marL="0" indent="0">
              <a:lnSpc>
                <a:spcPct val="114000"/>
              </a:lnSpc>
              <a:spcBef>
                <a:spcPts val="600"/>
              </a:spcBef>
              <a:buNone/>
            </a:pPr>
            <a:r>
              <a:rPr lang="it-IT" sz="1800" i="1" dirty="0">
                <a:latin typeface="American Typewriter" panose="02090604020004020304" pitchFamily="18" charset="77"/>
              </a:rPr>
              <a:t>Oppure:</a:t>
            </a:r>
          </a:p>
          <a:p>
            <a:pPr>
              <a:lnSpc>
                <a:spcPct val="114000"/>
              </a:lnSpc>
              <a:spcBef>
                <a:spcPts val="600"/>
              </a:spcBef>
            </a:pPr>
            <a:r>
              <a:rPr lang="it-IT" sz="1800" dirty="0">
                <a:latin typeface="American Typewriter" panose="02090604020004020304" pitchFamily="18" charset="77"/>
              </a:rPr>
              <a:t>Posso consegnare a Tizio una </a:t>
            </a:r>
            <a:r>
              <a:rPr lang="it-IT" sz="1800" b="1" dirty="0">
                <a:latin typeface="American Typewriter" panose="02090604020004020304" pitchFamily="18" charset="77"/>
              </a:rPr>
              <a:t>lettera</a:t>
            </a:r>
            <a:r>
              <a:rPr lang="it-IT" sz="1800" dirty="0">
                <a:latin typeface="American Typewriter" panose="02090604020004020304" pitchFamily="18" charset="77"/>
              </a:rPr>
              <a:t> della banca, che (sulla base del mio deposito) promette il pagamento di una somma al </a:t>
            </a:r>
            <a:r>
              <a:rPr lang="it-IT" sz="1800" b="1" dirty="0">
                <a:latin typeface="American Typewriter" panose="02090604020004020304" pitchFamily="18" charset="77"/>
              </a:rPr>
              <a:t>portatore</a:t>
            </a:r>
            <a:r>
              <a:rPr lang="it-IT" sz="1800" dirty="0">
                <a:latin typeface="American Typewriter" panose="02090604020004020304" pitchFamily="18" charset="77"/>
              </a:rPr>
              <a:t> della lettera</a:t>
            </a:r>
          </a:p>
          <a:p>
            <a:pPr>
              <a:lnSpc>
                <a:spcPct val="114000"/>
              </a:lnSpc>
              <a:spcBef>
                <a:spcPts val="600"/>
              </a:spcBef>
            </a:pPr>
            <a:r>
              <a:rPr lang="it-IT" sz="1800" dirty="0">
                <a:latin typeface="American Typewriter" panose="02090604020004020304" pitchFamily="18" charset="77"/>
              </a:rPr>
              <a:t>Con il tempo,  queste lettere al portatore diventano strumenti standardizzati: le </a:t>
            </a:r>
            <a:r>
              <a:rPr lang="it-IT" sz="1800" b="1" dirty="0">
                <a:solidFill>
                  <a:srgbClr val="C00000"/>
                </a:solidFill>
                <a:latin typeface="American Typewriter" panose="02090604020004020304" pitchFamily="18" charset="77"/>
              </a:rPr>
              <a:t>banconote</a:t>
            </a:r>
          </a:p>
          <a:p>
            <a:pPr marL="0" indent="0">
              <a:spcBef>
                <a:spcPts val="1200"/>
              </a:spcBef>
              <a:buNone/>
            </a:pPr>
            <a:r>
              <a:rPr lang="it-IT" sz="1800" dirty="0">
                <a:latin typeface="American Typewriter" panose="02090604020004020304" pitchFamily="18" charset="77"/>
              </a:rPr>
              <a:t>Le prime banconote circolarono in Cina nel VII secolo </a:t>
            </a:r>
            <a:r>
              <a:rPr lang="it-IT" sz="1800" dirty="0" err="1">
                <a:latin typeface="American Typewriter" panose="02090604020004020304" pitchFamily="18" charset="77"/>
              </a:rPr>
              <a:t>d.C</a:t>
            </a:r>
            <a:endParaRPr lang="it-IT" sz="1800" dirty="0">
              <a:latin typeface="American Typewriter" panose="02090604020004020304" pitchFamily="18" charset="77"/>
            </a:endParaRPr>
          </a:p>
          <a:p>
            <a:pPr marL="0" indent="0">
              <a:spcBef>
                <a:spcPts val="1200"/>
              </a:spcBef>
              <a:buNone/>
            </a:pPr>
            <a:r>
              <a:rPr lang="it-IT" sz="1800" dirty="0">
                <a:latin typeface="American Typewriter" panose="02090604020004020304" pitchFamily="18" charset="77"/>
              </a:rPr>
              <a:t>In Lombardia le </a:t>
            </a:r>
            <a:r>
              <a:rPr lang="it-IT" sz="1800" i="1" dirty="0">
                <a:latin typeface="American Typewriter" panose="02090604020004020304" pitchFamily="18" charset="77"/>
              </a:rPr>
              <a:t>«</a:t>
            </a:r>
            <a:r>
              <a:rPr lang="it-IT" sz="1800" b="1" i="1" dirty="0">
                <a:latin typeface="American Typewriter" panose="02090604020004020304" pitchFamily="18" charset="77"/>
              </a:rPr>
              <a:t>note di banco</a:t>
            </a:r>
            <a:r>
              <a:rPr lang="it-IT" sz="1800" i="1" dirty="0">
                <a:latin typeface="American Typewriter" panose="02090604020004020304" pitchFamily="18" charset="77"/>
              </a:rPr>
              <a:t>» </a:t>
            </a:r>
            <a:r>
              <a:rPr lang="it-IT" sz="1800" dirty="0">
                <a:latin typeface="American Typewriter" panose="02090604020004020304" pitchFamily="18" charset="77"/>
              </a:rPr>
              <a:t>apparvero nel XIV secolo.</a:t>
            </a:r>
          </a:p>
          <a:p>
            <a:pPr marL="0" indent="0">
              <a:spcBef>
                <a:spcPts val="1200"/>
              </a:spcBef>
              <a:buNone/>
            </a:pPr>
            <a:r>
              <a:rPr lang="it-IT" sz="1600" i="1" dirty="0">
                <a:latin typeface="American Typewriter" panose="02090604020004020304" pitchFamily="18" charset="77"/>
              </a:rPr>
              <a:t>Presto anche gli stati sovrani se ne avvalsero, con una innovazione:</a:t>
            </a:r>
          </a:p>
          <a:p>
            <a:pPr marL="0" indent="0">
              <a:spcBef>
                <a:spcPts val="1200"/>
              </a:spcBef>
              <a:buNone/>
            </a:pPr>
            <a:r>
              <a:rPr lang="it-IT" sz="1800" dirty="0">
                <a:latin typeface="American Typewriter" panose="02090604020004020304" pitchFamily="18" charset="77"/>
              </a:rPr>
              <a:t>Le </a:t>
            </a:r>
            <a:r>
              <a:rPr lang="it-IT" sz="1800" b="1" dirty="0">
                <a:latin typeface="American Typewriter" panose="02090604020004020304" pitchFamily="18" charset="77"/>
              </a:rPr>
              <a:t>banconote emesse dagli Stati </a:t>
            </a:r>
            <a:r>
              <a:rPr lang="it-IT" sz="1800" dirty="0">
                <a:latin typeface="American Typewriter" panose="02090604020004020304" pitchFamily="18" charset="77"/>
              </a:rPr>
              <a:t>all’inizio «rappresentavano» i metalli preziosi contenuti nei forzieri dello stato, ed erano </a:t>
            </a:r>
            <a:r>
              <a:rPr lang="it-IT" sz="1800" b="1" dirty="0">
                <a:solidFill>
                  <a:srgbClr val="C00000"/>
                </a:solidFill>
                <a:latin typeface="American Typewriter" panose="02090604020004020304" pitchFamily="18" charset="77"/>
              </a:rPr>
              <a:t>convertibili</a:t>
            </a:r>
            <a:r>
              <a:rPr lang="it-IT" sz="1800" dirty="0">
                <a:latin typeface="American Typewriter" panose="02090604020004020304" pitchFamily="18" charset="77"/>
              </a:rPr>
              <a:t> in oro .</a:t>
            </a:r>
          </a:p>
          <a:p>
            <a:pPr>
              <a:lnSpc>
                <a:spcPct val="114000"/>
              </a:lnSpc>
              <a:spcBef>
                <a:spcPts val="600"/>
              </a:spcBef>
            </a:pPr>
            <a:endParaRPr lang="it-IT" sz="1800" b="1" dirty="0">
              <a:solidFill>
                <a:srgbClr val="FF0000"/>
              </a:solidFill>
            </a:endParaRPr>
          </a:p>
          <a:p>
            <a:pPr marL="0" indent="0">
              <a:lnSpc>
                <a:spcPct val="114000"/>
              </a:lnSpc>
              <a:spcBef>
                <a:spcPts val="600"/>
              </a:spcBef>
              <a:buNone/>
            </a:pPr>
            <a:endParaRPr lang="it-IT" sz="2400" dirty="0"/>
          </a:p>
          <a:p>
            <a:pPr marL="0" indent="0">
              <a:spcBef>
                <a:spcPts val="1200"/>
              </a:spcBef>
              <a:buNone/>
            </a:pPr>
            <a:endParaRPr lang="it-IT" sz="2400" dirty="0"/>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417561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539551" y="404664"/>
            <a:ext cx="8026021" cy="5996136"/>
          </a:xfrm>
        </p:spPr>
        <p:txBody>
          <a:bodyPr/>
          <a:lstStyle/>
          <a:p>
            <a:pPr marL="0" indent="0">
              <a:buNone/>
            </a:pPr>
            <a:r>
              <a:rPr lang="it-IT" sz="2400" dirty="0">
                <a:solidFill>
                  <a:schemeClr val="accent5">
                    <a:lumMod val="50000"/>
                  </a:schemeClr>
                </a:solidFill>
                <a:latin typeface="American Typewriter" panose="02090604020004020304" pitchFamily="18" charset="77"/>
              </a:rPr>
              <a:t>Banconote di stato</a:t>
            </a:r>
          </a:p>
          <a:p>
            <a:pPr>
              <a:lnSpc>
                <a:spcPct val="125000"/>
              </a:lnSpc>
              <a:spcBef>
                <a:spcPts val="600"/>
              </a:spcBef>
            </a:pPr>
            <a:r>
              <a:rPr lang="it-IT" sz="1800" dirty="0">
                <a:latin typeface="American Typewriter" panose="02090604020004020304" pitchFamily="18" charset="77"/>
              </a:rPr>
              <a:t>Con il passare del tempo, la </a:t>
            </a:r>
            <a:r>
              <a:rPr lang="it-IT" sz="1800" b="1" dirty="0">
                <a:latin typeface="American Typewriter" panose="02090604020004020304" pitchFamily="18" charset="77"/>
              </a:rPr>
              <a:t>convertibilità</a:t>
            </a:r>
            <a:r>
              <a:rPr lang="it-IT" sz="1800" dirty="0">
                <a:latin typeface="American Typewriter" panose="02090604020004020304" pitchFamily="18" charset="77"/>
              </a:rPr>
              <a:t> delle banconote di stato venne ridotta e poi abolita.</a:t>
            </a:r>
          </a:p>
          <a:p>
            <a:pPr>
              <a:lnSpc>
                <a:spcPct val="125000"/>
              </a:lnSpc>
              <a:spcBef>
                <a:spcPts val="600"/>
              </a:spcBef>
            </a:pPr>
            <a:r>
              <a:rPr lang="it-IT" sz="1800" dirty="0">
                <a:latin typeface="American Typewriter" panose="02090604020004020304" pitchFamily="18" charset="77"/>
              </a:rPr>
              <a:t>La </a:t>
            </a:r>
            <a:r>
              <a:rPr lang="it-IT" sz="1800" b="1" dirty="0">
                <a:latin typeface="American Typewriter" panose="02090604020004020304" pitchFamily="18" charset="77"/>
              </a:rPr>
              <a:t>moneta cartacea </a:t>
            </a:r>
            <a:r>
              <a:rPr lang="it-IT" sz="1800" dirty="0">
                <a:latin typeface="American Typewriter" panose="02090604020004020304" pitchFamily="18" charset="77"/>
              </a:rPr>
              <a:t>senza contenuto aureo ( = non convertibile in oro) aumenta i guadagni da signoraggio:</a:t>
            </a:r>
          </a:p>
          <a:p>
            <a:pPr lvl="1">
              <a:lnSpc>
                <a:spcPct val="125000"/>
              </a:lnSpc>
              <a:spcBef>
                <a:spcPts val="600"/>
              </a:spcBef>
            </a:pPr>
            <a:r>
              <a:rPr lang="it-IT" sz="1800" dirty="0">
                <a:latin typeface="American Typewriter" panose="02090604020004020304" pitchFamily="18" charset="77"/>
              </a:rPr>
              <a:t>Stampando moneta i costi di produzione sono quasi nulli,</a:t>
            </a:r>
          </a:p>
          <a:p>
            <a:pPr lvl="1">
              <a:lnSpc>
                <a:spcPct val="125000"/>
              </a:lnSpc>
              <a:spcBef>
                <a:spcPts val="600"/>
              </a:spcBef>
            </a:pPr>
            <a:r>
              <a:rPr lang="it-IT" sz="1800" dirty="0">
                <a:latin typeface="American Typewriter" panose="02090604020004020304" pitchFamily="18" charset="77"/>
              </a:rPr>
              <a:t>… e il </a:t>
            </a:r>
            <a:r>
              <a:rPr lang="it-IT" sz="1800" b="1" dirty="0">
                <a:latin typeface="American Typewriter" panose="02090604020004020304" pitchFamily="18" charset="77"/>
              </a:rPr>
              <a:t>guadagno</a:t>
            </a:r>
            <a:r>
              <a:rPr lang="it-IT" sz="1800" dirty="0">
                <a:latin typeface="American Typewriter" panose="02090604020004020304" pitchFamily="18" charset="77"/>
              </a:rPr>
              <a:t> è tutto il potere di acquisto di cui lo stato dispone con  la moneta di nuova creazione.</a:t>
            </a:r>
          </a:p>
          <a:p>
            <a:pPr>
              <a:spcBef>
                <a:spcPts val="1200"/>
              </a:spcBef>
            </a:pPr>
            <a:endParaRPr lang="it-IT" sz="2000" dirty="0"/>
          </a:p>
          <a:p>
            <a:pPr marL="0" indent="0">
              <a:spcBef>
                <a:spcPts val="1200"/>
              </a:spcBef>
              <a:buNone/>
            </a:pPr>
            <a:endParaRPr lang="it-IT" sz="2400" dirty="0"/>
          </a:p>
          <a:p>
            <a:pPr marL="0" indent="0">
              <a:spcBef>
                <a:spcPts val="1200"/>
              </a:spcBef>
              <a:buNone/>
            </a:pPr>
            <a:endParaRPr lang="it-IT" sz="2400" dirty="0"/>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54885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7" y="-27384"/>
            <a:ext cx="7098357" cy="895350"/>
          </a:xfrm>
        </p:spPr>
        <p:txBody>
          <a:bodyPr/>
          <a:lstStyle/>
          <a:p>
            <a:r>
              <a:rPr lang="it-IT" sz="2400" dirty="0">
                <a:latin typeface="American Typewriter" panose="02090604020004020304" pitchFamily="18" charset="77"/>
              </a:rPr>
              <a:t>Banconote inconvertibili</a:t>
            </a:r>
            <a:endParaRPr lang="en-US" dirty="0">
              <a:latin typeface="American Typewriter" panose="02090604020004020304" pitchFamily="18" charset="77"/>
            </a:endParaRPr>
          </a:p>
        </p:txBody>
      </p:sp>
      <p:pic>
        <p:nvPicPr>
          <p:cNvPr id="10242" name="Picture 2" descr="http://tottusinpari.blog.tiscali.it/files/2010/10/100000_centomila_lire_manzo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7" y="1984994"/>
            <a:ext cx="5572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91680" y="4653136"/>
            <a:ext cx="5332273" cy="1631216"/>
          </a:xfrm>
          <a:prstGeom prst="rect">
            <a:avLst/>
          </a:prstGeom>
        </p:spPr>
        <p:txBody>
          <a:bodyPr wrap="square">
            <a:spAutoFit/>
          </a:bodyPr>
          <a:lstStyle/>
          <a:p>
            <a:pPr algn="ctr"/>
            <a:r>
              <a:rPr lang="it-IT" b="1" i="1" dirty="0">
                <a:latin typeface="American Typewriter" panose="02090604020004020304" pitchFamily="18" charset="77"/>
              </a:rPr>
              <a:t>Pagabili a vista al portatore?</a:t>
            </a:r>
          </a:p>
          <a:p>
            <a:pPr algn="ctr">
              <a:spcBef>
                <a:spcPts val="1200"/>
              </a:spcBef>
            </a:pPr>
            <a:r>
              <a:rPr lang="it-IT" i="1" dirty="0">
                <a:latin typeface="American Typewriter" panose="02090604020004020304" pitchFamily="18" charset="77"/>
              </a:rPr>
              <a:t>Al massimo, se aveste portato questa banconota in Banca d’Italia, ve ne avrebbero data in cambio una del tutto uguale … non certo dell’oro!</a:t>
            </a:r>
            <a:endParaRPr lang="en-US" i="1"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5: Moneta, Prezzi e Cambi</a:t>
            </a:r>
          </a:p>
        </p:txBody>
      </p:sp>
      <p:sp>
        <p:nvSpPr>
          <p:cNvPr id="5" name="Rettangolo 4"/>
          <p:cNvSpPr/>
          <p:nvPr/>
        </p:nvSpPr>
        <p:spPr>
          <a:xfrm>
            <a:off x="683568" y="1052736"/>
            <a:ext cx="4572000" cy="646331"/>
          </a:xfrm>
          <a:prstGeom prst="rect">
            <a:avLst/>
          </a:prstGeom>
        </p:spPr>
        <p:txBody>
          <a:bodyPr>
            <a:spAutoFit/>
          </a:bodyPr>
          <a:lstStyle/>
          <a:p>
            <a:r>
              <a:rPr lang="it-IT" i="1" dirty="0">
                <a:latin typeface="American Typewriter" panose="02090604020004020304" pitchFamily="18" charset="77"/>
              </a:rPr>
              <a:t>Le vecchie banconote conservavano una vestigia dell’antica «convertibilità»</a:t>
            </a:r>
            <a:endParaRPr lang="en-US" dirty="0">
              <a:latin typeface="American Typewriter" panose="02090604020004020304" pitchFamily="18" charset="77"/>
            </a:endParaRPr>
          </a:p>
        </p:txBody>
      </p:sp>
      <p:cxnSp>
        <p:nvCxnSpPr>
          <p:cNvPr id="7" name="Connettore 4 6"/>
          <p:cNvCxnSpPr/>
          <p:nvPr/>
        </p:nvCxnSpPr>
        <p:spPr bwMode="auto">
          <a:xfrm rot="5400000">
            <a:off x="3244699" y="1782640"/>
            <a:ext cx="1216282" cy="828719"/>
          </a:xfrm>
          <a:prstGeom prst="bentConnector3">
            <a:avLst>
              <a:gd name="adj1" fmla="val 25616"/>
            </a:avLst>
          </a:prstGeom>
          <a:solidFill>
            <a:srgbClr val="FFFFFF"/>
          </a:solidFill>
          <a:ln w="28575" cap="flat" cmpd="sng" algn="ctr">
            <a:solidFill>
              <a:srgbClr val="FF3300"/>
            </a:solidFill>
            <a:prstDash val="solid"/>
            <a:round/>
            <a:headEnd type="none" w="med" len="med"/>
            <a:tailEnd type="triangle"/>
          </a:ln>
          <a:effectLst/>
        </p:spPr>
      </p:cxnSp>
      <p:sp>
        <p:nvSpPr>
          <p:cNvPr id="12" name="Rettangolo arrotondato 11"/>
          <p:cNvSpPr/>
          <p:nvPr/>
        </p:nvSpPr>
        <p:spPr bwMode="auto">
          <a:xfrm>
            <a:off x="3419872" y="2759646"/>
            <a:ext cx="1656184" cy="335374"/>
          </a:xfrm>
          <a:prstGeom prst="round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32661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60648"/>
            <a:ext cx="7313612" cy="936104"/>
          </a:xfrm>
        </p:spPr>
        <p:txBody>
          <a:bodyPr/>
          <a:lstStyle/>
          <a:p>
            <a:r>
              <a:rPr lang="it-IT" sz="2400" dirty="0">
                <a:latin typeface="American Typewriter" panose="02090604020004020304" pitchFamily="18" charset="77"/>
              </a:rPr>
              <a:t>L’ultimo dei Mohicani </a:t>
            </a:r>
            <a:br>
              <a:rPr lang="it-IT" sz="2400" dirty="0">
                <a:latin typeface="American Typewriter" panose="02090604020004020304" pitchFamily="18" charset="77"/>
              </a:rPr>
            </a:br>
            <a:endParaRPr lang="en-US" sz="2400" dirty="0">
              <a:latin typeface="American Typewriter" panose="02090604020004020304" pitchFamily="18" charset="77"/>
            </a:endParaRPr>
          </a:p>
        </p:txBody>
      </p:sp>
      <p:sp>
        <p:nvSpPr>
          <p:cNvPr id="4" name="Rettangolo 3"/>
          <p:cNvSpPr/>
          <p:nvPr/>
        </p:nvSpPr>
        <p:spPr>
          <a:xfrm>
            <a:off x="683568" y="1484784"/>
            <a:ext cx="7488832" cy="3481081"/>
          </a:xfrm>
          <a:prstGeom prst="rect">
            <a:avLst/>
          </a:prstGeom>
        </p:spPr>
        <p:txBody>
          <a:bodyPr wrap="square">
            <a:spAutoFit/>
          </a:bodyPr>
          <a:lstStyle/>
          <a:p>
            <a:pPr marL="342900" lvl="0" indent="-342900" eaLnBrk="0" hangingPunct="0">
              <a:lnSpc>
                <a:spcPct val="114000"/>
              </a:lnSpc>
              <a:spcBef>
                <a:spcPts val="600"/>
              </a:spcBef>
              <a:buClr>
                <a:srgbClr val="006666"/>
              </a:buClr>
              <a:buSzPct val="70000"/>
              <a:buFont typeface="Wingdings" panose="05000000000000000000" pitchFamily="2" charset="2"/>
              <a:buChar char="¡"/>
            </a:pPr>
            <a:r>
              <a:rPr lang="it-IT" kern="0" dirty="0">
                <a:solidFill>
                  <a:srgbClr val="000000"/>
                </a:solidFill>
                <a:latin typeface="American Typewriter" panose="02090604020004020304" pitchFamily="18" charset="77"/>
              </a:rPr>
              <a:t>L’ultimo paese a mantenere la </a:t>
            </a:r>
            <a:r>
              <a:rPr lang="it-IT" b="1" kern="0" dirty="0">
                <a:solidFill>
                  <a:srgbClr val="FF0000"/>
                </a:solidFill>
                <a:latin typeface="American Typewriter" panose="02090604020004020304" pitchFamily="18" charset="77"/>
              </a:rPr>
              <a:t>convertibilità in oro </a:t>
            </a:r>
            <a:r>
              <a:rPr lang="it-IT" kern="0" dirty="0">
                <a:solidFill>
                  <a:srgbClr val="000000"/>
                </a:solidFill>
                <a:latin typeface="American Typewriter" panose="02090604020004020304" pitchFamily="18" charset="77"/>
              </a:rPr>
              <a:t>della propria moneta (sia pure limitata ai dollari tenuti da altri stati sovrani) furono gli USA</a:t>
            </a:r>
          </a:p>
          <a:p>
            <a:pPr marL="800100" lvl="1" indent="-342900" eaLnBrk="0" hangingPunct="0">
              <a:lnSpc>
                <a:spcPct val="114000"/>
              </a:lnSpc>
              <a:spcBef>
                <a:spcPts val="600"/>
              </a:spcBef>
              <a:buClr>
                <a:srgbClr val="006666"/>
              </a:buClr>
              <a:buSzPct val="70000"/>
              <a:buFont typeface="Wingdings" panose="05000000000000000000" pitchFamily="2" charset="2"/>
              <a:buChar char="¡"/>
            </a:pPr>
            <a:r>
              <a:rPr lang="it-IT" kern="0" dirty="0">
                <a:solidFill>
                  <a:srgbClr val="000000"/>
                </a:solidFill>
                <a:latin typeface="American Typewriter" panose="02090604020004020304" pitchFamily="18" charset="77"/>
              </a:rPr>
              <a:t>Il </a:t>
            </a:r>
            <a:r>
              <a:rPr lang="it-IT" b="1" kern="0" dirty="0">
                <a:solidFill>
                  <a:srgbClr val="000000"/>
                </a:solidFill>
                <a:latin typeface="American Typewriter" panose="02090604020004020304" pitchFamily="18" charset="77"/>
              </a:rPr>
              <a:t>15 agosto 1971 </a:t>
            </a:r>
            <a:r>
              <a:rPr lang="it-IT" kern="0" dirty="0">
                <a:solidFill>
                  <a:srgbClr val="000000"/>
                </a:solidFill>
                <a:latin typeface="American Typewriter" panose="02090604020004020304" pitchFamily="18" charset="77"/>
              </a:rPr>
              <a:t>il presidente Nixon sospese unilateralmente la convertibilità del dollaro</a:t>
            </a:r>
          </a:p>
          <a:p>
            <a:pPr marL="342900" lvl="0" indent="-342900" eaLnBrk="0" hangingPunct="0">
              <a:lnSpc>
                <a:spcPct val="114000"/>
              </a:lnSpc>
              <a:spcBef>
                <a:spcPts val="600"/>
              </a:spcBef>
              <a:buClr>
                <a:srgbClr val="006666"/>
              </a:buClr>
              <a:buSzPct val="70000"/>
              <a:buFont typeface="Wingdings" panose="05000000000000000000" pitchFamily="2" charset="2"/>
              <a:buChar char="¡"/>
            </a:pPr>
            <a:r>
              <a:rPr lang="it-IT" kern="0" dirty="0">
                <a:solidFill>
                  <a:srgbClr val="000000"/>
                </a:solidFill>
                <a:latin typeface="American Typewriter" panose="02090604020004020304" pitchFamily="18" charset="77"/>
              </a:rPr>
              <a:t>Lo «</a:t>
            </a:r>
            <a:r>
              <a:rPr lang="it-IT" b="1" kern="0" dirty="0" err="1">
                <a:solidFill>
                  <a:srgbClr val="000000"/>
                </a:solidFill>
                <a:latin typeface="American Typewriter" panose="02090604020004020304" pitchFamily="18" charset="77"/>
              </a:rPr>
              <a:t>Smithsonian</a:t>
            </a:r>
            <a:r>
              <a:rPr lang="it-IT" b="1" kern="0" dirty="0">
                <a:solidFill>
                  <a:srgbClr val="000000"/>
                </a:solidFill>
                <a:latin typeface="American Typewriter" panose="02090604020004020304" pitchFamily="18" charset="77"/>
              </a:rPr>
              <a:t> Agreement</a:t>
            </a:r>
            <a:r>
              <a:rPr lang="it-IT" kern="0" dirty="0">
                <a:solidFill>
                  <a:srgbClr val="000000"/>
                </a:solidFill>
                <a:latin typeface="American Typewriter" panose="02090604020004020304" pitchFamily="18" charset="77"/>
              </a:rPr>
              <a:t>» del dicembre 1971 sancì la definitiva </a:t>
            </a:r>
            <a:r>
              <a:rPr lang="it-IT" b="1" kern="0" dirty="0">
                <a:solidFill>
                  <a:srgbClr val="000000"/>
                </a:solidFill>
                <a:latin typeface="American Typewriter" panose="02090604020004020304" pitchFamily="18" charset="77"/>
              </a:rPr>
              <a:t>svalutazione</a:t>
            </a:r>
            <a:r>
              <a:rPr lang="it-IT" kern="0" dirty="0">
                <a:solidFill>
                  <a:srgbClr val="000000"/>
                </a:solidFill>
                <a:latin typeface="American Typewriter" panose="02090604020004020304" pitchFamily="18" charset="77"/>
              </a:rPr>
              <a:t> del dollaro USA rispetto all’oro, e quindi alle altre valute:  </a:t>
            </a:r>
          </a:p>
          <a:p>
            <a:pPr marL="800100" lvl="1" indent="-342900" eaLnBrk="0" hangingPunct="0">
              <a:lnSpc>
                <a:spcPct val="114000"/>
              </a:lnSpc>
              <a:spcBef>
                <a:spcPts val="600"/>
              </a:spcBef>
              <a:buClr>
                <a:srgbClr val="006666"/>
              </a:buClr>
              <a:buSzPct val="70000"/>
              <a:buFont typeface="Wingdings" panose="05000000000000000000" pitchFamily="2" charset="2"/>
              <a:buChar char="¡"/>
            </a:pPr>
            <a:r>
              <a:rPr lang="it-IT" kern="0" dirty="0">
                <a:solidFill>
                  <a:srgbClr val="000000"/>
                </a:solidFill>
                <a:latin typeface="American Typewriter" panose="02090604020004020304" pitchFamily="18" charset="77"/>
              </a:rPr>
              <a:t>Fu la fine degli accordi di </a:t>
            </a:r>
            <a:r>
              <a:rPr lang="it-IT" b="1" kern="0" dirty="0" err="1">
                <a:solidFill>
                  <a:srgbClr val="000000"/>
                </a:solidFill>
                <a:latin typeface="American Typewriter" panose="02090604020004020304" pitchFamily="18" charset="77"/>
              </a:rPr>
              <a:t>Bretton</a:t>
            </a:r>
            <a:r>
              <a:rPr lang="it-IT" b="1" kern="0" dirty="0">
                <a:solidFill>
                  <a:srgbClr val="000000"/>
                </a:solidFill>
                <a:latin typeface="American Typewriter" panose="02090604020004020304" pitchFamily="18" charset="77"/>
              </a:rPr>
              <a:t> Woods </a:t>
            </a:r>
            <a:r>
              <a:rPr lang="it-IT" kern="0" dirty="0">
                <a:solidFill>
                  <a:srgbClr val="000000"/>
                </a:solidFill>
                <a:latin typeface="American Typewriter" panose="02090604020004020304" pitchFamily="18" charset="77"/>
              </a:rPr>
              <a:t>del 1944, ossia del </a:t>
            </a:r>
            <a:r>
              <a:rPr lang="it-IT" b="1" kern="0" dirty="0">
                <a:solidFill>
                  <a:srgbClr val="000000"/>
                </a:solidFill>
                <a:latin typeface="American Typewriter" panose="02090604020004020304" pitchFamily="18" charset="77"/>
              </a:rPr>
              <a:t>sistema dei cambi fissi </a:t>
            </a:r>
            <a:r>
              <a:rPr lang="it-IT" kern="0" dirty="0">
                <a:solidFill>
                  <a:srgbClr val="000000"/>
                </a:solidFill>
                <a:latin typeface="American Typewriter" panose="02090604020004020304" pitchFamily="18" charset="77"/>
              </a:rPr>
              <a:t>(</a:t>
            </a:r>
            <a:r>
              <a:rPr lang="it-IT" dirty="0">
                <a:solidFill>
                  <a:srgbClr val="FF0000"/>
                </a:solidFill>
                <a:latin typeface="American Typewriter" panose="02090604020004020304" pitchFamily="18" charset="77"/>
                <a:sym typeface="Wingdings" panose="05000000000000000000" pitchFamily="2" charset="2"/>
              </a:rPr>
              <a:t>→</a:t>
            </a:r>
            <a:r>
              <a:rPr lang="it-IT" dirty="0">
                <a:latin typeface="American Typewriter" panose="02090604020004020304" pitchFamily="18" charset="77"/>
              </a:rPr>
              <a:t>)</a:t>
            </a:r>
            <a:r>
              <a:rPr lang="it-IT" b="1" kern="0" dirty="0">
                <a:solidFill>
                  <a:srgbClr val="000000"/>
                </a:solidFill>
                <a:latin typeface="American Typewriter" panose="02090604020004020304" pitchFamily="18" charset="77"/>
              </a:rPr>
              <a:t> </a:t>
            </a:r>
            <a:r>
              <a:rPr lang="it-IT" kern="0" dirty="0">
                <a:solidFill>
                  <a:srgbClr val="000000"/>
                </a:solidFill>
                <a:latin typeface="American Typewriter" panose="02090604020004020304" pitchFamily="18" charset="77"/>
              </a:rPr>
              <a:t>rispetto al dollaro </a:t>
            </a:r>
            <a:endParaRPr lang="en-US" dirty="0">
              <a:latin typeface="American Typewriter" panose="02090604020004020304" pitchFamily="18" charset="77"/>
            </a:endParaRP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99906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p:nvPr>
        </p:nvSpPr>
        <p:spPr>
          <a:xfrm>
            <a:off x="467544" y="476672"/>
            <a:ext cx="8153400" cy="5924128"/>
          </a:xfrm>
        </p:spPr>
        <p:txBody>
          <a:bodyPr/>
          <a:lstStyle/>
          <a:p>
            <a:pPr marL="0" indent="0">
              <a:buNone/>
            </a:pPr>
            <a:r>
              <a:rPr lang="it-IT" sz="2400" dirty="0">
                <a:solidFill>
                  <a:schemeClr val="accent5">
                    <a:lumMod val="50000"/>
                  </a:schemeClr>
                </a:solidFill>
                <a:latin typeface="American Typewriter" panose="02090604020004020304" pitchFamily="18" charset="77"/>
              </a:rPr>
              <a:t>Banconote  e Banche Centrali</a:t>
            </a:r>
          </a:p>
          <a:p>
            <a:pPr>
              <a:lnSpc>
                <a:spcPct val="114000"/>
              </a:lnSpc>
              <a:spcBef>
                <a:spcPts val="1800"/>
              </a:spcBef>
            </a:pPr>
            <a:r>
              <a:rPr lang="it-IT" altLang="en-US" sz="1600" dirty="0">
                <a:latin typeface="American Typewriter" panose="02090604020004020304" pitchFamily="18" charset="77"/>
              </a:rPr>
              <a:t>Nel corso del XIX secolo, gli stati iniziarono ad affidare la gestione dei loro affari monetari alla «</a:t>
            </a:r>
            <a:r>
              <a:rPr lang="it-IT" altLang="en-US" sz="1600" b="1" dirty="0">
                <a:solidFill>
                  <a:srgbClr val="FF0000"/>
                </a:solidFill>
                <a:latin typeface="American Typewriter" panose="02090604020004020304" pitchFamily="18" charset="77"/>
              </a:rPr>
              <a:t>Banche centrali</a:t>
            </a:r>
            <a:r>
              <a:rPr lang="it-IT" altLang="en-US" sz="1600" dirty="0">
                <a:latin typeface="American Typewriter" panose="02090604020004020304" pitchFamily="18" charset="77"/>
              </a:rPr>
              <a:t>»</a:t>
            </a:r>
            <a:endParaRPr lang="it-IT" sz="1600" dirty="0">
              <a:latin typeface="American Typewriter" panose="02090604020004020304" pitchFamily="18" charset="77"/>
            </a:endParaRPr>
          </a:p>
          <a:p>
            <a:pPr>
              <a:lnSpc>
                <a:spcPct val="114000"/>
              </a:lnSpc>
              <a:spcBef>
                <a:spcPts val="1200"/>
              </a:spcBef>
            </a:pPr>
            <a:r>
              <a:rPr lang="it-IT" sz="1600" dirty="0">
                <a:latin typeface="American Typewriter" panose="02090604020004020304" pitchFamily="18" charset="77"/>
              </a:rPr>
              <a:t>Oggi, in tutti i paesi del mondo, la </a:t>
            </a:r>
            <a:r>
              <a:rPr lang="it-IT" sz="1600" u="sng" dirty="0">
                <a:solidFill>
                  <a:srgbClr val="000099"/>
                </a:solidFill>
                <a:latin typeface="American Typewriter" panose="02090604020004020304" pitchFamily="18" charset="77"/>
              </a:rPr>
              <a:t>Banca centrale</a:t>
            </a:r>
            <a:r>
              <a:rPr lang="it-IT" sz="1600" dirty="0">
                <a:latin typeface="American Typewriter" panose="02090604020004020304" pitchFamily="18" charset="77"/>
              </a:rPr>
              <a:t>: </a:t>
            </a:r>
          </a:p>
          <a:p>
            <a:pPr lvl="1">
              <a:lnSpc>
                <a:spcPct val="114000"/>
              </a:lnSpc>
              <a:spcBef>
                <a:spcPts val="600"/>
              </a:spcBef>
            </a:pPr>
            <a:r>
              <a:rPr lang="it-IT" sz="1600" dirty="0">
                <a:latin typeface="American Typewriter" panose="02090604020004020304" pitchFamily="18" charset="77"/>
              </a:rPr>
              <a:t>Controlla la quantità di moneta che circola nel sistema economico</a:t>
            </a:r>
          </a:p>
          <a:p>
            <a:pPr lvl="1">
              <a:lnSpc>
                <a:spcPct val="114000"/>
              </a:lnSpc>
              <a:spcBef>
                <a:spcPts val="600"/>
              </a:spcBef>
            </a:pPr>
            <a:r>
              <a:rPr lang="it-IT" sz="1600" dirty="0">
                <a:latin typeface="American Typewriter" panose="02090604020004020304" pitchFamily="18" charset="77"/>
              </a:rPr>
              <a:t>Garantisce il funzionamento del sistema dei pagamenti</a:t>
            </a:r>
          </a:p>
          <a:p>
            <a:pPr lvl="1">
              <a:lnSpc>
                <a:spcPct val="114000"/>
              </a:lnSpc>
              <a:spcBef>
                <a:spcPts val="600"/>
              </a:spcBef>
            </a:pPr>
            <a:r>
              <a:rPr lang="it-IT" sz="1600" dirty="0">
                <a:latin typeface="American Typewriter" panose="02090604020004020304" pitchFamily="18" charset="77"/>
              </a:rPr>
              <a:t>Ha piena responsabilità della condotta della «Politica monetaria».</a:t>
            </a:r>
          </a:p>
          <a:p>
            <a:pPr marL="457200" lvl="1" indent="0" algn="r">
              <a:lnSpc>
                <a:spcPct val="114000"/>
              </a:lnSpc>
              <a:spcBef>
                <a:spcPts val="600"/>
              </a:spcBef>
              <a:buNone/>
            </a:pPr>
            <a:r>
              <a:rPr lang="it-IT" sz="1600" i="1" dirty="0">
                <a:solidFill>
                  <a:srgbClr val="42BFBC"/>
                </a:solidFill>
                <a:latin typeface="American Typewriter" panose="02090604020004020304" pitchFamily="18" charset="77"/>
              </a:rPr>
              <a:t>(Vedi lezione 9)	</a:t>
            </a:r>
          </a:p>
          <a:p>
            <a:pPr>
              <a:lnSpc>
                <a:spcPct val="114000"/>
              </a:lnSpc>
              <a:spcBef>
                <a:spcPts val="600"/>
              </a:spcBef>
            </a:pPr>
            <a:r>
              <a:rPr lang="it-IT" sz="1600" dirty="0">
                <a:latin typeface="American Typewriter" panose="02090604020004020304" pitchFamily="18" charset="77"/>
              </a:rPr>
              <a:t>Lo </a:t>
            </a:r>
            <a:r>
              <a:rPr lang="it-IT" sz="1600" u="sng" dirty="0">
                <a:solidFill>
                  <a:srgbClr val="000099"/>
                </a:solidFill>
                <a:latin typeface="American Typewriter" panose="02090604020004020304" pitchFamily="18" charset="77"/>
              </a:rPr>
              <a:t>Stato</a:t>
            </a:r>
            <a:r>
              <a:rPr lang="it-IT" sz="1600" dirty="0">
                <a:latin typeface="American Typewriter" panose="02090604020004020304" pitchFamily="18" charset="77"/>
              </a:rPr>
              <a:t> non «stampa» più direttamente moneta </a:t>
            </a:r>
          </a:p>
          <a:p>
            <a:pPr lvl="1">
              <a:lnSpc>
                <a:spcPct val="114000"/>
              </a:lnSpc>
              <a:spcBef>
                <a:spcPts val="600"/>
              </a:spcBef>
            </a:pPr>
            <a:r>
              <a:rPr lang="it-IT" sz="1600" dirty="0">
                <a:latin typeface="American Typewriter" panose="02090604020004020304" pitchFamily="18" charset="77"/>
              </a:rPr>
              <a:t>(se non, in genere, le monete metalliche di minor valore).</a:t>
            </a:r>
          </a:p>
          <a:p>
            <a:pPr>
              <a:lnSpc>
                <a:spcPct val="114000"/>
              </a:lnSpc>
              <a:spcBef>
                <a:spcPts val="1200"/>
              </a:spcBef>
            </a:pPr>
            <a:r>
              <a:rPr lang="it-IT" sz="1600" dirty="0">
                <a:latin typeface="American Typewriter" panose="02090604020004020304" pitchFamily="18" charset="77"/>
              </a:rPr>
              <a:t>Nell’</a:t>
            </a:r>
            <a:r>
              <a:rPr lang="it-IT" sz="1600" b="1" dirty="0">
                <a:latin typeface="American Typewriter" panose="02090604020004020304" pitchFamily="18" charset="77"/>
              </a:rPr>
              <a:t>area dell’euro</a:t>
            </a:r>
            <a:r>
              <a:rPr lang="it-IT" sz="1600" dirty="0">
                <a:latin typeface="American Typewriter" panose="02090604020004020304" pitchFamily="18" charset="77"/>
              </a:rPr>
              <a:t>, gli stati membri hanno conferito le responsabilità ed i poteri di gestione della quantità di moneta e della politica monetaria ad un’istituzione sovranazionale, la </a:t>
            </a:r>
            <a:r>
              <a:rPr lang="it-IT" sz="1600" b="1" dirty="0">
                <a:solidFill>
                  <a:srgbClr val="000099"/>
                </a:solidFill>
                <a:latin typeface="American Typewriter" panose="02090604020004020304" pitchFamily="18" charset="77"/>
              </a:rPr>
              <a:t>Banca Centrale Europea.</a:t>
            </a:r>
          </a:p>
          <a:p>
            <a:pPr marL="0" indent="0">
              <a:spcBef>
                <a:spcPts val="1200"/>
              </a:spcBef>
              <a:buNone/>
            </a:pPr>
            <a:r>
              <a:rPr lang="it-IT" sz="1800" i="1" dirty="0">
                <a:solidFill>
                  <a:srgbClr val="42BFBC"/>
                </a:solidFill>
              </a:rPr>
              <a:t>						   (Vedi lezione 20). 	</a:t>
            </a:r>
            <a:endParaRPr lang="it-IT" sz="2400" dirty="0"/>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43551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539552" y="1052736"/>
            <a:ext cx="7775773" cy="4968899"/>
          </a:xfrm>
        </p:spPr>
        <p:txBody>
          <a:bodyPr anchor="t"/>
          <a:lstStyle/>
          <a:p>
            <a:pPr marL="0" indent="0" algn="just">
              <a:lnSpc>
                <a:spcPct val="114000"/>
              </a:lnSpc>
              <a:spcBef>
                <a:spcPts val="600"/>
              </a:spcBef>
              <a:buNone/>
            </a:pPr>
            <a:r>
              <a:rPr lang="it-IT" sz="1400" b="1" dirty="0">
                <a:latin typeface="American Typewriter" panose="02090604020004020304" pitchFamily="18" charset="77"/>
              </a:rPr>
              <a:t>John </a:t>
            </a:r>
            <a:r>
              <a:rPr lang="it-IT" sz="1400" b="1" dirty="0" err="1">
                <a:latin typeface="American Typewriter" panose="02090604020004020304" pitchFamily="18" charset="77"/>
              </a:rPr>
              <a:t>Maynard</a:t>
            </a:r>
            <a:r>
              <a:rPr lang="it-IT" sz="1400" b="1" dirty="0">
                <a:latin typeface="American Typewriter" panose="02090604020004020304" pitchFamily="18" charset="77"/>
              </a:rPr>
              <a:t> Keynes, </a:t>
            </a:r>
            <a:r>
              <a:rPr lang="en-US" sz="1400" b="1" dirty="0">
                <a:latin typeface="American Typewriter" panose="02090604020004020304" pitchFamily="18" charset="77"/>
              </a:rPr>
              <a:t>The Economic Consequences of the Peace (1919)</a:t>
            </a:r>
          </a:p>
          <a:p>
            <a:pPr marL="0" indent="0" algn="just">
              <a:lnSpc>
                <a:spcPct val="114000"/>
              </a:lnSpc>
              <a:spcBef>
                <a:spcPts val="600"/>
              </a:spcBef>
              <a:buNone/>
            </a:pPr>
            <a:r>
              <a:rPr lang="en-US" sz="1400" dirty="0">
                <a:latin typeface="American Typewriter" panose="02090604020004020304" pitchFamily="18" charset="77"/>
              </a:rPr>
              <a:t>Lenin is said to have declared that the </a:t>
            </a:r>
            <a:r>
              <a:rPr lang="en-US" sz="1400" b="1" dirty="0">
                <a:solidFill>
                  <a:srgbClr val="000099"/>
                </a:solidFill>
                <a:latin typeface="American Typewriter" panose="02090604020004020304" pitchFamily="18" charset="77"/>
              </a:rPr>
              <a:t>best way to destroy the capitalist system was to debauch the currency</a:t>
            </a:r>
            <a:r>
              <a:rPr lang="en-US" sz="1400" dirty="0">
                <a:latin typeface="American Typewriter" panose="02090604020004020304" pitchFamily="18" charset="77"/>
              </a:rPr>
              <a:t>. By a continuing process of inflation, </a:t>
            </a:r>
            <a:r>
              <a:rPr lang="en-US" sz="1400" b="1" dirty="0">
                <a:solidFill>
                  <a:srgbClr val="000099"/>
                </a:solidFill>
                <a:latin typeface="American Typewriter" panose="02090604020004020304" pitchFamily="18" charset="77"/>
              </a:rPr>
              <a:t>governments can confiscate, secretly and unobserved, an important part of the wealth </a:t>
            </a:r>
            <a:r>
              <a:rPr lang="en-US" sz="1400" dirty="0">
                <a:latin typeface="American Typewriter" panose="02090604020004020304" pitchFamily="18" charset="77"/>
              </a:rPr>
              <a:t>of their citizens. By this method they not only confiscate, but they confiscate arbitrarily; and, while the process impoverishes many, it actually enriches some. The sight of this arbitrary rearrangement of riches strikes not only at security, but at confidence in the equity of the existing distribution of wealth. Those to whom the system brings windfalls, beyond their deserts and even beyond their expectations or desires, become 'profiteers,' who are the object of the hatred of the bourgeoisie, whom the inflationism has impoverished, not less than of the proletariat. As the inflation proceeds and the real value of the currency fluctuates wildly from month to month, </a:t>
            </a:r>
            <a:r>
              <a:rPr lang="en-US" sz="1400" b="1" dirty="0">
                <a:solidFill>
                  <a:srgbClr val="000099"/>
                </a:solidFill>
                <a:latin typeface="American Typewriter" panose="02090604020004020304" pitchFamily="18" charset="77"/>
              </a:rPr>
              <a:t>all permanent relations between debtors and creditors, which form the ultimate foundation of capitalism, become so utterly disordered</a:t>
            </a:r>
            <a:r>
              <a:rPr lang="en-US" sz="1400" dirty="0">
                <a:latin typeface="American Typewriter" panose="02090604020004020304" pitchFamily="18" charset="77"/>
              </a:rPr>
              <a:t> as to be almost meaningless; and the process of wealth-getting degenerates into a gamble and a lottery.</a:t>
            </a:r>
          </a:p>
          <a:p>
            <a:pPr marL="0" indent="0" algn="just">
              <a:lnSpc>
                <a:spcPct val="114000"/>
              </a:lnSpc>
              <a:spcBef>
                <a:spcPts val="600"/>
              </a:spcBef>
              <a:buNone/>
            </a:pPr>
            <a:r>
              <a:rPr lang="en-US" sz="1400" dirty="0">
                <a:latin typeface="American Typewriter" panose="02090604020004020304" pitchFamily="18" charset="77"/>
              </a:rPr>
              <a:t>Lenin was certainly right. There is </a:t>
            </a:r>
            <a:r>
              <a:rPr lang="en-US" sz="1400" b="1" dirty="0">
                <a:solidFill>
                  <a:srgbClr val="000099"/>
                </a:solidFill>
                <a:latin typeface="American Typewriter" panose="02090604020004020304" pitchFamily="18" charset="77"/>
              </a:rPr>
              <a:t>no subtler, no surer means of overturning the existing basis of society </a:t>
            </a:r>
            <a:r>
              <a:rPr lang="en-US" sz="1400" dirty="0">
                <a:latin typeface="American Typewriter" panose="02090604020004020304" pitchFamily="18" charset="77"/>
              </a:rPr>
              <a:t>than to debauch the currency. The process engages all the hidden forces of economic law on the side of destruction, and does it </a:t>
            </a:r>
            <a:r>
              <a:rPr lang="en-US" sz="1400" b="1" dirty="0">
                <a:solidFill>
                  <a:srgbClr val="000099"/>
                </a:solidFill>
                <a:latin typeface="American Typewriter" panose="02090604020004020304" pitchFamily="18" charset="77"/>
              </a:rPr>
              <a:t>in a manner which not one man in a million is able to diagnose</a:t>
            </a:r>
          </a:p>
          <a:p>
            <a:pPr marL="0" indent="0" algn="ctr">
              <a:lnSpc>
                <a:spcPct val="105000"/>
              </a:lnSpc>
              <a:spcBef>
                <a:spcPct val="15000"/>
              </a:spcBef>
              <a:buClr>
                <a:schemeClr val="hlink"/>
              </a:buClr>
              <a:buNone/>
            </a:pPr>
            <a:endParaRPr lang="it-IT" altLang="en-US" sz="2400" i="1" dirty="0"/>
          </a:p>
        </p:txBody>
      </p:sp>
      <p:sp>
        <p:nvSpPr>
          <p:cNvPr id="12291"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4" name="Rectangle 2"/>
          <p:cNvSpPr>
            <a:spLocks noGrp="1" noChangeArrowheads="1"/>
          </p:cNvSpPr>
          <p:nvPr>
            <p:ph type="title" idx="4294967295"/>
          </p:nvPr>
        </p:nvSpPr>
        <p:spPr>
          <a:xfrm>
            <a:off x="381000" y="260648"/>
            <a:ext cx="8727504" cy="720080"/>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000" b="1" u="sng" dirty="0">
                <a:latin typeface="American Typewriter" panose="02090604020004020304" pitchFamily="18" charset="77"/>
              </a:rPr>
              <a:t>MONETA, PREZZI e CAMBI nel LUNGO PERIODO</a:t>
            </a:r>
            <a:endParaRPr lang="it-IT" sz="1400" dirty="0">
              <a:solidFill>
                <a:srgbClr val="FF0000"/>
              </a:solidFill>
              <a:latin typeface="American Typewriter" panose="02090604020004020304" pitchFamily="18" charset="77"/>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strips(downRight)">
                                      <p:cBhvr>
                                        <p:cTn id="7" dur="500"/>
                                        <p:tgtEl>
                                          <p:spTgt spid="260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strips(downRight)">
                                      <p:cBhvr>
                                        <p:cTn id="12" dur="500"/>
                                        <p:tgtEl>
                                          <p:spTgt spid="260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strips(downRight)">
                                      <p:cBhvr>
                                        <p:cTn id="17" dur="500"/>
                                        <p:tgtEl>
                                          <p:spTgt spid="260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260648"/>
            <a:ext cx="7313612" cy="503238"/>
          </a:xfrm>
        </p:spPr>
        <p:txBody>
          <a:bodyPr/>
          <a:lstStyle/>
          <a:p>
            <a:r>
              <a:rPr lang="it-IT" altLang="en-US" sz="2400" dirty="0">
                <a:latin typeface="American Typewriter" panose="02090604020004020304" pitchFamily="18" charset="77"/>
              </a:rPr>
              <a:t>L’offerta di moneta</a:t>
            </a:r>
          </a:p>
        </p:txBody>
      </p:sp>
      <p:sp>
        <p:nvSpPr>
          <p:cNvPr id="88067" name="Rectangle 3"/>
          <p:cNvSpPr>
            <a:spLocks noGrp="1" noChangeArrowheads="1"/>
          </p:cNvSpPr>
          <p:nvPr>
            <p:ph idx="1"/>
          </p:nvPr>
        </p:nvSpPr>
        <p:spPr>
          <a:xfrm>
            <a:off x="468313" y="908720"/>
            <a:ext cx="8375650" cy="4706178"/>
          </a:xfrm>
        </p:spPr>
        <p:txBody>
          <a:bodyPr/>
          <a:lstStyle/>
          <a:p>
            <a:pPr marL="0" indent="0">
              <a:lnSpc>
                <a:spcPct val="114000"/>
              </a:lnSpc>
              <a:buNone/>
            </a:pPr>
            <a:r>
              <a:rPr lang="it-IT" altLang="en-US" sz="1800" dirty="0">
                <a:latin typeface="American Typewriter" panose="02090604020004020304" pitchFamily="18" charset="77"/>
              </a:rPr>
              <a:t>Anche per la moneta, possiamo parlare di una domanda e di un’offerta. </a:t>
            </a:r>
          </a:p>
          <a:p>
            <a:pPr marL="0" indent="0">
              <a:lnSpc>
                <a:spcPct val="114000"/>
              </a:lnSpc>
              <a:buNone/>
            </a:pPr>
            <a:r>
              <a:rPr lang="it-IT" altLang="en-US" sz="1800" dirty="0">
                <a:latin typeface="American Typewriter" panose="02090604020004020304" pitchFamily="18" charset="77"/>
              </a:rPr>
              <a:t>Quanto detto in precedenza, ci aiuta a comprendere l’offerta di moneta nelle società contemporanee.</a:t>
            </a:r>
          </a:p>
          <a:p>
            <a:pPr>
              <a:lnSpc>
                <a:spcPct val="114000"/>
              </a:lnSpc>
            </a:pPr>
            <a:r>
              <a:rPr lang="it-IT" altLang="en-US" sz="1800" dirty="0">
                <a:latin typeface="American Typewriter" panose="02090604020004020304" pitchFamily="18" charset="77"/>
              </a:rPr>
              <a:t>La </a:t>
            </a:r>
            <a:r>
              <a:rPr lang="it-IT" altLang="en-US" sz="1800" b="1" dirty="0">
                <a:latin typeface="American Typewriter" panose="02090604020004020304" pitchFamily="18" charset="77"/>
              </a:rPr>
              <a:t>moneta</a:t>
            </a:r>
            <a:r>
              <a:rPr lang="it-IT" altLang="en-US" sz="1800" dirty="0">
                <a:latin typeface="American Typewriter" panose="02090604020004020304" pitchFamily="18" charset="77"/>
              </a:rPr>
              <a:t> in circolazione nel sistema economico è l’insieme di tre componenti:</a:t>
            </a:r>
          </a:p>
          <a:p>
            <a:pPr lvl="1">
              <a:lnSpc>
                <a:spcPct val="114000"/>
              </a:lnSpc>
            </a:pPr>
            <a:r>
              <a:rPr lang="it-IT" altLang="en-US" sz="1800" b="1" dirty="0">
                <a:latin typeface="American Typewriter" panose="02090604020004020304" pitchFamily="18" charset="77"/>
              </a:rPr>
              <a:t>Monete</a:t>
            </a:r>
            <a:r>
              <a:rPr lang="it-IT" altLang="en-US" sz="1800" dirty="0">
                <a:latin typeface="American Typewriter" panose="02090604020004020304" pitchFamily="18" charset="77"/>
              </a:rPr>
              <a:t> metalliche in circolazione (coniate dallo stato)</a:t>
            </a:r>
          </a:p>
          <a:p>
            <a:pPr lvl="1">
              <a:lnSpc>
                <a:spcPct val="114000"/>
              </a:lnSpc>
            </a:pPr>
            <a:r>
              <a:rPr lang="it-IT" altLang="en-US" sz="1800" b="1" dirty="0">
                <a:latin typeface="American Typewriter" panose="02090604020004020304" pitchFamily="18" charset="77"/>
              </a:rPr>
              <a:t>Banconote</a:t>
            </a:r>
            <a:r>
              <a:rPr lang="it-IT" altLang="en-US" sz="1800" dirty="0">
                <a:latin typeface="American Typewriter" panose="02090604020004020304" pitchFamily="18" charset="77"/>
              </a:rPr>
              <a:t> cartacee in circolazione (stampate dalla banca centrale e inizialmente convertibili in oro, ora non più)</a:t>
            </a:r>
          </a:p>
          <a:p>
            <a:pPr lvl="1">
              <a:lnSpc>
                <a:spcPct val="114000"/>
              </a:lnSpc>
            </a:pPr>
            <a:r>
              <a:rPr lang="it-IT" altLang="en-US" sz="1800" b="1" dirty="0">
                <a:latin typeface="American Typewriter" panose="02090604020004020304" pitchFamily="18" charset="77"/>
              </a:rPr>
              <a:t>Depositi</a:t>
            </a:r>
            <a:r>
              <a:rPr lang="it-IT" altLang="en-US" sz="1800" dirty="0">
                <a:latin typeface="American Typewriter" panose="02090604020004020304" pitchFamily="18" charset="77"/>
              </a:rPr>
              <a:t> presso il sistema bancario </a:t>
            </a:r>
          </a:p>
          <a:p>
            <a:pPr marL="0" indent="0">
              <a:lnSpc>
                <a:spcPct val="114000"/>
              </a:lnSpc>
              <a:buNone/>
            </a:pPr>
            <a:r>
              <a:rPr lang="it-IT" sz="1800" b="1" dirty="0">
                <a:solidFill>
                  <a:srgbClr val="FF0000"/>
                </a:solidFill>
                <a:latin typeface="American Typewriter" panose="02090604020004020304" pitchFamily="18" charset="77"/>
              </a:rPr>
              <a:t>        MONETA</a:t>
            </a:r>
            <a:r>
              <a:rPr lang="it-IT" sz="1800" dirty="0">
                <a:latin typeface="American Typewriter" panose="02090604020004020304" pitchFamily="18" charset="77"/>
              </a:rPr>
              <a:t> = </a:t>
            </a:r>
            <a:r>
              <a:rPr lang="it-IT" sz="1800" b="1" dirty="0">
                <a:solidFill>
                  <a:srgbClr val="FF0000"/>
                </a:solidFill>
                <a:latin typeface="American Typewriter" panose="02090604020004020304" pitchFamily="18" charset="77"/>
              </a:rPr>
              <a:t>CIRCOLANTE</a:t>
            </a:r>
            <a:r>
              <a:rPr lang="it-IT" sz="1800" dirty="0">
                <a:latin typeface="American Typewriter" panose="02090604020004020304" pitchFamily="18" charset="77"/>
              </a:rPr>
              <a:t> + </a:t>
            </a:r>
            <a:r>
              <a:rPr lang="it-IT" sz="1800" b="1" dirty="0">
                <a:solidFill>
                  <a:srgbClr val="FF0000"/>
                </a:solidFill>
                <a:latin typeface="American Typewriter" panose="02090604020004020304" pitchFamily="18" charset="77"/>
              </a:rPr>
              <a:t>DEPOSITI</a:t>
            </a:r>
            <a:r>
              <a:rPr lang="it-IT" sz="1800" dirty="0">
                <a:solidFill>
                  <a:srgbClr val="FF0000"/>
                </a:solidFill>
                <a:latin typeface="American Typewriter" panose="02090604020004020304" pitchFamily="18" charset="77"/>
              </a:rPr>
              <a:t> </a:t>
            </a:r>
            <a:r>
              <a:rPr lang="it-IT" sz="1800" b="1" dirty="0">
                <a:solidFill>
                  <a:srgbClr val="FF0000"/>
                </a:solidFill>
                <a:latin typeface="American Typewriter" panose="02090604020004020304" pitchFamily="18" charset="77"/>
              </a:rPr>
              <a:t>BANCARI</a:t>
            </a:r>
          </a:p>
          <a:p>
            <a:pPr marL="0" indent="0">
              <a:lnSpc>
                <a:spcPct val="114000"/>
              </a:lnSpc>
              <a:spcBef>
                <a:spcPts val="1200"/>
              </a:spcBef>
              <a:buNone/>
            </a:pPr>
            <a:r>
              <a:rPr lang="it-IT" altLang="en-US" sz="1800" i="1" dirty="0">
                <a:latin typeface="American Typewriter" panose="02090604020004020304" pitchFamily="18" charset="77"/>
              </a:rPr>
              <a:t>       Ma che ruolo hanno i depositi bancari?</a:t>
            </a:r>
          </a:p>
        </p:txBody>
      </p:sp>
      <p:sp>
        <p:nvSpPr>
          <p:cNvPr id="3277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7" dur="500"/>
                                        <p:tgtEl>
                                          <p:spTgt spid="88067">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0" dur="500"/>
                                        <p:tgtEl>
                                          <p:spTgt spid="88067">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3" dur="500"/>
                                        <p:tgtEl>
                                          <p:spTgt spid="88067">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88067">
                                            <p:txEl>
                                              <p:pRg st="5" end="5"/>
                                            </p:txEl>
                                          </p:spTgt>
                                        </p:tgtEl>
                                        <p:attrNameLst>
                                          <p:attrName>style.visibility</p:attrName>
                                        </p:attrNameLst>
                                      </p:cBhvr>
                                      <p:to>
                                        <p:strVal val="visible"/>
                                      </p:to>
                                    </p:set>
                                    <p:animEffect transition="in" filter="strips(downRight)">
                                      <p:cBhvr>
                                        <p:cTn id="26" dur="500"/>
                                        <p:tgtEl>
                                          <p:spTgt spid="8806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88067">
                                            <p:txEl>
                                              <p:pRg st="6" end="6"/>
                                            </p:txEl>
                                          </p:spTgt>
                                        </p:tgtEl>
                                        <p:attrNameLst>
                                          <p:attrName>style.visibility</p:attrName>
                                        </p:attrNameLst>
                                      </p:cBhvr>
                                      <p:to>
                                        <p:strVal val="visible"/>
                                      </p:to>
                                    </p:set>
                                    <p:animEffect transition="in" filter="strips(downRight)">
                                      <p:cBhvr>
                                        <p:cTn id="31" dur="500"/>
                                        <p:tgtEl>
                                          <p:spTgt spid="8806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88067">
                                            <p:txEl>
                                              <p:pRg st="7" end="7"/>
                                            </p:txEl>
                                          </p:spTgt>
                                        </p:tgtEl>
                                        <p:attrNameLst>
                                          <p:attrName>style.visibility</p:attrName>
                                        </p:attrNameLst>
                                      </p:cBhvr>
                                      <p:to>
                                        <p:strVal val="visible"/>
                                      </p:to>
                                    </p:set>
                                    <p:animEffect transition="in" filter="strips(downRight)">
                                      <p:cBhvr>
                                        <p:cTn id="36" dur="500"/>
                                        <p:tgtEl>
                                          <p:spTgt spid="880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260648"/>
            <a:ext cx="7313612" cy="503238"/>
          </a:xfrm>
        </p:spPr>
        <p:txBody>
          <a:bodyPr/>
          <a:lstStyle/>
          <a:p>
            <a:r>
              <a:rPr lang="it-IT" altLang="en-US" sz="2400" dirty="0">
                <a:latin typeface="American Typewriter" panose="02090604020004020304" pitchFamily="18" charset="77"/>
              </a:rPr>
              <a:t>Depositi bancari e Offerta di moneta</a:t>
            </a:r>
          </a:p>
        </p:txBody>
      </p:sp>
      <p:sp>
        <p:nvSpPr>
          <p:cNvPr id="88067" name="Rectangle 3"/>
          <p:cNvSpPr>
            <a:spLocks noGrp="1" noChangeArrowheads="1"/>
          </p:cNvSpPr>
          <p:nvPr>
            <p:ph idx="1"/>
          </p:nvPr>
        </p:nvSpPr>
        <p:spPr>
          <a:xfrm>
            <a:off x="468313" y="1144886"/>
            <a:ext cx="8375650" cy="5020418"/>
          </a:xfrm>
        </p:spPr>
        <p:txBody>
          <a:bodyPr/>
          <a:lstStyle/>
          <a:p>
            <a:pPr marL="288000" lvl="1">
              <a:lnSpc>
                <a:spcPct val="114000"/>
              </a:lnSpc>
              <a:spcBef>
                <a:spcPts val="600"/>
              </a:spcBef>
              <a:buClr>
                <a:srgbClr val="C00000"/>
              </a:buClr>
              <a:buFont typeface="Wingdings" panose="05000000000000000000" pitchFamily="2" charset="2"/>
              <a:buChar char="Ø"/>
            </a:pPr>
            <a:r>
              <a:rPr lang="it-IT" altLang="en-US" sz="1600" dirty="0">
                <a:latin typeface="American Typewriter" panose="02090604020004020304" pitchFamily="18" charset="77"/>
              </a:rPr>
              <a:t>Inizialmente i depositi erano originati solo da monete e banconote che venivano «sottratte» alla circolazione, per essere depositate in banca.</a:t>
            </a:r>
          </a:p>
          <a:p>
            <a:pPr marL="637200" lvl="2" indent="-285750">
              <a:lnSpc>
                <a:spcPct val="114000"/>
              </a:lnSpc>
              <a:spcBef>
                <a:spcPts val="600"/>
              </a:spcBef>
              <a:buClr>
                <a:srgbClr val="000099"/>
              </a:buClr>
              <a:buFont typeface="Wingdings" panose="05000000000000000000" pitchFamily="2" charset="2"/>
              <a:buChar char="v"/>
            </a:pPr>
            <a:r>
              <a:rPr lang="it-IT" altLang="en-US" sz="1400" dirty="0">
                <a:latin typeface="American Typewriter" panose="02090604020004020304" pitchFamily="18" charset="77"/>
              </a:rPr>
              <a:t>Questi depositi non sono nuova moneta: sono solo un modo di utilizzare la moneta già circolante</a:t>
            </a:r>
          </a:p>
          <a:p>
            <a:pPr marL="288000" lvl="1">
              <a:lnSpc>
                <a:spcPct val="114000"/>
              </a:lnSpc>
              <a:spcBef>
                <a:spcPts val="600"/>
              </a:spcBef>
              <a:buClr>
                <a:srgbClr val="C00000"/>
              </a:buClr>
              <a:buFont typeface="Wingdings" panose="05000000000000000000" pitchFamily="2" charset="2"/>
              <a:buChar char="Ø"/>
            </a:pPr>
            <a:r>
              <a:rPr lang="it-IT" altLang="en-US" sz="1600" dirty="0">
                <a:latin typeface="American Typewriter" panose="02090604020004020304" pitchFamily="18" charset="77"/>
              </a:rPr>
              <a:t>Verso la fine del 1700, le </a:t>
            </a:r>
            <a:r>
              <a:rPr lang="it-IT" altLang="en-US" sz="1600" b="1" dirty="0">
                <a:latin typeface="American Typewriter" panose="02090604020004020304" pitchFamily="18" charset="77"/>
              </a:rPr>
              <a:t>banche di deposito </a:t>
            </a:r>
            <a:r>
              <a:rPr lang="it-IT" altLang="en-US" sz="1600" dirty="0">
                <a:latin typeface="American Typewriter" panose="02090604020004020304" pitchFamily="18" charset="77"/>
              </a:rPr>
              <a:t>scoprirono che potevano </a:t>
            </a:r>
            <a:r>
              <a:rPr lang="it-IT" altLang="en-US" sz="1600" b="1" dirty="0">
                <a:solidFill>
                  <a:srgbClr val="FF0000"/>
                </a:solidFill>
                <a:latin typeface="American Typewriter" panose="02090604020004020304" pitchFamily="18" charset="77"/>
              </a:rPr>
              <a:t>prestare</a:t>
            </a:r>
            <a:r>
              <a:rPr lang="it-IT" altLang="en-US" sz="1600" dirty="0">
                <a:latin typeface="American Typewriter" panose="02090604020004020304" pitchFamily="18" charset="77"/>
              </a:rPr>
              <a:t> ai loro clienti una parte dei depositi ricevuti (purché ne mantenessero una certa quota a scopo di riserva)</a:t>
            </a:r>
          </a:p>
          <a:p>
            <a:pPr marL="288000" lvl="1">
              <a:lnSpc>
                <a:spcPct val="114000"/>
              </a:lnSpc>
              <a:spcBef>
                <a:spcPts val="600"/>
              </a:spcBef>
              <a:buClr>
                <a:srgbClr val="C00000"/>
              </a:buClr>
              <a:buFont typeface="Wingdings" panose="05000000000000000000" pitchFamily="2" charset="2"/>
              <a:buChar char="Ø"/>
            </a:pPr>
            <a:r>
              <a:rPr lang="it-IT" altLang="en-US" sz="1600" dirty="0">
                <a:latin typeface="American Typewriter" panose="02090604020004020304" pitchFamily="18" charset="77"/>
              </a:rPr>
              <a:t>… successivamente però le somme prestate venivano </a:t>
            </a:r>
            <a:r>
              <a:rPr lang="it-IT" altLang="en-US" sz="1600" dirty="0" err="1">
                <a:latin typeface="American Typewriter" panose="02090604020004020304" pitchFamily="18" charset="77"/>
              </a:rPr>
              <a:t>ri</a:t>
            </a:r>
            <a:r>
              <a:rPr lang="it-IT" altLang="en-US" sz="1600" dirty="0">
                <a:latin typeface="American Typewriter" panose="02090604020004020304" pitchFamily="18" charset="77"/>
              </a:rPr>
              <a:t>-depositate in banca, dando luogo alla creazione di </a:t>
            </a:r>
            <a:r>
              <a:rPr lang="it-IT" altLang="en-US" sz="1600" b="1" dirty="0">
                <a:latin typeface="American Typewriter" panose="02090604020004020304" pitchFamily="18" charset="77"/>
              </a:rPr>
              <a:t>nuovi depositi.</a:t>
            </a:r>
          </a:p>
          <a:p>
            <a:pPr marL="180000" lvl="1">
              <a:lnSpc>
                <a:spcPct val="114000"/>
              </a:lnSpc>
              <a:spcBef>
                <a:spcPts val="600"/>
              </a:spcBef>
              <a:buClr>
                <a:srgbClr val="C00000"/>
              </a:buClr>
              <a:buFont typeface="Wingdings" panose="05000000000000000000" pitchFamily="2" charset="2"/>
              <a:buChar char="Ø"/>
            </a:pPr>
            <a:r>
              <a:rPr lang="it-IT" altLang="en-US" sz="1600" b="1" dirty="0">
                <a:latin typeface="American Typewriter" panose="02090604020004020304" pitchFamily="18" charset="77"/>
              </a:rPr>
              <a:t>Rimane vero che:</a:t>
            </a:r>
          </a:p>
          <a:p>
            <a:pPr marL="180000" indent="0">
              <a:lnSpc>
                <a:spcPct val="114000"/>
              </a:lnSpc>
              <a:spcBef>
                <a:spcPts val="600"/>
              </a:spcBef>
              <a:buNone/>
            </a:pPr>
            <a:r>
              <a:rPr lang="it-IT" sz="1600" b="1" dirty="0">
                <a:solidFill>
                  <a:srgbClr val="FF0000"/>
                </a:solidFill>
                <a:latin typeface="American Typewriter" panose="02090604020004020304" pitchFamily="18" charset="77"/>
              </a:rPr>
              <a:t>   MONETA</a:t>
            </a:r>
            <a:r>
              <a:rPr lang="it-IT" sz="1600" dirty="0">
                <a:latin typeface="American Typewriter" panose="02090604020004020304" pitchFamily="18" charset="77"/>
              </a:rPr>
              <a:t> = </a:t>
            </a:r>
            <a:r>
              <a:rPr lang="it-IT" sz="1600" b="1" dirty="0">
                <a:solidFill>
                  <a:srgbClr val="FF0000"/>
                </a:solidFill>
                <a:latin typeface="American Typewriter" panose="02090604020004020304" pitchFamily="18" charset="77"/>
              </a:rPr>
              <a:t>CIRCOLANTE</a:t>
            </a:r>
            <a:r>
              <a:rPr lang="it-IT" sz="1600" dirty="0">
                <a:latin typeface="American Typewriter" panose="02090604020004020304" pitchFamily="18" charset="77"/>
              </a:rPr>
              <a:t> + </a:t>
            </a:r>
            <a:r>
              <a:rPr lang="it-IT" sz="1600" b="1" dirty="0">
                <a:solidFill>
                  <a:srgbClr val="FF0000"/>
                </a:solidFill>
                <a:latin typeface="American Typewriter" panose="02090604020004020304" pitchFamily="18" charset="77"/>
              </a:rPr>
              <a:t>DEPOSITI</a:t>
            </a:r>
            <a:r>
              <a:rPr lang="it-IT" sz="1600" dirty="0">
                <a:solidFill>
                  <a:srgbClr val="FF0000"/>
                </a:solidFill>
                <a:latin typeface="American Typewriter" panose="02090604020004020304" pitchFamily="18" charset="77"/>
              </a:rPr>
              <a:t> </a:t>
            </a:r>
            <a:r>
              <a:rPr lang="it-IT" sz="1600" b="1" dirty="0">
                <a:solidFill>
                  <a:srgbClr val="FF0000"/>
                </a:solidFill>
                <a:latin typeface="American Typewriter" panose="02090604020004020304" pitchFamily="18" charset="77"/>
              </a:rPr>
              <a:t>BANCARI</a:t>
            </a:r>
            <a:r>
              <a:rPr lang="it-IT" sz="1600" dirty="0">
                <a:latin typeface="American Typewriter" panose="02090604020004020304" pitchFamily="18" charset="77"/>
              </a:rPr>
              <a:t>,</a:t>
            </a:r>
          </a:p>
          <a:p>
            <a:pPr marL="396000" indent="0">
              <a:lnSpc>
                <a:spcPct val="114000"/>
              </a:lnSpc>
              <a:spcBef>
                <a:spcPts val="600"/>
              </a:spcBef>
              <a:buNone/>
            </a:pPr>
            <a:r>
              <a:rPr lang="it-IT" altLang="en-US" sz="1600" dirty="0">
                <a:latin typeface="American Typewriter" panose="02090604020004020304" pitchFamily="18" charset="77"/>
              </a:rPr>
              <a:t>tuttavia ora le banconote depositate in banca coprono solo una frazione dei depositi bancari: la </a:t>
            </a:r>
            <a:r>
              <a:rPr lang="it-IT" altLang="en-US" sz="1600" b="1" dirty="0">
                <a:latin typeface="American Typewriter" panose="02090604020004020304" pitchFamily="18" charset="77"/>
              </a:rPr>
              <a:t>banche hanno creato nuova moneta</a:t>
            </a:r>
            <a:r>
              <a:rPr lang="it-IT" altLang="en-US" sz="1600" dirty="0">
                <a:latin typeface="American Typewriter" panose="02090604020004020304" pitchFamily="18" charset="77"/>
              </a:rPr>
              <a:t>!</a:t>
            </a:r>
          </a:p>
          <a:p>
            <a:pPr marL="396000" indent="0" algn="r">
              <a:lnSpc>
                <a:spcPct val="114000"/>
              </a:lnSpc>
              <a:spcBef>
                <a:spcPts val="1200"/>
              </a:spcBef>
              <a:buNone/>
            </a:pPr>
            <a:r>
              <a:rPr lang="it-IT" altLang="en-US" sz="1200" dirty="0">
                <a:solidFill>
                  <a:srgbClr val="42BFBC"/>
                </a:solidFill>
                <a:latin typeface="American Typewriter" panose="02090604020004020304" pitchFamily="18" charset="77"/>
              </a:rPr>
              <a:t>Approfondiremo la creazione di moneta bancaria, e in generale l’offerta di moneta, nella </a:t>
            </a:r>
            <a:r>
              <a:rPr lang="it-IT" altLang="en-US" sz="1200" dirty="0" err="1">
                <a:solidFill>
                  <a:srgbClr val="42BFBC"/>
                </a:solidFill>
                <a:latin typeface="American Typewriter" panose="02090604020004020304" pitchFamily="18" charset="77"/>
              </a:rPr>
              <a:t>lez</a:t>
            </a:r>
            <a:r>
              <a:rPr lang="it-IT" altLang="en-US" sz="1200" dirty="0">
                <a:solidFill>
                  <a:srgbClr val="42BFBC"/>
                </a:solidFill>
                <a:latin typeface="American Typewriter" panose="02090604020004020304" pitchFamily="18" charset="77"/>
              </a:rPr>
              <a:t>. 9.</a:t>
            </a:r>
          </a:p>
        </p:txBody>
      </p:sp>
      <p:sp>
        <p:nvSpPr>
          <p:cNvPr id="3277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endParaRPr lang="it-IT" altLang="en-US" dirty="0">
              <a:solidFill>
                <a:srgbClr val="003231"/>
              </a:solidFill>
            </a:endParaRP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Tree>
    <p:extLst>
      <p:ext uri="{BB962C8B-B14F-4D97-AF65-F5344CB8AC3E}">
        <p14:creationId xmlns:p14="http://schemas.microsoft.com/office/powerpoint/2010/main" val="2489177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0" dur="500"/>
                                        <p:tgtEl>
                                          <p:spTgt spid="8806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3" dur="500"/>
                                        <p:tgtEl>
                                          <p:spTgt spid="88067">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strips(downRight)">
                                      <p:cBhvr>
                                        <p:cTn id="16" dur="500"/>
                                        <p:tgtEl>
                                          <p:spTgt spid="88067">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Effect transition="in" filter="strips(downRight)">
                                      <p:cBhvr>
                                        <p:cTn id="19" dur="500"/>
                                        <p:tgtEl>
                                          <p:spTgt spid="880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88067">
                                            <p:txEl>
                                              <p:pRg st="5" end="5"/>
                                            </p:txEl>
                                          </p:spTgt>
                                        </p:tgtEl>
                                        <p:attrNameLst>
                                          <p:attrName>style.visibility</p:attrName>
                                        </p:attrNameLst>
                                      </p:cBhvr>
                                      <p:to>
                                        <p:strVal val="visible"/>
                                      </p:to>
                                    </p:set>
                                    <p:animEffect transition="in" filter="strips(downRight)">
                                      <p:cBhvr>
                                        <p:cTn id="24" dur="500"/>
                                        <p:tgtEl>
                                          <p:spTgt spid="880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88067">
                                            <p:txEl>
                                              <p:pRg st="6" end="6"/>
                                            </p:txEl>
                                          </p:spTgt>
                                        </p:tgtEl>
                                        <p:attrNameLst>
                                          <p:attrName>style.visibility</p:attrName>
                                        </p:attrNameLst>
                                      </p:cBhvr>
                                      <p:to>
                                        <p:strVal val="visible"/>
                                      </p:to>
                                    </p:set>
                                    <p:animEffect transition="in" filter="strips(downRight)">
                                      <p:cBhvr>
                                        <p:cTn id="29" dur="500"/>
                                        <p:tgtEl>
                                          <p:spTgt spid="880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88067">
                                            <p:txEl>
                                              <p:pRg st="7" end="7"/>
                                            </p:txEl>
                                          </p:spTgt>
                                        </p:tgtEl>
                                        <p:attrNameLst>
                                          <p:attrName>style.visibility</p:attrName>
                                        </p:attrNameLst>
                                      </p:cBhvr>
                                      <p:to>
                                        <p:strVal val="visible"/>
                                      </p:to>
                                    </p:set>
                                    <p:animEffect transition="in" filter="strips(downRight)">
                                      <p:cBhvr>
                                        <p:cTn id="34" dur="500"/>
                                        <p:tgtEl>
                                          <p:spTgt spid="880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552" y="404664"/>
            <a:ext cx="7170365" cy="453430"/>
          </a:xfrm>
        </p:spPr>
        <p:txBody>
          <a:bodyPr/>
          <a:lstStyle/>
          <a:p>
            <a:r>
              <a:rPr lang="it-IT" altLang="en-US" sz="2400" b="1" dirty="0">
                <a:latin typeface="American Typewriter" panose="02090604020004020304" pitchFamily="18" charset="77"/>
              </a:rPr>
              <a:t>2. Moneta e Prezzi</a:t>
            </a:r>
          </a:p>
        </p:txBody>
      </p:sp>
      <p:sp>
        <p:nvSpPr>
          <p:cNvPr id="88067" name="Rectangle 3"/>
          <p:cNvSpPr>
            <a:spLocks noGrp="1" noChangeArrowheads="1"/>
          </p:cNvSpPr>
          <p:nvPr>
            <p:ph idx="1"/>
          </p:nvPr>
        </p:nvSpPr>
        <p:spPr>
          <a:xfrm>
            <a:off x="468313" y="908720"/>
            <a:ext cx="8763000" cy="5348064"/>
          </a:xfrm>
        </p:spPr>
        <p:txBody>
          <a:bodyPr/>
          <a:lstStyle/>
          <a:p>
            <a:pPr marL="36000" indent="0">
              <a:lnSpc>
                <a:spcPct val="114000"/>
              </a:lnSpc>
              <a:spcBef>
                <a:spcPts val="600"/>
              </a:spcBef>
              <a:buNone/>
            </a:pPr>
            <a:r>
              <a:rPr lang="it-IT" altLang="en-US" sz="1800" dirty="0">
                <a:latin typeface="American Typewriter" panose="02090604020004020304" pitchFamily="18" charset="77"/>
              </a:rPr>
              <a:t>Due domande:</a:t>
            </a:r>
          </a:p>
          <a:p>
            <a:pPr marL="378900">
              <a:lnSpc>
                <a:spcPct val="114000"/>
              </a:lnSpc>
              <a:spcBef>
                <a:spcPts val="600"/>
              </a:spcBef>
              <a:buFont typeface="Wingdings" panose="05000000000000000000" pitchFamily="2" charset="2"/>
              <a:buChar char="Ø"/>
            </a:pPr>
            <a:r>
              <a:rPr lang="it-IT" altLang="en-US" sz="1800" i="1" dirty="0">
                <a:solidFill>
                  <a:srgbClr val="000099"/>
                </a:solidFill>
                <a:latin typeface="American Typewriter" panose="02090604020004020304" pitchFamily="18" charset="77"/>
              </a:rPr>
              <a:t>Che relazione c’è tra quantità di moneta e livello dei prezzi?</a:t>
            </a:r>
          </a:p>
          <a:p>
            <a:pPr marL="378900">
              <a:lnSpc>
                <a:spcPct val="114000"/>
              </a:lnSpc>
              <a:spcBef>
                <a:spcPts val="600"/>
              </a:spcBef>
              <a:buFont typeface="Wingdings" panose="05000000000000000000" pitchFamily="2" charset="2"/>
              <a:buChar char="Ø"/>
            </a:pPr>
            <a:r>
              <a:rPr lang="it-IT" altLang="en-US" sz="1800" i="1" dirty="0">
                <a:solidFill>
                  <a:srgbClr val="000099"/>
                </a:solidFill>
                <a:latin typeface="American Typewriter" panose="02090604020004020304" pitchFamily="18" charset="77"/>
              </a:rPr>
              <a:t>Quanta moneta è necessaria al funzionamento del sistema economico?</a:t>
            </a:r>
          </a:p>
          <a:p>
            <a:pPr marL="36000" indent="0">
              <a:lnSpc>
                <a:spcPct val="114000"/>
              </a:lnSpc>
              <a:spcBef>
                <a:spcPts val="600"/>
              </a:spcBef>
              <a:buNone/>
            </a:pPr>
            <a:r>
              <a:rPr lang="it-IT" altLang="en-US" sz="1800" b="1" dirty="0">
                <a:solidFill>
                  <a:schemeClr val="tx2"/>
                </a:solidFill>
                <a:latin typeface="American Typewriter" panose="02090604020004020304" pitchFamily="18" charset="77"/>
              </a:rPr>
              <a:t>Un esperimento mentale </a:t>
            </a:r>
            <a:r>
              <a:rPr lang="it-IT" altLang="en-US" sz="1800" dirty="0">
                <a:latin typeface="American Typewriter" panose="02090604020004020304" pitchFamily="18" charset="77"/>
              </a:rPr>
              <a:t>(per rispondere alla prima domanda):</a:t>
            </a:r>
          </a:p>
          <a:p>
            <a:pPr marL="482850">
              <a:lnSpc>
                <a:spcPct val="114000"/>
              </a:lnSpc>
              <a:spcBef>
                <a:spcPts val="600"/>
              </a:spcBef>
              <a:buFont typeface="Wingdings" panose="05000000000000000000" pitchFamily="2" charset="2"/>
              <a:buChar char="§"/>
            </a:pPr>
            <a:r>
              <a:rPr lang="it-IT" altLang="en-US" sz="1800" dirty="0">
                <a:latin typeface="American Typewriter" panose="02090604020004020304" pitchFamily="18" charset="77"/>
              </a:rPr>
              <a:t>Supponiamo </a:t>
            </a:r>
            <a:r>
              <a:rPr lang="it-IT" altLang="en-US" sz="1800" b="1" dirty="0">
                <a:latin typeface="American Typewriter" panose="02090604020004020304" pitchFamily="18" charset="77"/>
              </a:rPr>
              <a:t>un’economia di baratto </a:t>
            </a:r>
            <a:r>
              <a:rPr lang="it-IT" altLang="en-US" sz="1800" dirty="0">
                <a:latin typeface="American Typewriter" panose="02090604020004020304" pitchFamily="18" charset="77"/>
              </a:rPr>
              <a:t>ben funzionante.</a:t>
            </a:r>
          </a:p>
          <a:p>
            <a:pPr marL="597150" lvl="1" indent="0">
              <a:lnSpc>
                <a:spcPct val="114000"/>
              </a:lnSpc>
              <a:spcBef>
                <a:spcPts val="600"/>
              </a:spcBef>
              <a:buNone/>
            </a:pPr>
            <a:r>
              <a:rPr lang="it-IT" altLang="en-US" sz="1800" dirty="0">
                <a:latin typeface="American Typewriter" panose="02090604020004020304" pitchFamily="18" charset="77"/>
              </a:rPr>
              <a:t>In equilibrio vi è un insieme di prezzi relativi e di quantità scambiate, ad es.:</a:t>
            </a:r>
          </a:p>
          <a:p>
            <a:pPr marL="597150" lvl="1" indent="0">
              <a:lnSpc>
                <a:spcPct val="114000"/>
              </a:lnSpc>
              <a:spcBef>
                <a:spcPts val="600"/>
              </a:spcBef>
              <a:buNone/>
            </a:pPr>
            <a:r>
              <a:rPr lang="it-IT" altLang="en-US" sz="1800" i="1" dirty="0">
                <a:latin typeface="American Typewriter" panose="02090604020004020304" pitchFamily="18" charset="77"/>
              </a:rPr>
              <a:t>Prezzi</a:t>
            </a:r>
            <a:r>
              <a:rPr lang="it-IT" altLang="en-US" sz="1800" dirty="0">
                <a:latin typeface="American Typewriter" panose="02090604020004020304" pitchFamily="18" charset="77"/>
              </a:rPr>
              <a:t>:      1 automobile = 12 t. di pere = 10 t. di mele</a:t>
            </a:r>
          </a:p>
          <a:p>
            <a:pPr marL="597150" lvl="1" indent="0">
              <a:lnSpc>
                <a:spcPct val="114000"/>
              </a:lnSpc>
              <a:spcBef>
                <a:spcPts val="600"/>
              </a:spcBef>
              <a:buNone/>
            </a:pPr>
            <a:r>
              <a:rPr lang="it-IT" altLang="en-US" sz="1800" i="1" dirty="0">
                <a:latin typeface="American Typewriter" panose="02090604020004020304" pitchFamily="18" charset="77"/>
              </a:rPr>
              <a:t>Quantità</a:t>
            </a:r>
            <a:r>
              <a:rPr lang="it-IT" altLang="en-US" sz="1800" dirty="0">
                <a:latin typeface="American Typewriter" panose="02090604020004020304" pitchFamily="18" charset="77"/>
              </a:rPr>
              <a:t>: 10 automobili;  240 t. di pere;   500 t. di mele</a:t>
            </a:r>
          </a:p>
          <a:p>
            <a:pPr marL="482850">
              <a:lnSpc>
                <a:spcPct val="114000"/>
              </a:lnSpc>
              <a:spcBef>
                <a:spcPts val="600"/>
              </a:spcBef>
              <a:buFont typeface="Wingdings" panose="05000000000000000000" pitchFamily="2" charset="2"/>
              <a:buChar char="§"/>
            </a:pPr>
            <a:r>
              <a:rPr lang="it-IT" altLang="en-US" sz="1800" dirty="0">
                <a:latin typeface="American Typewriter" panose="02090604020004020304" pitchFamily="18" charset="77"/>
              </a:rPr>
              <a:t>Vengono messe in circolazione </a:t>
            </a:r>
            <a:r>
              <a:rPr lang="it-IT" altLang="en-US" sz="1800" b="1" dirty="0">
                <a:latin typeface="American Typewriter" panose="02090604020004020304" pitchFamily="18" charset="77"/>
              </a:rPr>
              <a:t>8000 banconote da 1 fiorino</a:t>
            </a:r>
            <a:r>
              <a:rPr lang="it-IT" altLang="en-US" sz="1800" dirty="0">
                <a:latin typeface="American Typewriter" panose="02090604020004020304" pitchFamily="18" charset="77"/>
              </a:rPr>
              <a:t>.</a:t>
            </a:r>
          </a:p>
          <a:p>
            <a:pPr marL="482850">
              <a:lnSpc>
                <a:spcPct val="114000"/>
              </a:lnSpc>
              <a:spcBef>
                <a:spcPts val="600"/>
              </a:spcBef>
              <a:buFont typeface="Wingdings" panose="05000000000000000000" pitchFamily="2" charset="2"/>
              <a:buChar char="§"/>
            </a:pPr>
            <a:r>
              <a:rPr lang="it-IT" altLang="en-US" sz="1800" dirty="0">
                <a:latin typeface="American Typewriter" panose="02090604020004020304" pitchFamily="18" charset="77"/>
              </a:rPr>
              <a:t>Tutti gli acquisti vengano effettuati contemporaneamente: ossia la moneta in circolazione deve valere quanto gli scambi effettuati nel sistema. </a:t>
            </a:r>
          </a:p>
          <a:p>
            <a:pPr marL="1080000">
              <a:lnSpc>
                <a:spcPct val="114000"/>
              </a:lnSpc>
              <a:spcBef>
                <a:spcPts val="600"/>
              </a:spcBef>
              <a:buFont typeface="Wingdings" panose="05000000000000000000" pitchFamily="2" charset="2"/>
              <a:buChar char="Ø"/>
            </a:pPr>
            <a:r>
              <a:rPr lang="it-IT" altLang="en-US" sz="1800" i="1" dirty="0">
                <a:solidFill>
                  <a:srgbClr val="000099"/>
                </a:solidFill>
                <a:latin typeface="American Typewriter" panose="02090604020004020304" pitchFamily="18" charset="77"/>
              </a:rPr>
              <a:t>Quali prezzi emergeranno?</a:t>
            </a: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14198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7" dur="500"/>
                                        <p:tgtEl>
                                          <p:spTgt spid="88067">
                                            <p:txEl>
                                              <p:pRg st="4" end="4"/>
                                            </p:txEl>
                                          </p:spTgt>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88067">
                                            <p:txEl>
                                              <p:pRg st="5" end="5"/>
                                            </p:txEl>
                                          </p:spTgt>
                                        </p:tgtEl>
                                        <p:attrNameLst>
                                          <p:attrName>style.visibility</p:attrName>
                                        </p:attrNameLst>
                                      </p:cBhvr>
                                      <p:to>
                                        <p:strVal val="visible"/>
                                      </p:to>
                                    </p:set>
                                    <p:animEffect transition="in" filter="strips(downRight)">
                                      <p:cBhvr>
                                        <p:cTn id="30" dur="500"/>
                                        <p:tgtEl>
                                          <p:spTgt spid="88067">
                                            <p:txEl>
                                              <p:pRg st="5" end="5"/>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88067">
                                            <p:txEl>
                                              <p:pRg st="6" end="6"/>
                                            </p:txEl>
                                          </p:spTgt>
                                        </p:tgtEl>
                                        <p:attrNameLst>
                                          <p:attrName>style.visibility</p:attrName>
                                        </p:attrNameLst>
                                      </p:cBhvr>
                                      <p:to>
                                        <p:strVal val="visible"/>
                                      </p:to>
                                    </p:set>
                                    <p:animEffect transition="in" filter="strips(downRight)">
                                      <p:cBhvr>
                                        <p:cTn id="33" dur="500"/>
                                        <p:tgtEl>
                                          <p:spTgt spid="88067">
                                            <p:txEl>
                                              <p:pRg st="6" end="6"/>
                                            </p:txEl>
                                          </p:spTgt>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88067">
                                            <p:txEl>
                                              <p:pRg st="7" end="7"/>
                                            </p:txEl>
                                          </p:spTgt>
                                        </p:tgtEl>
                                        <p:attrNameLst>
                                          <p:attrName>style.visibility</p:attrName>
                                        </p:attrNameLst>
                                      </p:cBhvr>
                                      <p:to>
                                        <p:strVal val="visible"/>
                                      </p:to>
                                    </p:set>
                                    <p:animEffect transition="in" filter="strips(downRight)">
                                      <p:cBhvr>
                                        <p:cTn id="36" dur="500"/>
                                        <p:tgtEl>
                                          <p:spTgt spid="8806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88067">
                                            <p:txEl>
                                              <p:pRg st="8" end="8"/>
                                            </p:txEl>
                                          </p:spTgt>
                                        </p:tgtEl>
                                        <p:attrNameLst>
                                          <p:attrName>style.visibility</p:attrName>
                                        </p:attrNameLst>
                                      </p:cBhvr>
                                      <p:to>
                                        <p:strVal val="visible"/>
                                      </p:to>
                                    </p:set>
                                    <p:animEffect transition="in" filter="strips(downRight)">
                                      <p:cBhvr>
                                        <p:cTn id="41" dur="500"/>
                                        <p:tgtEl>
                                          <p:spTgt spid="8806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88067">
                                            <p:txEl>
                                              <p:pRg st="9" end="9"/>
                                            </p:txEl>
                                          </p:spTgt>
                                        </p:tgtEl>
                                        <p:attrNameLst>
                                          <p:attrName>style.visibility</p:attrName>
                                        </p:attrNameLst>
                                      </p:cBhvr>
                                      <p:to>
                                        <p:strVal val="visible"/>
                                      </p:to>
                                    </p:set>
                                    <p:animEffect transition="in" filter="strips(downRight)">
                                      <p:cBhvr>
                                        <p:cTn id="46" dur="500"/>
                                        <p:tgtEl>
                                          <p:spTgt spid="88067">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88067">
                                            <p:txEl>
                                              <p:pRg st="10" end="10"/>
                                            </p:txEl>
                                          </p:spTgt>
                                        </p:tgtEl>
                                        <p:attrNameLst>
                                          <p:attrName>style.visibility</p:attrName>
                                        </p:attrNameLst>
                                      </p:cBhvr>
                                      <p:to>
                                        <p:strVal val="visible"/>
                                      </p:to>
                                    </p:set>
                                    <p:animEffect transition="in" filter="strips(downRight)">
                                      <p:cBhvr>
                                        <p:cTn id="51" dur="500"/>
                                        <p:tgtEl>
                                          <p:spTgt spid="880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bwMode="auto">
          <a:xfrm>
            <a:off x="539552" y="5805264"/>
            <a:ext cx="8496944" cy="504056"/>
          </a:xfrm>
          <a:prstGeom prst="roundRect">
            <a:avLst/>
          </a:prstGeom>
          <a:solidFill>
            <a:schemeClr val="accent5"/>
          </a:solidFill>
          <a:ln w="28575" cap="flat" cmpd="sng" algn="ctr">
            <a:solidFill>
              <a:srgbClr val="42BFB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88067" name="Rectangle 3"/>
          <p:cNvSpPr>
            <a:spLocks noGrp="1" noChangeArrowheads="1"/>
          </p:cNvSpPr>
          <p:nvPr>
            <p:ph idx="1"/>
          </p:nvPr>
        </p:nvSpPr>
        <p:spPr>
          <a:xfrm>
            <a:off x="492184" y="953198"/>
            <a:ext cx="8763000" cy="5492080"/>
          </a:xfrm>
        </p:spPr>
        <p:txBody>
          <a:bodyPr/>
          <a:lstStyle/>
          <a:p>
            <a:pPr marL="597150" lvl="1" indent="0">
              <a:lnSpc>
                <a:spcPct val="114000"/>
              </a:lnSpc>
              <a:spcBef>
                <a:spcPts val="600"/>
              </a:spcBef>
              <a:buNone/>
            </a:pPr>
            <a:r>
              <a:rPr lang="it-IT" altLang="en-US" sz="1800" i="1" dirty="0">
                <a:latin typeface="American Typewriter" panose="02090604020004020304" pitchFamily="18" charset="77"/>
              </a:rPr>
              <a:t>Prezzi</a:t>
            </a:r>
            <a:r>
              <a:rPr lang="it-IT" altLang="en-US" sz="1800" dirty="0">
                <a:latin typeface="American Typewriter" panose="02090604020004020304" pitchFamily="18" charset="77"/>
              </a:rPr>
              <a:t>:      1 automobile = 12 t. di pere = 10 t. di mele</a:t>
            </a:r>
          </a:p>
          <a:p>
            <a:pPr marL="597150" lvl="1" indent="0">
              <a:lnSpc>
                <a:spcPct val="114000"/>
              </a:lnSpc>
              <a:spcBef>
                <a:spcPts val="600"/>
              </a:spcBef>
              <a:buNone/>
            </a:pPr>
            <a:r>
              <a:rPr lang="it-IT" altLang="en-US" sz="1800" i="1" dirty="0">
                <a:latin typeface="American Typewriter" panose="02090604020004020304" pitchFamily="18" charset="77"/>
              </a:rPr>
              <a:t>Quantità</a:t>
            </a:r>
            <a:r>
              <a:rPr lang="it-IT" altLang="en-US" sz="1800" dirty="0">
                <a:latin typeface="American Typewriter" panose="02090604020004020304" pitchFamily="18" charset="77"/>
              </a:rPr>
              <a:t>: 10 automobili;  240 t. di pere;   500 t. di mele</a:t>
            </a:r>
          </a:p>
          <a:p>
            <a:pPr marL="482850">
              <a:lnSpc>
                <a:spcPct val="114000"/>
              </a:lnSpc>
              <a:spcBef>
                <a:spcPts val="600"/>
              </a:spcBef>
              <a:buFont typeface="Wingdings" panose="05000000000000000000" pitchFamily="2" charset="2"/>
              <a:buChar char="v"/>
            </a:pPr>
            <a:r>
              <a:rPr lang="it-IT" altLang="en-US" sz="1800" dirty="0">
                <a:latin typeface="American Typewriter" panose="02090604020004020304" pitchFamily="18" charset="77"/>
              </a:rPr>
              <a:t>Vengono messe in circolazione </a:t>
            </a:r>
            <a:r>
              <a:rPr lang="it-IT" altLang="en-US" sz="1800" b="1" dirty="0">
                <a:latin typeface="American Typewriter" panose="02090604020004020304" pitchFamily="18" charset="77"/>
              </a:rPr>
              <a:t>8000 Fiorini</a:t>
            </a:r>
            <a:r>
              <a:rPr lang="it-IT" altLang="en-US" sz="1800" dirty="0">
                <a:latin typeface="American Typewriter" panose="02090604020004020304" pitchFamily="18" charset="77"/>
              </a:rPr>
              <a:t>.</a:t>
            </a:r>
          </a:p>
          <a:p>
            <a:pPr marL="482850">
              <a:lnSpc>
                <a:spcPct val="114000"/>
              </a:lnSpc>
              <a:spcBef>
                <a:spcPts val="600"/>
              </a:spcBef>
              <a:buFont typeface="Wingdings" panose="05000000000000000000" pitchFamily="2" charset="2"/>
              <a:buChar char="v"/>
            </a:pPr>
            <a:r>
              <a:rPr lang="it-IT" altLang="en-US" sz="1800" i="1" dirty="0">
                <a:solidFill>
                  <a:srgbClr val="000099"/>
                </a:solidFill>
                <a:latin typeface="American Typewriter" panose="02090604020004020304" pitchFamily="18" charset="77"/>
              </a:rPr>
              <a:t>Quali prezzi emergeranno* ?</a:t>
            </a:r>
          </a:p>
          <a:p>
            <a:pPr marL="940050" lvl="2" indent="0">
              <a:lnSpc>
                <a:spcPct val="114000"/>
              </a:lnSpc>
              <a:spcBef>
                <a:spcPts val="600"/>
              </a:spcBef>
              <a:buNone/>
            </a:pPr>
            <a:r>
              <a:rPr lang="it-IT" altLang="en-US" sz="1800" i="1" dirty="0">
                <a:solidFill>
                  <a:srgbClr val="000099"/>
                </a:solidFill>
                <a:latin typeface="American Typewriter" panose="02090604020004020304" pitchFamily="18" charset="77"/>
              </a:rPr>
              <a:t>   </a:t>
            </a:r>
            <a:r>
              <a:rPr lang="it-IT" altLang="en-US" sz="1800" dirty="0">
                <a:solidFill>
                  <a:srgbClr val="000099"/>
                </a:solidFill>
                <a:latin typeface="American Typewriter" panose="02090604020004020304" pitchFamily="18" charset="77"/>
              </a:rPr>
              <a:t>1 auto = </a:t>
            </a:r>
            <a:r>
              <a:rPr lang="it-IT" altLang="en-US" sz="1800" dirty="0">
                <a:solidFill>
                  <a:srgbClr val="C00000"/>
                </a:solidFill>
                <a:latin typeface="American Typewriter" panose="02090604020004020304" pitchFamily="18" charset="77"/>
              </a:rPr>
              <a:t>100 F</a:t>
            </a:r>
            <a:r>
              <a:rPr lang="it-IT" altLang="en-US" sz="1800" dirty="0">
                <a:solidFill>
                  <a:srgbClr val="000099"/>
                </a:solidFill>
                <a:latin typeface="American Typewriter" panose="02090604020004020304" pitchFamily="18" charset="77"/>
              </a:rPr>
              <a:t>;   1 t. pere = </a:t>
            </a:r>
            <a:r>
              <a:rPr lang="it-IT" altLang="en-US" sz="1800" dirty="0">
                <a:solidFill>
                  <a:srgbClr val="C00000"/>
                </a:solidFill>
                <a:latin typeface="American Typewriter" panose="02090604020004020304" pitchFamily="18" charset="77"/>
              </a:rPr>
              <a:t>8,33 F</a:t>
            </a:r>
            <a:r>
              <a:rPr lang="it-IT" altLang="en-US" sz="1800" dirty="0">
                <a:solidFill>
                  <a:srgbClr val="000099"/>
                </a:solidFill>
                <a:latin typeface="American Typewriter" panose="02090604020004020304" pitchFamily="18" charset="77"/>
              </a:rPr>
              <a:t>;    1t. mele = </a:t>
            </a:r>
            <a:r>
              <a:rPr lang="it-IT" altLang="en-US" sz="1800" dirty="0">
                <a:solidFill>
                  <a:srgbClr val="C00000"/>
                </a:solidFill>
                <a:latin typeface="American Typewriter" panose="02090604020004020304" pitchFamily="18" charset="77"/>
              </a:rPr>
              <a:t>10 F</a:t>
            </a:r>
          </a:p>
          <a:p>
            <a:pPr marL="540000" lvl="1" indent="0">
              <a:lnSpc>
                <a:spcPct val="114000"/>
              </a:lnSpc>
              <a:spcBef>
                <a:spcPts val="600"/>
              </a:spcBef>
              <a:buNone/>
            </a:pPr>
            <a:r>
              <a:rPr lang="it-IT" altLang="en-US" sz="1600" dirty="0">
                <a:latin typeface="American Typewriter" panose="02090604020004020304" pitchFamily="18" charset="77"/>
              </a:rPr>
              <a:t>Verificate che: </a:t>
            </a:r>
          </a:p>
          <a:p>
            <a:pPr marL="882900" lvl="1" indent="-342900">
              <a:lnSpc>
                <a:spcPct val="114000"/>
              </a:lnSpc>
              <a:spcBef>
                <a:spcPts val="600"/>
              </a:spcBef>
              <a:buClr>
                <a:schemeClr val="tx2"/>
              </a:buClr>
              <a:buAutoNum type="alphaUcParenBoth"/>
            </a:pPr>
            <a:r>
              <a:rPr lang="it-IT" altLang="en-US" sz="1600" dirty="0">
                <a:latin typeface="American Typewriter" panose="02090604020004020304" pitchFamily="18" charset="77"/>
              </a:rPr>
              <a:t>a questi prezzi, si possono acquistare le quantità disponibili;</a:t>
            </a:r>
          </a:p>
          <a:p>
            <a:pPr marL="882900" lvl="1" indent="-342900">
              <a:lnSpc>
                <a:spcPct val="114000"/>
              </a:lnSpc>
              <a:spcBef>
                <a:spcPts val="600"/>
              </a:spcBef>
              <a:buClr>
                <a:schemeClr val="tx2"/>
              </a:buClr>
              <a:buAutoNum type="alphaUcParenBoth"/>
            </a:pPr>
            <a:r>
              <a:rPr lang="it-IT" altLang="en-US" sz="1600" dirty="0">
                <a:latin typeface="American Typewriter" panose="02090604020004020304" pitchFamily="18" charset="77"/>
              </a:rPr>
              <a:t>il valore totale delle transazioni corrisponde alla quantità di moneta;</a:t>
            </a:r>
          </a:p>
          <a:p>
            <a:pPr marL="882900" lvl="1" indent="-342900">
              <a:lnSpc>
                <a:spcPct val="114000"/>
              </a:lnSpc>
              <a:spcBef>
                <a:spcPts val="600"/>
              </a:spcBef>
              <a:buClr>
                <a:schemeClr val="tx2"/>
              </a:buClr>
              <a:buAutoNum type="alphaUcParenBoth"/>
            </a:pPr>
            <a:r>
              <a:rPr lang="it-IT" altLang="en-US" sz="1600" dirty="0">
                <a:latin typeface="American Typewriter" panose="02090604020004020304" pitchFamily="18" charset="77"/>
              </a:rPr>
              <a:t>I prezzi in fiorini rispettano i prezzi relativi dell’economia di baratto.</a:t>
            </a:r>
          </a:p>
          <a:p>
            <a:pPr marL="540000" lvl="1" indent="0">
              <a:lnSpc>
                <a:spcPct val="114000"/>
              </a:lnSpc>
              <a:spcBef>
                <a:spcPts val="1200"/>
              </a:spcBef>
              <a:buClr>
                <a:schemeClr val="tx2"/>
              </a:buClr>
              <a:buNone/>
            </a:pPr>
            <a:r>
              <a:rPr lang="it-IT" altLang="en-US" sz="1600" b="1" dirty="0">
                <a:solidFill>
                  <a:schemeClr val="tx2"/>
                </a:solidFill>
                <a:latin typeface="American Typewriter" panose="02090604020004020304" pitchFamily="18" charset="77"/>
                <a:cs typeface="Calibri" panose="020F0502020204030204" pitchFamily="34" charset="0"/>
              </a:rPr>
              <a:t>→  </a:t>
            </a:r>
            <a:r>
              <a:rPr lang="it-IT" altLang="en-US" sz="1600" dirty="0">
                <a:latin typeface="American Typewriter" panose="02090604020004020304" pitchFamily="18" charset="77"/>
              </a:rPr>
              <a:t>Per </a:t>
            </a:r>
            <a:r>
              <a:rPr lang="it-IT" altLang="en-US" sz="1200" dirty="0">
                <a:solidFill>
                  <a:schemeClr val="tx2"/>
                </a:solidFill>
                <a:latin typeface="American Typewriter" panose="02090604020004020304" pitchFamily="18" charset="77"/>
              </a:rPr>
              <a:t>(B)</a:t>
            </a:r>
            <a:r>
              <a:rPr lang="it-IT" altLang="en-US" sz="1600" dirty="0">
                <a:latin typeface="American Typewriter" panose="02090604020004020304" pitchFamily="18" charset="77"/>
              </a:rPr>
              <a:t>:    (100 F • 10) + (8,33 F • 240) + (10 F • 500) = 8000 F</a:t>
            </a:r>
          </a:p>
          <a:p>
            <a:pPr marL="540000" lvl="1" indent="0">
              <a:lnSpc>
                <a:spcPct val="114000"/>
              </a:lnSpc>
              <a:spcBef>
                <a:spcPts val="600"/>
              </a:spcBef>
              <a:buClr>
                <a:schemeClr val="tx2"/>
              </a:buClr>
              <a:buNone/>
            </a:pPr>
            <a:r>
              <a:rPr lang="it-IT" altLang="en-US" sz="1600" b="1" dirty="0">
                <a:solidFill>
                  <a:schemeClr val="tx2"/>
                </a:solidFill>
                <a:latin typeface="American Typewriter" panose="02090604020004020304" pitchFamily="18" charset="77"/>
                <a:cs typeface="Calibri" panose="020F0502020204030204" pitchFamily="34" charset="0"/>
              </a:rPr>
              <a:t>→</a:t>
            </a:r>
            <a:r>
              <a:rPr lang="it-IT" altLang="en-US" sz="1600" dirty="0">
                <a:latin typeface="American Typewriter" panose="02090604020004020304" pitchFamily="18" charset="77"/>
              </a:rPr>
              <a:t>  Per </a:t>
            </a:r>
            <a:r>
              <a:rPr lang="it-IT" altLang="en-US" sz="1200" dirty="0">
                <a:solidFill>
                  <a:schemeClr val="tx2"/>
                </a:solidFill>
                <a:latin typeface="American Typewriter" panose="02090604020004020304" pitchFamily="18" charset="77"/>
              </a:rPr>
              <a:t>(C)</a:t>
            </a:r>
            <a:r>
              <a:rPr lang="it-IT" altLang="en-US" sz="1600" dirty="0">
                <a:latin typeface="American Typewriter" panose="02090604020004020304" pitchFamily="18" charset="77"/>
              </a:rPr>
              <a:t>:   12 t di pere costano  (8,33 F • 12) = 100 F (come un’ automobile)</a:t>
            </a:r>
          </a:p>
          <a:p>
            <a:pPr marL="540000" lvl="1" indent="0">
              <a:lnSpc>
                <a:spcPct val="114000"/>
              </a:lnSpc>
              <a:spcBef>
                <a:spcPts val="600"/>
              </a:spcBef>
              <a:buClr>
                <a:schemeClr val="tx2"/>
              </a:buClr>
              <a:buNone/>
            </a:pPr>
            <a:r>
              <a:rPr lang="it-IT" altLang="en-US" sz="1600" dirty="0">
                <a:latin typeface="American Typewriter" panose="02090604020004020304" pitchFamily="18" charset="77"/>
              </a:rPr>
              <a:t>	             10 t di mele costano   (10 F • 10)  = 100 F (come un’ automobile)</a:t>
            </a:r>
          </a:p>
          <a:p>
            <a:pPr marL="540000" lvl="1" indent="0">
              <a:lnSpc>
                <a:spcPct val="114000"/>
              </a:lnSpc>
              <a:spcBef>
                <a:spcPts val="600"/>
              </a:spcBef>
              <a:buClr>
                <a:schemeClr val="tx2"/>
              </a:buClr>
              <a:buNone/>
            </a:pPr>
            <a:endParaRPr lang="it-IT" altLang="en-US" sz="1600" dirty="0">
              <a:latin typeface="+mj-lt"/>
            </a:endParaRPr>
          </a:p>
          <a:p>
            <a:pPr marL="0" lvl="1" indent="0">
              <a:lnSpc>
                <a:spcPct val="114000"/>
              </a:lnSpc>
              <a:spcBef>
                <a:spcPts val="0"/>
              </a:spcBef>
              <a:buClr>
                <a:schemeClr val="tx2"/>
              </a:buClr>
              <a:buNone/>
            </a:pPr>
            <a:r>
              <a:rPr lang="it-IT" altLang="en-US" sz="1600" dirty="0">
                <a:latin typeface="+mj-lt"/>
              </a:rPr>
              <a:t>* </a:t>
            </a:r>
            <a:r>
              <a:rPr lang="it-IT" altLang="en-US" sz="1400" i="1" dirty="0">
                <a:solidFill>
                  <a:srgbClr val="000099"/>
                </a:solidFill>
                <a:latin typeface="+mj-lt"/>
              </a:rPr>
              <a:t>Altre due ipotesi sono richieste per ottenere il risultato esposto</a:t>
            </a:r>
            <a:r>
              <a:rPr lang="it-IT" altLang="en-US" sz="1400" dirty="0">
                <a:solidFill>
                  <a:srgbClr val="000099"/>
                </a:solidFill>
                <a:latin typeface="+mj-lt"/>
              </a:rPr>
              <a:t>: (1) tutte le persone che partecipano agli scambi hanno le stesse preferenze; (2) le preferenze non dipendono dalla disponibilità di moneta individuale</a:t>
            </a:r>
          </a:p>
        </p:txBody>
      </p:sp>
      <p:sp>
        <p:nvSpPr>
          <p:cNvPr id="32770" name="Rectangle 2"/>
          <p:cNvSpPr>
            <a:spLocks noGrp="1" noChangeArrowheads="1"/>
          </p:cNvSpPr>
          <p:nvPr>
            <p:ph type="title"/>
          </p:nvPr>
        </p:nvSpPr>
        <p:spPr>
          <a:xfrm>
            <a:off x="611559" y="476250"/>
            <a:ext cx="7170365" cy="453430"/>
          </a:xfrm>
        </p:spPr>
        <p:txBody>
          <a:bodyPr/>
          <a:lstStyle/>
          <a:p>
            <a:r>
              <a:rPr lang="it-IT" altLang="en-US" sz="2400" dirty="0">
                <a:latin typeface="American Typewriter" panose="02090604020004020304" pitchFamily="18" charset="77"/>
              </a:rPr>
              <a:t>Moneta e Prezzi (2)</a:t>
            </a: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Segnaposto piè di pagina 1"/>
          <p:cNvSpPr>
            <a:spLocks noGrp="1"/>
          </p:cNvSpPr>
          <p:nvPr>
            <p:ph type="ftr" sz="quarter" idx="10"/>
          </p:nvPr>
        </p:nvSpPr>
        <p:spPr/>
        <p:txBody>
          <a:bodyPr/>
          <a:lstStyle/>
          <a:p>
            <a:pPr>
              <a:defRPr/>
            </a:pPr>
            <a:r>
              <a:rPr lang="it-IT"/>
              <a:t>Lez. 5: Moneta, Prezzi e Cambi</a:t>
            </a:r>
            <a:endParaRPr lang="it-IT" dirty="0"/>
          </a:p>
        </p:txBody>
      </p:sp>
    </p:spTree>
    <p:extLst>
      <p:ext uri="{BB962C8B-B14F-4D97-AF65-F5344CB8AC3E}">
        <p14:creationId xmlns:p14="http://schemas.microsoft.com/office/powerpoint/2010/main" val="2098658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0" dur="500"/>
                                        <p:tgtEl>
                                          <p:spTgt spid="880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5" dur="500"/>
                                        <p:tgtEl>
                                          <p:spTgt spid="880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0" dur="500"/>
                                        <p:tgtEl>
                                          <p:spTgt spid="88067">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3" dur="500"/>
                                        <p:tgtEl>
                                          <p:spTgt spid="88067">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88067">
                                            <p:txEl>
                                              <p:pRg st="5" end="5"/>
                                            </p:txEl>
                                          </p:spTgt>
                                        </p:tgtEl>
                                        <p:attrNameLst>
                                          <p:attrName>style.visibility</p:attrName>
                                        </p:attrNameLst>
                                      </p:cBhvr>
                                      <p:to>
                                        <p:strVal val="visible"/>
                                      </p:to>
                                    </p:set>
                                    <p:animEffect transition="in" filter="strips(downRight)">
                                      <p:cBhvr>
                                        <p:cTn id="26" dur="500"/>
                                        <p:tgtEl>
                                          <p:spTgt spid="88067">
                                            <p:txEl>
                                              <p:pRg st="5" end="5"/>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88067">
                                            <p:txEl>
                                              <p:pRg st="6" end="6"/>
                                            </p:txEl>
                                          </p:spTgt>
                                        </p:tgtEl>
                                        <p:attrNameLst>
                                          <p:attrName>style.visibility</p:attrName>
                                        </p:attrNameLst>
                                      </p:cBhvr>
                                      <p:to>
                                        <p:strVal val="visible"/>
                                      </p:to>
                                    </p:set>
                                    <p:animEffect transition="in" filter="strips(downRight)">
                                      <p:cBhvr>
                                        <p:cTn id="29" dur="500"/>
                                        <p:tgtEl>
                                          <p:spTgt spid="88067">
                                            <p:txEl>
                                              <p:pRg st="6" end="6"/>
                                            </p:txEl>
                                          </p:spTgt>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88067">
                                            <p:txEl>
                                              <p:pRg st="7" end="7"/>
                                            </p:txEl>
                                          </p:spTgt>
                                        </p:tgtEl>
                                        <p:attrNameLst>
                                          <p:attrName>style.visibility</p:attrName>
                                        </p:attrNameLst>
                                      </p:cBhvr>
                                      <p:to>
                                        <p:strVal val="visible"/>
                                      </p:to>
                                    </p:set>
                                    <p:animEffect transition="in" filter="strips(downRight)">
                                      <p:cBhvr>
                                        <p:cTn id="32" dur="500"/>
                                        <p:tgtEl>
                                          <p:spTgt spid="88067">
                                            <p:txEl>
                                              <p:pRg st="7" end="7"/>
                                            </p:txEl>
                                          </p:spTgt>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88067">
                                            <p:txEl>
                                              <p:pRg st="8" end="8"/>
                                            </p:txEl>
                                          </p:spTgt>
                                        </p:tgtEl>
                                        <p:attrNameLst>
                                          <p:attrName>style.visibility</p:attrName>
                                        </p:attrNameLst>
                                      </p:cBhvr>
                                      <p:to>
                                        <p:strVal val="visible"/>
                                      </p:to>
                                    </p:set>
                                    <p:animEffect transition="in" filter="strips(downRight)">
                                      <p:cBhvr>
                                        <p:cTn id="35" dur="500"/>
                                        <p:tgtEl>
                                          <p:spTgt spid="88067">
                                            <p:txEl>
                                              <p:pRg st="8" end="8"/>
                                            </p:txEl>
                                          </p:spTgt>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88067">
                                            <p:txEl>
                                              <p:pRg st="9" end="9"/>
                                            </p:txEl>
                                          </p:spTgt>
                                        </p:tgtEl>
                                        <p:attrNameLst>
                                          <p:attrName>style.visibility</p:attrName>
                                        </p:attrNameLst>
                                      </p:cBhvr>
                                      <p:to>
                                        <p:strVal val="visible"/>
                                      </p:to>
                                    </p:set>
                                    <p:animEffect transition="in" filter="strips(downRight)">
                                      <p:cBhvr>
                                        <p:cTn id="38" dur="500"/>
                                        <p:tgtEl>
                                          <p:spTgt spid="88067">
                                            <p:txEl>
                                              <p:pRg st="9" end="9"/>
                                            </p:txEl>
                                          </p:spTgt>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88067">
                                            <p:txEl>
                                              <p:pRg st="10" end="10"/>
                                            </p:txEl>
                                          </p:spTgt>
                                        </p:tgtEl>
                                        <p:attrNameLst>
                                          <p:attrName>style.visibility</p:attrName>
                                        </p:attrNameLst>
                                      </p:cBhvr>
                                      <p:to>
                                        <p:strVal val="visible"/>
                                      </p:to>
                                    </p:set>
                                    <p:animEffect transition="in" filter="strips(downRight)">
                                      <p:cBhvr>
                                        <p:cTn id="41" dur="500"/>
                                        <p:tgtEl>
                                          <p:spTgt spid="88067">
                                            <p:txEl>
                                              <p:pRg st="10" end="10"/>
                                            </p:txEl>
                                          </p:spTgt>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88067">
                                            <p:txEl>
                                              <p:pRg st="11" end="11"/>
                                            </p:txEl>
                                          </p:spTgt>
                                        </p:tgtEl>
                                        <p:attrNameLst>
                                          <p:attrName>style.visibility</p:attrName>
                                        </p:attrNameLst>
                                      </p:cBhvr>
                                      <p:to>
                                        <p:strVal val="visible"/>
                                      </p:to>
                                    </p:set>
                                    <p:animEffect transition="in" filter="strips(downRight)">
                                      <p:cBhvr>
                                        <p:cTn id="44" dur="500"/>
                                        <p:tgtEl>
                                          <p:spTgt spid="88067">
                                            <p:txEl>
                                              <p:pRg st="11" end="11"/>
                                            </p:txEl>
                                          </p:spTgt>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88067">
                                            <p:txEl>
                                              <p:pRg st="13" end="13"/>
                                            </p:txEl>
                                          </p:spTgt>
                                        </p:tgtEl>
                                        <p:attrNameLst>
                                          <p:attrName>style.visibility</p:attrName>
                                        </p:attrNameLst>
                                      </p:cBhvr>
                                      <p:to>
                                        <p:strVal val="visible"/>
                                      </p:to>
                                    </p:set>
                                    <p:animEffect transition="in" filter="strips(downRight)">
                                      <p:cBhvr>
                                        <p:cTn id="47" dur="500"/>
                                        <p:tgtEl>
                                          <p:spTgt spid="880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381000" y="1137320"/>
            <a:ext cx="8763000" cy="5492080"/>
          </a:xfrm>
        </p:spPr>
        <p:txBody>
          <a:bodyPr/>
          <a:lstStyle/>
          <a:p>
            <a:pPr marL="180000" lvl="1" indent="0">
              <a:lnSpc>
                <a:spcPct val="114000"/>
              </a:lnSpc>
              <a:spcBef>
                <a:spcPts val="600"/>
              </a:spcBef>
              <a:buNone/>
            </a:pPr>
            <a:r>
              <a:rPr lang="it-IT" altLang="en-US" sz="1700" dirty="0">
                <a:latin typeface="American Typewriter" panose="02090604020004020304" pitchFamily="18" charset="77"/>
              </a:rPr>
              <a:t>Abbiamo stabilito che, con una circolazione monetaria pari a </a:t>
            </a:r>
            <a:r>
              <a:rPr lang="it-IT" altLang="en-US" sz="1700" b="1" dirty="0">
                <a:solidFill>
                  <a:srgbClr val="C00000"/>
                </a:solidFill>
                <a:latin typeface="American Typewriter" panose="02090604020004020304" pitchFamily="18" charset="77"/>
              </a:rPr>
              <a:t>8000 F</a:t>
            </a:r>
            <a:r>
              <a:rPr lang="it-IT" altLang="en-US" sz="1700" dirty="0">
                <a:solidFill>
                  <a:srgbClr val="000099"/>
                </a:solidFill>
                <a:latin typeface="American Typewriter" panose="02090604020004020304" pitchFamily="18" charset="77"/>
              </a:rPr>
              <a:t>, </a:t>
            </a:r>
            <a:r>
              <a:rPr lang="it-IT" altLang="en-US" sz="1700" dirty="0">
                <a:latin typeface="American Typewriter" panose="02090604020004020304" pitchFamily="18" charset="77"/>
              </a:rPr>
              <a:t>emergeranno i seguenti </a:t>
            </a:r>
            <a:r>
              <a:rPr lang="it-IT" altLang="en-US" sz="1700" dirty="0">
                <a:solidFill>
                  <a:srgbClr val="000099"/>
                </a:solidFill>
                <a:latin typeface="American Typewriter" panose="02090604020004020304" pitchFamily="18" charset="77"/>
              </a:rPr>
              <a:t>prezzi monetari</a:t>
            </a:r>
            <a:r>
              <a:rPr lang="it-IT" altLang="en-US" sz="1700" b="1" dirty="0">
                <a:latin typeface="American Typewriter" panose="02090604020004020304" pitchFamily="18" charset="77"/>
              </a:rPr>
              <a:t>:</a:t>
            </a:r>
            <a:endParaRPr lang="it-IT" altLang="en-US" sz="1700" dirty="0">
              <a:latin typeface="American Typewriter" panose="02090604020004020304" pitchFamily="18" charset="77"/>
            </a:endParaRPr>
          </a:p>
          <a:p>
            <a:pPr marL="139950" indent="0" algn="ctr">
              <a:lnSpc>
                <a:spcPct val="114000"/>
              </a:lnSpc>
              <a:spcBef>
                <a:spcPts val="600"/>
              </a:spcBef>
              <a:buNone/>
            </a:pPr>
            <a:r>
              <a:rPr lang="it-IT" altLang="en-US" sz="1700" dirty="0">
                <a:solidFill>
                  <a:srgbClr val="000099"/>
                </a:solidFill>
                <a:latin typeface="American Typewriter" panose="02090604020004020304" pitchFamily="18" charset="77"/>
              </a:rPr>
              <a:t>1 auto = </a:t>
            </a:r>
            <a:r>
              <a:rPr lang="it-IT" altLang="en-US" sz="1700" dirty="0">
                <a:solidFill>
                  <a:srgbClr val="C00000"/>
                </a:solidFill>
                <a:latin typeface="American Typewriter" panose="02090604020004020304" pitchFamily="18" charset="77"/>
              </a:rPr>
              <a:t>100 F </a:t>
            </a:r>
            <a:r>
              <a:rPr lang="it-IT" altLang="en-US" sz="1700" dirty="0">
                <a:solidFill>
                  <a:srgbClr val="000099"/>
                </a:solidFill>
                <a:latin typeface="American Typewriter" panose="02090604020004020304" pitchFamily="18" charset="77"/>
              </a:rPr>
              <a:t>;   1 t. pere = </a:t>
            </a:r>
            <a:r>
              <a:rPr lang="it-IT" altLang="en-US" sz="1700" dirty="0">
                <a:solidFill>
                  <a:srgbClr val="C00000"/>
                </a:solidFill>
                <a:latin typeface="American Typewriter" panose="02090604020004020304" pitchFamily="18" charset="77"/>
              </a:rPr>
              <a:t>8,33 F </a:t>
            </a:r>
            <a:r>
              <a:rPr lang="it-IT" altLang="en-US" sz="1700" dirty="0">
                <a:solidFill>
                  <a:srgbClr val="000099"/>
                </a:solidFill>
                <a:latin typeface="American Typewriter" panose="02090604020004020304" pitchFamily="18" charset="77"/>
              </a:rPr>
              <a:t>;    1t. mele = </a:t>
            </a:r>
            <a:r>
              <a:rPr lang="it-IT" altLang="en-US" sz="1700" dirty="0">
                <a:solidFill>
                  <a:srgbClr val="C00000"/>
                </a:solidFill>
                <a:latin typeface="American Typewriter" panose="02090604020004020304" pitchFamily="18" charset="77"/>
              </a:rPr>
              <a:t>10 F </a:t>
            </a:r>
            <a:r>
              <a:rPr lang="it-IT" altLang="en-US" sz="1700" dirty="0">
                <a:latin typeface="American Typewriter" panose="02090604020004020304" pitchFamily="18" charset="77"/>
              </a:rPr>
              <a:t>.</a:t>
            </a:r>
          </a:p>
          <a:p>
            <a:pPr marL="139950" indent="0" algn="just">
              <a:lnSpc>
                <a:spcPct val="114000"/>
              </a:lnSpc>
              <a:spcBef>
                <a:spcPts val="600"/>
              </a:spcBef>
              <a:buNone/>
            </a:pPr>
            <a:r>
              <a:rPr lang="it-IT" altLang="en-US" sz="1700" dirty="0">
                <a:latin typeface="American Typewriter" panose="02090604020004020304" pitchFamily="18" charset="77"/>
              </a:rPr>
              <a:t>Ma se istantaneamente </a:t>
            </a:r>
            <a:r>
              <a:rPr lang="it-IT" altLang="en-US" sz="1700" b="1" dirty="0">
                <a:latin typeface="American Typewriter" panose="02090604020004020304" pitchFamily="18" charset="77"/>
              </a:rPr>
              <a:t>raddoppiasse le quantità di moneta</a:t>
            </a:r>
            <a:r>
              <a:rPr lang="it-IT" altLang="en-US" sz="1700" dirty="0">
                <a:latin typeface="American Typewriter" panose="02090604020004020304" pitchFamily="18" charset="77"/>
              </a:rPr>
              <a:t>, cosa succederebbe ai prezzi?</a:t>
            </a:r>
          </a:p>
          <a:p>
            <a:pPr marL="139950" indent="0" algn="just">
              <a:lnSpc>
                <a:spcPct val="114000"/>
              </a:lnSpc>
              <a:spcBef>
                <a:spcPts val="600"/>
              </a:spcBef>
              <a:buNone/>
            </a:pPr>
            <a:r>
              <a:rPr lang="it-IT" altLang="en-US" sz="1700" dirty="0">
                <a:latin typeface="American Typewriter" panose="02090604020004020304" pitchFamily="18" charset="77"/>
              </a:rPr>
              <a:t>La risposta è naturale: i </a:t>
            </a:r>
            <a:r>
              <a:rPr lang="it-IT" altLang="en-US" sz="1700" b="1" dirty="0">
                <a:latin typeface="American Typewriter" panose="02090604020004020304" pitchFamily="18" charset="77"/>
              </a:rPr>
              <a:t>prezzi aumenteranno del 100%!</a:t>
            </a:r>
          </a:p>
          <a:p>
            <a:pPr marL="425700" indent="-285750" algn="just">
              <a:lnSpc>
                <a:spcPct val="114000"/>
              </a:lnSpc>
              <a:spcBef>
                <a:spcPts val="600"/>
              </a:spcBef>
              <a:buFont typeface="Wingdings" panose="05000000000000000000" pitchFamily="2" charset="2"/>
              <a:buChar char="v"/>
            </a:pPr>
            <a:r>
              <a:rPr lang="it-IT" altLang="en-US" sz="1700" dirty="0">
                <a:latin typeface="American Typewriter" panose="02090604020004020304" pitchFamily="18" charset="77"/>
              </a:rPr>
              <a:t>Se la moneta aumenta di </a:t>
            </a:r>
            <a:r>
              <a:rPr lang="it-IT" altLang="en-US" sz="1700" dirty="0">
                <a:solidFill>
                  <a:srgbClr val="C00000"/>
                </a:solidFill>
                <a:latin typeface="American Typewriter" panose="02090604020004020304" pitchFamily="18" charset="77"/>
              </a:rPr>
              <a:t>X%</a:t>
            </a:r>
            <a:r>
              <a:rPr lang="it-IT" altLang="en-US" sz="1700" dirty="0">
                <a:latin typeface="American Typewriter" panose="02090604020004020304" pitchFamily="18" charset="77"/>
              </a:rPr>
              <a:t>, il livello generale dei prezzi aumenterà di </a:t>
            </a:r>
            <a:r>
              <a:rPr lang="it-IT" altLang="en-US" sz="1700" dirty="0">
                <a:solidFill>
                  <a:srgbClr val="C00000"/>
                </a:solidFill>
                <a:latin typeface="American Typewriter" panose="02090604020004020304" pitchFamily="18" charset="77"/>
              </a:rPr>
              <a:t>X%,</a:t>
            </a:r>
          </a:p>
          <a:p>
            <a:pPr marL="425700" indent="-285750" algn="just">
              <a:lnSpc>
                <a:spcPct val="114000"/>
              </a:lnSpc>
              <a:spcBef>
                <a:spcPts val="600"/>
              </a:spcBef>
              <a:buFont typeface="Wingdings" panose="05000000000000000000" pitchFamily="2" charset="2"/>
              <a:buChar char="v"/>
            </a:pPr>
            <a:r>
              <a:rPr lang="it-IT" altLang="en-US" sz="1700" dirty="0">
                <a:latin typeface="American Typewriter" panose="02090604020004020304" pitchFamily="18" charset="77"/>
              </a:rPr>
              <a:t>… e i prezzi relativi delle merci rimarranno invariati-</a:t>
            </a:r>
          </a:p>
          <a:p>
            <a:pPr marL="139950" indent="0">
              <a:lnSpc>
                <a:spcPct val="114000"/>
              </a:lnSpc>
              <a:spcBef>
                <a:spcPts val="1200"/>
              </a:spcBef>
              <a:buNone/>
            </a:pPr>
            <a:r>
              <a:rPr lang="it-IT" sz="1700" dirty="0">
                <a:latin typeface="American Typewriter" panose="02090604020004020304" pitchFamily="18" charset="77"/>
              </a:rPr>
              <a:t>Ora è chiaro ciò che diceva David Hume:</a:t>
            </a:r>
            <a:endParaRPr lang="en-US" sz="1700" dirty="0">
              <a:latin typeface="American Typewriter" panose="02090604020004020304" pitchFamily="18" charset="77"/>
            </a:endParaRPr>
          </a:p>
          <a:p>
            <a:pPr marL="139950" indent="0" algn="ctr">
              <a:lnSpc>
                <a:spcPct val="114000"/>
              </a:lnSpc>
              <a:spcBef>
                <a:spcPts val="600"/>
              </a:spcBef>
              <a:buNone/>
            </a:pPr>
            <a:r>
              <a:rPr lang="en-US" sz="1700" i="1" dirty="0">
                <a:latin typeface="American Typewriter" panose="02090604020004020304" pitchFamily="18" charset="77"/>
              </a:rPr>
              <a:t>“It is the </a:t>
            </a:r>
            <a:r>
              <a:rPr lang="en-US" sz="1700" b="1" i="1" dirty="0">
                <a:solidFill>
                  <a:srgbClr val="000099"/>
                </a:solidFill>
                <a:latin typeface="American Typewriter" panose="02090604020004020304" pitchFamily="18" charset="77"/>
              </a:rPr>
              <a:t>proportion</a:t>
            </a:r>
            <a:r>
              <a:rPr lang="en-US" sz="1700" i="1" dirty="0">
                <a:latin typeface="American Typewriter" panose="02090604020004020304" pitchFamily="18" charset="77"/>
              </a:rPr>
              <a:t> between the circulating </a:t>
            </a:r>
            <a:r>
              <a:rPr lang="en-US" sz="1700" b="1" i="1" dirty="0">
                <a:solidFill>
                  <a:srgbClr val="000099"/>
                </a:solidFill>
                <a:latin typeface="American Typewriter" panose="02090604020004020304" pitchFamily="18" charset="77"/>
              </a:rPr>
              <a:t>money</a:t>
            </a:r>
            <a:r>
              <a:rPr lang="en-US" sz="1700" i="1" dirty="0">
                <a:latin typeface="American Typewriter" panose="02090604020004020304" pitchFamily="18" charset="77"/>
              </a:rPr>
              <a:t>, </a:t>
            </a:r>
          </a:p>
          <a:p>
            <a:pPr marL="139950" indent="0" algn="ctr">
              <a:lnSpc>
                <a:spcPct val="114000"/>
              </a:lnSpc>
              <a:spcBef>
                <a:spcPts val="600"/>
              </a:spcBef>
              <a:buNone/>
            </a:pPr>
            <a:r>
              <a:rPr lang="en-US" sz="1700" i="1" dirty="0">
                <a:latin typeface="American Typewriter" panose="02090604020004020304" pitchFamily="18" charset="77"/>
              </a:rPr>
              <a:t>and the </a:t>
            </a:r>
            <a:r>
              <a:rPr lang="en-US" sz="1700" b="1" i="1" dirty="0">
                <a:solidFill>
                  <a:srgbClr val="000099"/>
                </a:solidFill>
                <a:latin typeface="American Typewriter" panose="02090604020004020304" pitchFamily="18" charset="77"/>
              </a:rPr>
              <a:t>commodities</a:t>
            </a:r>
            <a:r>
              <a:rPr lang="en-US" sz="1700" i="1" dirty="0">
                <a:latin typeface="American Typewriter" panose="02090604020004020304" pitchFamily="18" charset="77"/>
              </a:rPr>
              <a:t> in the market, </a:t>
            </a:r>
          </a:p>
          <a:p>
            <a:pPr marL="139950" indent="0" algn="ctr">
              <a:lnSpc>
                <a:spcPct val="114000"/>
              </a:lnSpc>
              <a:spcBef>
                <a:spcPts val="600"/>
              </a:spcBef>
              <a:buNone/>
            </a:pPr>
            <a:r>
              <a:rPr lang="en-US" sz="1700" i="1" dirty="0">
                <a:latin typeface="American Typewriter" panose="02090604020004020304" pitchFamily="18" charset="77"/>
              </a:rPr>
              <a:t>which </a:t>
            </a:r>
            <a:r>
              <a:rPr lang="en-US" sz="1700" b="1" i="1" dirty="0">
                <a:solidFill>
                  <a:srgbClr val="000099"/>
                </a:solidFill>
                <a:latin typeface="American Typewriter" panose="02090604020004020304" pitchFamily="18" charset="77"/>
              </a:rPr>
              <a:t>determines the prices”</a:t>
            </a:r>
            <a:r>
              <a:rPr lang="en-US" sz="1700" i="1" dirty="0">
                <a:latin typeface="American Typewriter" panose="02090604020004020304" pitchFamily="18" charset="77"/>
              </a:rPr>
              <a:t>.</a:t>
            </a:r>
          </a:p>
          <a:p>
            <a:pPr marL="139950" indent="0">
              <a:lnSpc>
                <a:spcPct val="114000"/>
              </a:lnSpc>
              <a:spcBef>
                <a:spcPts val="600"/>
              </a:spcBef>
              <a:buNone/>
            </a:pPr>
            <a:r>
              <a:rPr lang="it-IT" altLang="en-US" sz="1700" dirty="0">
                <a:latin typeface="American Typewriter" panose="02090604020004020304" pitchFamily="18" charset="77"/>
              </a:rPr>
              <a:t>Questa affermazione è alla base della Teoria Quantitativa della Moneta.</a:t>
            </a:r>
          </a:p>
          <a:p>
            <a:pPr marL="139950" indent="0" algn="just">
              <a:lnSpc>
                <a:spcPct val="114000"/>
              </a:lnSpc>
              <a:spcBef>
                <a:spcPts val="600"/>
              </a:spcBef>
              <a:buNone/>
            </a:pPr>
            <a:endParaRPr lang="it-IT" altLang="en-US" sz="1800" i="1" dirty="0">
              <a:solidFill>
                <a:srgbClr val="C00000"/>
              </a:solidFill>
              <a:latin typeface="+mj-lt"/>
            </a:endParaRPr>
          </a:p>
        </p:txBody>
      </p:sp>
      <p:sp>
        <p:nvSpPr>
          <p:cNvPr id="32770" name="Rectangle 2"/>
          <p:cNvSpPr>
            <a:spLocks noGrp="1" noChangeArrowheads="1"/>
          </p:cNvSpPr>
          <p:nvPr>
            <p:ph type="title"/>
          </p:nvPr>
        </p:nvSpPr>
        <p:spPr>
          <a:xfrm>
            <a:off x="611559" y="476250"/>
            <a:ext cx="7170365" cy="453430"/>
          </a:xfrm>
        </p:spPr>
        <p:txBody>
          <a:bodyPr/>
          <a:lstStyle/>
          <a:p>
            <a:r>
              <a:rPr lang="it-IT" altLang="en-US" sz="2400" dirty="0">
                <a:latin typeface="American Typewriter" panose="02090604020004020304" pitchFamily="18" charset="77"/>
              </a:rPr>
              <a:t>Moneta e Prezzi (3): la Teoria Quantitativa</a:t>
            </a: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Segnaposto piè di pagina 1"/>
          <p:cNvSpPr>
            <a:spLocks noGrp="1"/>
          </p:cNvSpPr>
          <p:nvPr>
            <p:ph type="ftr" sz="quarter" idx="10"/>
          </p:nvPr>
        </p:nvSpPr>
        <p:spPr/>
        <p:txBody>
          <a:bodyPr/>
          <a:lstStyle/>
          <a:p>
            <a:pPr>
              <a:defRPr/>
            </a:pPr>
            <a:r>
              <a:rPr lang="it-IT"/>
              <a:t>Lez. 5: Moneta, Prezzi e Cambi</a:t>
            </a:r>
            <a:endParaRPr lang="it-IT" dirty="0"/>
          </a:p>
        </p:txBody>
      </p:sp>
    </p:spTree>
    <p:extLst>
      <p:ext uri="{BB962C8B-B14F-4D97-AF65-F5344CB8AC3E}">
        <p14:creationId xmlns:p14="http://schemas.microsoft.com/office/powerpoint/2010/main" val="18749397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0" dur="500"/>
                                        <p:tgtEl>
                                          <p:spTgt spid="880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5" dur="500"/>
                                        <p:tgtEl>
                                          <p:spTgt spid="880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0" dur="500"/>
                                        <p:tgtEl>
                                          <p:spTgt spid="880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5" dur="500"/>
                                        <p:tgtEl>
                                          <p:spTgt spid="880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88067">
                                            <p:txEl>
                                              <p:pRg st="5" end="5"/>
                                            </p:txEl>
                                          </p:spTgt>
                                        </p:tgtEl>
                                        <p:attrNameLst>
                                          <p:attrName>style.visibility</p:attrName>
                                        </p:attrNameLst>
                                      </p:cBhvr>
                                      <p:to>
                                        <p:strVal val="visible"/>
                                      </p:to>
                                    </p:set>
                                    <p:animEffect transition="in" filter="strips(downRight)">
                                      <p:cBhvr>
                                        <p:cTn id="30" dur="500"/>
                                        <p:tgtEl>
                                          <p:spTgt spid="8806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88067">
                                            <p:txEl>
                                              <p:pRg st="6" end="6"/>
                                            </p:txEl>
                                          </p:spTgt>
                                        </p:tgtEl>
                                        <p:attrNameLst>
                                          <p:attrName>style.visibility</p:attrName>
                                        </p:attrNameLst>
                                      </p:cBhvr>
                                      <p:to>
                                        <p:strVal val="visible"/>
                                      </p:to>
                                    </p:set>
                                    <p:animEffect transition="in" filter="strips(downRight)">
                                      <p:cBhvr>
                                        <p:cTn id="35" dur="500"/>
                                        <p:tgtEl>
                                          <p:spTgt spid="8806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88067">
                                            <p:txEl>
                                              <p:pRg st="7" end="7"/>
                                            </p:txEl>
                                          </p:spTgt>
                                        </p:tgtEl>
                                        <p:attrNameLst>
                                          <p:attrName>style.visibility</p:attrName>
                                        </p:attrNameLst>
                                      </p:cBhvr>
                                      <p:to>
                                        <p:strVal val="visible"/>
                                      </p:to>
                                    </p:set>
                                    <p:animEffect transition="in" filter="strips(downRight)">
                                      <p:cBhvr>
                                        <p:cTn id="40" dur="500"/>
                                        <p:tgtEl>
                                          <p:spTgt spid="8806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88067">
                                            <p:txEl>
                                              <p:pRg st="8" end="8"/>
                                            </p:txEl>
                                          </p:spTgt>
                                        </p:tgtEl>
                                        <p:attrNameLst>
                                          <p:attrName>style.visibility</p:attrName>
                                        </p:attrNameLst>
                                      </p:cBhvr>
                                      <p:to>
                                        <p:strVal val="visible"/>
                                      </p:to>
                                    </p:set>
                                    <p:animEffect transition="in" filter="strips(downRight)">
                                      <p:cBhvr>
                                        <p:cTn id="45" dur="500"/>
                                        <p:tgtEl>
                                          <p:spTgt spid="8806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88067">
                                            <p:txEl>
                                              <p:pRg st="9" end="9"/>
                                            </p:txEl>
                                          </p:spTgt>
                                        </p:tgtEl>
                                        <p:attrNameLst>
                                          <p:attrName>style.visibility</p:attrName>
                                        </p:attrNameLst>
                                      </p:cBhvr>
                                      <p:to>
                                        <p:strVal val="visible"/>
                                      </p:to>
                                    </p:set>
                                    <p:animEffect transition="in" filter="strips(downRight)">
                                      <p:cBhvr>
                                        <p:cTn id="50" dur="500"/>
                                        <p:tgtEl>
                                          <p:spTgt spid="88067">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88067">
                                            <p:txEl>
                                              <p:pRg st="10" end="10"/>
                                            </p:txEl>
                                          </p:spTgt>
                                        </p:tgtEl>
                                        <p:attrNameLst>
                                          <p:attrName>style.visibility</p:attrName>
                                        </p:attrNameLst>
                                      </p:cBhvr>
                                      <p:to>
                                        <p:strVal val="visible"/>
                                      </p:to>
                                    </p:set>
                                    <p:animEffect transition="in" filter="strips(downRight)">
                                      <p:cBhvr>
                                        <p:cTn id="55" dur="500"/>
                                        <p:tgtEl>
                                          <p:spTgt spid="880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559" y="476250"/>
            <a:ext cx="7170365" cy="453430"/>
          </a:xfrm>
        </p:spPr>
        <p:txBody>
          <a:bodyPr/>
          <a:lstStyle/>
          <a:p>
            <a:r>
              <a:rPr lang="it-IT" altLang="en-US" sz="2400" dirty="0">
                <a:latin typeface="American Typewriter" panose="02090604020004020304" pitchFamily="18" charset="77"/>
              </a:rPr>
              <a:t>Un perfezionamento: la velocità di circolazione</a:t>
            </a:r>
          </a:p>
        </p:txBody>
      </p:sp>
      <mc:AlternateContent xmlns:mc="http://schemas.openxmlformats.org/markup-compatibility/2006">
        <mc:Choice xmlns:a14="http://schemas.microsoft.com/office/drawing/2010/main" Requires="a14">
          <p:sp>
            <p:nvSpPr>
              <p:cNvPr id="88067" name="Rectangle 3"/>
              <p:cNvSpPr>
                <a:spLocks noGrp="1" noChangeArrowheads="1"/>
              </p:cNvSpPr>
              <p:nvPr>
                <p:ph idx="1"/>
              </p:nvPr>
            </p:nvSpPr>
            <p:spPr>
              <a:xfrm>
                <a:off x="468313" y="1052736"/>
                <a:ext cx="8763000" cy="5348064"/>
              </a:xfrm>
            </p:spPr>
            <p:txBody>
              <a:bodyPr/>
              <a:lstStyle/>
              <a:p>
                <a:pPr marL="36000" indent="0">
                  <a:spcBef>
                    <a:spcPts val="1800"/>
                  </a:spcBef>
                  <a:buNone/>
                </a:pPr>
                <a:r>
                  <a:rPr lang="it-IT" altLang="en-US" sz="1800" b="1" i="1" dirty="0">
                    <a:solidFill>
                      <a:srgbClr val="000099"/>
                    </a:solidFill>
                    <a:latin typeface="American Typewriter" panose="02090604020004020304" pitchFamily="18" charset="77"/>
                  </a:rPr>
                  <a:t>Quanta moneta è necessaria </a:t>
                </a:r>
                <a:r>
                  <a:rPr lang="it-IT" altLang="en-US" sz="1800" i="1" dirty="0">
                    <a:latin typeface="American Typewriter" panose="02090604020004020304" pitchFamily="18" charset="77"/>
                  </a:rPr>
                  <a:t>al funzionamento del sistema economico?</a:t>
                </a:r>
              </a:p>
              <a:p>
                <a:pPr marL="360000" lvl="1">
                  <a:lnSpc>
                    <a:spcPct val="90000"/>
                  </a:lnSpc>
                  <a:spcBef>
                    <a:spcPts val="1800"/>
                  </a:spcBef>
                  <a:buFont typeface="Wingdings" panose="05000000000000000000" pitchFamily="2" charset="2"/>
                  <a:buChar char="§"/>
                </a:pPr>
                <a:r>
                  <a:rPr lang="it-IT" altLang="en-US" sz="1800" dirty="0">
                    <a:latin typeface="American Typewriter" panose="02090604020004020304" pitchFamily="18" charset="77"/>
                  </a:rPr>
                  <a:t>Se tutti gli scambi (o transazioni) avvenissero simultaneamente, ed </a:t>
                </a:r>
                <a:r>
                  <a:rPr lang="it-IT" altLang="en-US" sz="1800" u="sng" dirty="0">
                    <a:latin typeface="American Typewriter" panose="02090604020004020304" pitchFamily="18" charset="77"/>
                  </a:rPr>
                  <a:t>una sola volta </a:t>
                </a:r>
                <a:r>
                  <a:rPr lang="it-IT" altLang="en-US" sz="1800" dirty="0">
                    <a:latin typeface="American Typewriter" panose="02090604020004020304" pitchFamily="18" charset="77"/>
                  </a:rPr>
                  <a:t>all’anno:</a:t>
                </a:r>
              </a:p>
              <a:p>
                <a:pPr marL="0" indent="0" algn="ctr">
                  <a:lnSpc>
                    <a:spcPct val="90000"/>
                  </a:lnSpc>
                  <a:spcBef>
                    <a:spcPts val="1200"/>
                  </a:spcBef>
                  <a:buNone/>
                </a:pPr>
                <a:r>
                  <a:rPr lang="it-IT" altLang="en-US" sz="1800" b="1" dirty="0">
                    <a:latin typeface="American Typewriter" panose="02090604020004020304" pitchFamily="18" charset="77"/>
                  </a:rPr>
                  <a:t>Quantità di moneta necessaria = Valore delle transazioni di un anno</a:t>
                </a:r>
              </a:p>
              <a:p>
                <a:pPr marL="0" indent="0" algn="ctr">
                  <a:lnSpc>
                    <a:spcPct val="90000"/>
                  </a:lnSpc>
                  <a:spcBef>
                    <a:spcPts val="1200"/>
                  </a:spcBef>
                  <a:buNone/>
                </a:pPr>
                <a:r>
                  <a:rPr lang="it-IT" altLang="en-US" sz="1800" b="1" dirty="0">
                    <a:solidFill>
                      <a:srgbClr val="003399"/>
                    </a:solidFill>
                    <a:latin typeface="American Typewriter" panose="02090604020004020304" pitchFamily="18" charset="77"/>
                  </a:rPr>
                  <a:t>M </a:t>
                </a:r>
                <a:r>
                  <a:rPr lang="it-IT" altLang="en-US" sz="1800" b="1" dirty="0">
                    <a:solidFill>
                      <a:srgbClr val="000099"/>
                    </a:solidFill>
                    <a:latin typeface="American Typewriter" panose="02090604020004020304" pitchFamily="18" charset="77"/>
                  </a:rPr>
                  <a:t>= (P T)</a:t>
                </a:r>
              </a:p>
              <a:p>
                <a:pPr marL="360000" lvl="1">
                  <a:lnSpc>
                    <a:spcPct val="90000"/>
                  </a:lnSpc>
                  <a:spcBef>
                    <a:spcPts val="1200"/>
                  </a:spcBef>
                  <a:buFont typeface="Wingdings" panose="05000000000000000000" pitchFamily="2" charset="2"/>
                  <a:buChar char="§"/>
                </a:pPr>
                <a:r>
                  <a:rPr lang="it-IT" altLang="en-US" sz="1800" dirty="0">
                    <a:latin typeface="American Typewriter" panose="02090604020004020304" pitchFamily="18" charset="77"/>
                  </a:rPr>
                  <a:t>In realtà la moneta non circola una volta all’anno, ma più velocemente. </a:t>
                </a:r>
              </a:p>
              <a:p>
                <a:pPr marL="360000" lvl="1">
                  <a:lnSpc>
                    <a:spcPct val="90000"/>
                  </a:lnSpc>
                  <a:spcBef>
                    <a:spcPts val="1200"/>
                  </a:spcBef>
                  <a:buFont typeface="Wingdings" panose="05000000000000000000" pitchFamily="2" charset="2"/>
                  <a:buChar char="§"/>
                </a:pPr>
                <a:r>
                  <a:rPr lang="it-IT" altLang="en-US" sz="1800" dirty="0">
                    <a:latin typeface="American Typewriter" panose="02090604020004020304" pitchFamily="18" charset="77"/>
                  </a:rPr>
                  <a:t>Quanto velocemente? </a:t>
                </a:r>
              </a:p>
              <a:p>
                <a:pPr marL="360000" lvl="1" indent="0">
                  <a:lnSpc>
                    <a:spcPct val="90000"/>
                  </a:lnSpc>
                  <a:spcBef>
                    <a:spcPts val="1200"/>
                  </a:spcBef>
                  <a:buNone/>
                </a:pPr>
                <a:r>
                  <a:rPr lang="it-IT" altLang="en-US" sz="1800" dirty="0">
                    <a:latin typeface="American Typewriter" panose="02090604020004020304" pitchFamily="18" charset="77"/>
                  </a:rPr>
                  <a:t>E’ una questione empirica, e la risposta dipende dalle nostre abitudini e dalle istituzioni che determinano i nostri comportamenti. In generale:</a:t>
                </a:r>
              </a:p>
              <a:p>
                <a:pPr algn="ctr">
                  <a:lnSpc>
                    <a:spcPct val="90000"/>
                  </a:lnSpc>
                  <a:spcBef>
                    <a:spcPts val="1800"/>
                  </a:spcBef>
                  <a:buFont typeface="Wingdings" panose="05000000000000000000" pitchFamily="2" charset="2"/>
                  <a:buNone/>
                </a:pPr>
                <a:r>
                  <a:rPr lang="it-IT" altLang="en-US" sz="1800" b="1" dirty="0">
                    <a:latin typeface="American Typewriter" panose="02090604020004020304" pitchFamily="18" charset="77"/>
                  </a:rPr>
                  <a:t>Velocità di circolazione   </a:t>
                </a:r>
                <a:r>
                  <a:rPr lang="it-IT" altLang="en-US" sz="1800" dirty="0">
                    <a:latin typeface="American Typewriter" panose="02090604020004020304" pitchFamily="18" charset="77"/>
                  </a:rPr>
                  <a:t>=    </a:t>
                </a:r>
                <a14:m>
                  <m:oMath xmlns:m="http://schemas.openxmlformats.org/officeDocument/2006/math">
                    <m:f>
                      <m:fPr>
                        <m:ctrlPr>
                          <a:rPr lang="it-IT" altLang="en-US" sz="1800" i="1" smtClean="0">
                            <a:latin typeface="Cambria Math" panose="02040503050406030204" pitchFamily="18" charset="0"/>
                          </a:rPr>
                        </m:ctrlPr>
                      </m:fPr>
                      <m:num>
                        <m:r>
                          <m:rPr>
                            <m:nor/>
                          </m:rPr>
                          <a:rPr lang="it-IT" altLang="en-US" sz="1800" b="0" smtClean="0">
                            <a:latin typeface="American Typewriter" panose="02090604020004020304" pitchFamily="18" charset="77"/>
                          </a:rPr>
                          <m:t>Valore</m:t>
                        </m:r>
                        <m:r>
                          <m:rPr>
                            <m:nor/>
                          </m:rPr>
                          <a:rPr lang="it-IT" altLang="en-US" sz="1800" b="0" smtClean="0">
                            <a:latin typeface="American Typewriter" panose="02090604020004020304" pitchFamily="18" charset="77"/>
                          </a:rPr>
                          <m:t> </m:t>
                        </m:r>
                        <m:r>
                          <m:rPr>
                            <m:nor/>
                          </m:rPr>
                          <a:rPr lang="it-IT" altLang="en-US" sz="1800" b="0" smtClean="0">
                            <a:latin typeface="American Typewriter" panose="02090604020004020304" pitchFamily="18" charset="77"/>
                          </a:rPr>
                          <m:t>delle</m:t>
                        </m:r>
                        <m:r>
                          <m:rPr>
                            <m:nor/>
                          </m:rPr>
                          <a:rPr lang="it-IT" altLang="en-US" sz="1800" b="0" smtClean="0">
                            <a:latin typeface="American Typewriter" panose="02090604020004020304" pitchFamily="18" charset="77"/>
                          </a:rPr>
                          <m:t> </m:t>
                        </m:r>
                        <m:r>
                          <m:rPr>
                            <m:nor/>
                          </m:rPr>
                          <a:rPr lang="it-IT" altLang="en-US" sz="1800" b="0" smtClean="0">
                            <a:latin typeface="American Typewriter" panose="02090604020004020304" pitchFamily="18" charset="77"/>
                          </a:rPr>
                          <m:t>transazioni</m:t>
                        </m:r>
                      </m:num>
                      <m:den>
                        <m:r>
                          <m:rPr>
                            <m:nor/>
                          </m:rPr>
                          <a:rPr lang="it-IT" altLang="en-US" sz="1800" b="0" smtClean="0">
                            <a:latin typeface="American Typewriter" panose="02090604020004020304" pitchFamily="18" charset="77"/>
                          </a:rPr>
                          <m:t>Quantit</m:t>
                        </m:r>
                        <m:r>
                          <m:rPr>
                            <m:nor/>
                          </m:rPr>
                          <a:rPr lang="it-IT" altLang="en-US" sz="1800" b="0" smtClean="0">
                            <a:latin typeface="American Typewriter" panose="02090604020004020304" pitchFamily="18" charset="77"/>
                          </a:rPr>
                          <m:t>à </m:t>
                        </m:r>
                        <m:r>
                          <m:rPr>
                            <m:nor/>
                          </m:rPr>
                          <a:rPr lang="it-IT" altLang="en-US" sz="1800" b="0" smtClean="0">
                            <a:latin typeface="American Typewriter" panose="02090604020004020304" pitchFamily="18" charset="77"/>
                          </a:rPr>
                          <m:t>di</m:t>
                        </m:r>
                        <m:r>
                          <m:rPr>
                            <m:nor/>
                          </m:rPr>
                          <a:rPr lang="it-IT" altLang="en-US" sz="1800" b="0" smtClean="0">
                            <a:latin typeface="American Typewriter" panose="02090604020004020304" pitchFamily="18" charset="77"/>
                          </a:rPr>
                          <m:t> </m:t>
                        </m:r>
                        <m:r>
                          <m:rPr>
                            <m:nor/>
                          </m:rPr>
                          <a:rPr lang="it-IT" altLang="en-US" sz="1800" b="0" smtClean="0">
                            <a:latin typeface="American Typewriter" panose="02090604020004020304" pitchFamily="18" charset="77"/>
                          </a:rPr>
                          <m:t>moneta</m:t>
                        </m:r>
                      </m:den>
                    </m:f>
                  </m:oMath>
                </a14:m>
                <a:endParaRPr lang="it-IT" altLang="en-US" sz="1800" dirty="0">
                  <a:latin typeface="American Typewriter" panose="02090604020004020304" pitchFamily="18" charset="77"/>
                </a:endParaRPr>
              </a:p>
              <a:p>
                <a:pPr algn="ctr">
                  <a:lnSpc>
                    <a:spcPct val="90000"/>
                  </a:lnSpc>
                  <a:spcBef>
                    <a:spcPts val="1800"/>
                  </a:spcBef>
                  <a:buNone/>
                </a:pPr>
                <a:r>
                  <a:rPr lang="it-IT" altLang="en-US" sz="1800" b="1" dirty="0">
                    <a:solidFill>
                      <a:srgbClr val="CC0000"/>
                    </a:solidFill>
                    <a:latin typeface="American Typewriter" panose="02090604020004020304" pitchFamily="18" charset="77"/>
                  </a:rPr>
                  <a:t>V</a:t>
                </a:r>
                <a:r>
                  <a:rPr lang="it-IT" altLang="en-US" sz="1800" b="1" dirty="0">
                    <a:solidFill>
                      <a:srgbClr val="003399"/>
                    </a:solidFill>
                    <a:latin typeface="American Typewriter" panose="02090604020004020304" pitchFamily="18" charset="77"/>
                  </a:rPr>
                  <a:t> = </a:t>
                </a:r>
                <a14:m>
                  <m:oMath xmlns:m="http://schemas.openxmlformats.org/officeDocument/2006/math">
                    <m:f>
                      <m:fPr>
                        <m:ctrlPr>
                          <a:rPr lang="it-IT" altLang="en-US" sz="1800" b="1" i="1">
                            <a:solidFill>
                              <a:srgbClr val="000099"/>
                            </a:solidFill>
                            <a:latin typeface="Cambria Math" panose="02040503050406030204" pitchFamily="18" charset="0"/>
                          </a:rPr>
                        </m:ctrlPr>
                      </m:fPr>
                      <m:num>
                        <m:r>
                          <m:rPr>
                            <m:nor/>
                          </m:rPr>
                          <a:rPr lang="it-IT" altLang="en-US" sz="1800" b="1" smtClean="0">
                            <a:solidFill>
                              <a:srgbClr val="000099"/>
                            </a:solidFill>
                            <a:latin typeface="American Typewriter" panose="02090604020004020304" pitchFamily="18" charset="77"/>
                          </a:rPr>
                          <m:t> </m:t>
                        </m:r>
                        <m:r>
                          <m:rPr>
                            <m:nor/>
                          </m:rPr>
                          <a:rPr lang="it-IT" altLang="en-US" sz="1800" b="1" dirty="0">
                            <a:solidFill>
                              <a:srgbClr val="000099"/>
                            </a:solidFill>
                            <a:latin typeface="American Typewriter" panose="02090604020004020304" pitchFamily="18" charset="77"/>
                          </a:rPr>
                          <m:t>P</m:t>
                        </m:r>
                        <m:r>
                          <m:rPr>
                            <m:nor/>
                          </m:rPr>
                          <a:rPr lang="it-IT" altLang="en-US" sz="1800" b="1" dirty="0" smtClean="0">
                            <a:solidFill>
                              <a:srgbClr val="000099"/>
                            </a:solidFill>
                            <a:latin typeface="American Typewriter" panose="02090604020004020304" pitchFamily="18" charset="77"/>
                          </a:rPr>
                          <m:t> </m:t>
                        </m:r>
                        <m:r>
                          <m:rPr>
                            <m:nor/>
                          </m:rPr>
                          <a:rPr lang="it-IT" altLang="en-US" sz="1800" b="1" dirty="0">
                            <a:solidFill>
                              <a:srgbClr val="000099"/>
                            </a:solidFill>
                            <a:latin typeface="American Typewriter" panose="02090604020004020304" pitchFamily="18" charset="77"/>
                          </a:rPr>
                          <m:t>T</m:t>
                        </m:r>
                        <m:r>
                          <m:rPr>
                            <m:nor/>
                          </m:rPr>
                          <a:rPr lang="it-IT" altLang="en-US" sz="1800" b="1" dirty="0">
                            <a:solidFill>
                              <a:srgbClr val="000099"/>
                            </a:solidFill>
                            <a:latin typeface="American Typewriter" panose="02090604020004020304" pitchFamily="18" charset="77"/>
                          </a:rPr>
                          <m:t> </m:t>
                        </m:r>
                      </m:num>
                      <m:den>
                        <m:r>
                          <m:rPr>
                            <m:nor/>
                          </m:rPr>
                          <a:rPr lang="it-IT" altLang="en-US" sz="1800" b="1">
                            <a:solidFill>
                              <a:srgbClr val="000099"/>
                            </a:solidFill>
                            <a:latin typeface="American Typewriter" panose="02090604020004020304" pitchFamily="18" charset="77"/>
                          </a:rPr>
                          <m:t>M</m:t>
                        </m:r>
                      </m:den>
                    </m:f>
                  </m:oMath>
                </a14:m>
                <a:endParaRPr lang="it-IT" altLang="en-US" sz="1800" b="1" dirty="0">
                  <a:solidFill>
                    <a:srgbClr val="004240"/>
                  </a:solidFill>
                  <a:latin typeface="American Typewriter" panose="02090604020004020304" pitchFamily="18" charset="77"/>
                </a:endParaRPr>
              </a:p>
            </p:txBody>
          </p:sp>
        </mc:Choice>
        <mc:Fallback>
          <p:sp>
            <p:nvSpPr>
              <p:cNvPr id="88067" name="Rectangle 3"/>
              <p:cNvSpPr>
                <a:spLocks noGrp="1" noRot="1" noChangeAspect="1" noMove="1" noResize="1" noEditPoints="1" noAdjustHandles="1" noChangeArrowheads="1" noChangeShapeType="1" noTextEdit="1"/>
              </p:cNvSpPr>
              <p:nvPr>
                <p:ph idx="1"/>
              </p:nvPr>
            </p:nvSpPr>
            <p:spPr>
              <a:xfrm>
                <a:off x="468313" y="1052736"/>
                <a:ext cx="8763000" cy="5348064"/>
              </a:xfrm>
              <a:blipFill>
                <a:blip r:embed="rId3"/>
                <a:stretch>
                  <a:fillRect l="-145" t="-711"/>
                </a:stretch>
              </a:blipFill>
            </p:spPr>
            <p:txBody>
              <a:bodyPr/>
              <a:lstStyle/>
              <a:p>
                <a:r>
                  <a:rPr lang="en-US">
                    <a:noFill/>
                  </a:rPr>
                  <a:t> </a:t>
                </a:r>
              </a:p>
            </p:txBody>
          </p:sp>
        </mc:Fallback>
      </mc:AlternateContent>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249631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0" dur="500"/>
                                        <p:tgtEl>
                                          <p:spTgt spid="880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5" dur="500"/>
                                        <p:tgtEl>
                                          <p:spTgt spid="880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0" dur="500"/>
                                        <p:tgtEl>
                                          <p:spTgt spid="88067">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3" dur="500"/>
                                        <p:tgtEl>
                                          <p:spTgt spid="88067">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88067">
                                            <p:txEl>
                                              <p:pRg st="5" end="5"/>
                                            </p:txEl>
                                          </p:spTgt>
                                        </p:tgtEl>
                                        <p:attrNameLst>
                                          <p:attrName>style.visibility</p:attrName>
                                        </p:attrNameLst>
                                      </p:cBhvr>
                                      <p:to>
                                        <p:strVal val="visible"/>
                                      </p:to>
                                    </p:set>
                                    <p:animEffect transition="in" filter="strips(downRight)">
                                      <p:cBhvr>
                                        <p:cTn id="26" dur="500"/>
                                        <p:tgtEl>
                                          <p:spTgt spid="88067">
                                            <p:txEl>
                                              <p:pRg st="5" end="5"/>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88067">
                                            <p:txEl>
                                              <p:pRg st="6" end="6"/>
                                            </p:txEl>
                                          </p:spTgt>
                                        </p:tgtEl>
                                        <p:attrNameLst>
                                          <p:attrName>style.visibility</p:attrName>
                                        </p:attrNameLst>
                                      </p:cBhvr>
                                      <p:to>
                                        <p:strVal val="visible"/>
                                      </p:to>
                                    </p:set>
                                    <p:animEffect transition="in" filter="strips(downRight)">
                                      <p:cBhvr>
                                        <p:cTn id="29" dur="500"/>
                                        <p:tgtEl>
                                          <p:spTgt spid="880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88067">
                                            <p:txEl>
                                              <p:pRg st="7" end="7"/>
                                            </p:txEl>
                                          </p:spTgt>
                                        </p:tgtEl>
                                        <p:attrNameLst>
                                          <p:attrName>style.visibility</p:attrName>
                                        </p:attrNameLst>
                                      </p:cBhvr>
                                      <p:to>
                                        <p:strVal val="visible"/>
                                      </p:to>
                                    </p:set>
                                    <p:animEffect transition="in" filter="strips(downRight)">
                                      <p:cBhvr>
                                        <p:cTn id="34" dur="500"/>
                                        <p:tgtEl>
                                          <p:spTgt spid="8806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88067">
                                            <p:txEl>
                                              <p:pRg st="8" end="8"/>
                                            </p:txEl>
                                          </p:spTgt>
                                        </p:tgtEl>
                                        <p:attrNameLst>
                                          <p:attrName>style.visibility</p:attrName>
                                        </p:attrNameLst>
                                      </p:cBhvr>
                                      <p:to>
                                        <p:strVal val="visible"/>
                                      </p:to>
                                    </p:set>
                                    <p:animEffect transition="in" filter="strips(downRight)">
                                      <p:cBhvr>
                                        <p:cTn id="39" dur="500"/>
                                        <p:tgtEl>
                                          <p:spTgt spid="880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8067" name="Rectangle 3"/>
              <p:cNvSpPr>
                <a:spLocks noGrp="1" noChangeArrowheads="1"/>
              </p:cNvSpPr>
              <p:nvPr>
                <p:ph idx="1"/>
              </p:nvPr>
            </p:nvSpPr>
            <p:spPr>
              <a:xfrm>
                <a:off x="381000" y="980728"/>
                <a:ext cx="8367464" cy="5276056"/>
              </a:xfrm>
            </p:spPr>
            <p:txBody>
              <a:bodyPr/>
              <a:lstStyle/>
              <a:p>
                <a:pPr marL="0">
                  <a:lnSpc>
                    <a:spcPct val="90000"/>
                  </a:lnSpc>
                  <a:spcBef>
                    <a:spcPts val="1800"/>
                  </a:spcBef>
                  <a:buFont typeface="Wingdings" panose="05000000000000000000" pitchFamily="2" charset="2"/>
                  <a:buNone/>
                </a:pPr>
                <a:r>
                  <a:rPr lang="it-IT" altLang="en-US" sz="1700" b="1" dirty="0">
                    <a:latin typeface="American Typewriter" panose="02090604020004020304" pitchFamily="18" charset="77"/>
                  </a:rPr>
                  <a:t>   Velocità di circolazione  </a:t>
                </a:r>
                <a:r>
                  <a:rPr lang="it-IT" altLang="en-US" sz="1700" dirty="0">
                    <a:latin typeface="American Typewriter" panose="02090604020004020304" pitchFamily="18" charset="77"/>
                  </a:rPr>
                  <a:t>=   </a:t>
                </a:r>
                <a14:m>
                  <m:oMath xmlns:m="http://schemas.openxmlformats.org/officeDocument/2006/math">
                    <m:f>
                      <m:fPr>
                        <m:ctrlPr>
                          <a:rPr lang="it-IT" altLang="en-US" sz="1700" i="1" smtClean="0">
                            <a:latin typeface="Cambria Math" panose="02040503050406030204" pitchFamily="18" charset="0"/>
                          </a:rPr>
                        </m:ctrlPr>
                      </m:fPr>
                      <m:num>
                        <m:r>
                          <m:rPr>
                            <m:nor/>
                          </m:rPr>
                          <a:rPr lang="it-IT" altLang="en-US" sz="1700" b="0" i="0" smtClean="0">
                            <a:latin typeface="American Typewriter" panose="02090604020004020304" pitchFamily="18" charset="77"/>
                          </a:rPr>
                          <m:t>Valore</m:t>
                        </m:r>
                        <m:r>
                          <m:rPr>
                            <m:nor/>
                          </m:rPr>
                          <a:rPr lang="it-IT" altLang="en-US" sz="1700" b="0" i="0" smtClean="0">
                            <a:latin typeface="American Typewriter" panose="02090604020004020304" pitchFamily="18" charset="77"/>
                          </a:rPr>
                          <m:t> </m:t>
                        </m:r>
                        <m:r>
                          <m:rPr>
                            <m:nor/>
                          </m:rPr>
                          <a:rPr lang="it-IT" altLang="en-US" sz="1700" b="0" i="0" smtClean="0">
                            <a:latin typeface="American Typewriter" panose="02090604020004020304" pitchFamily="18" charset="77"/>
                          </a:rPr>
                          <m:t>delle</m:t>
                        </m:r>
                        <m:r>
                          <m:rPr>
                            <m:nor/>
                          </m:rPr>
                          <a:rPr lang="it-IT" altLang="en-US" sz="1700" b="0" i="0" smtClean="0">
                            <a:latin typeface="American Typewriter" panose="02090604020004020304" pitchFamily="18" charset="77"/>
                          </a:rPr>
                          <m:t> </m:t>
                        </m:r>
                        <m:r>
                          <m:rPr>
                            <m:nor/>
                          </m:rPr>
                          <a:rPr lang="it-IT" altLang="en-US" sz="1700" b="0" i="0" smtClean="0">
                            <a:latin typeface="American Typewriter" panose="02090604020004020304" pitchFamily="18" charset="77"/>
                          </a:rPr>
                          <m:t>transazioni</m:t>
                        </m:r>
                      </m:num>
                      <m:den>
                        <m:r>
                          <m:rPr>
                            <m:nor/>
                          </m:rPr>
                          <a:rPr lang="it-IT" altLang="en-US" sz="1700" b="0" i="0" smtClean="0">
                            <a:latin typeface="American Typewriter" panose="02090604020004020304" pitchFamily="18" charset="77"/>
                          </a:rPr>
                          <m:t>Quantit</m:t>
                        </m:r>
                        <m:r>
                          <m:rPr>
                            <m:nor/>
                          </m:rPr>
                          <a:rPr lang="it-IT" altLang="en-US" sz="1700" b="0" i="0" smtClean="0">
                            <a:latin typeface="American Typewriter" panose="02090604020004020304" pitchFamily="18" charset="77"/>
                          </a:rPr>
                          <m:t>à </m:t>
                        </m:r>
                        <m:r>
                          <m:rPr>
                            <m:nor/>
                          </m:rPr>
                          <a:rPr lang="it-IT" altLang="en-US" sz="1700" b="0" i="0" smtClean="0">
                            <a:latin typeface="American Typewriter" panose="02090604020004020304" pitchFamily="18" charset="77"/>
                          </a:rPr>
                          <m:t>di</m:t>
                        </m:r>
                        <m:r>
                          <m:rPr>
                            <m:nor/>
                          </m:rPr>
                          <a:rPr lang="it-IT" altLang="en-US" sz="1700" b="0" i="0" smtClean="0">
                            <a:latin typeface="American Typewriter" panose="02090604020004020304" pitchFamily="18" charset="77"/>
                          </a:rPr>
                          <m:t> </m:t>
                        </m:r>
                        <m:r>
                          <m:rPr>
                            <m:nor/>
                          </m:rPr>
                          <a:rPr lang="it-IT" altLang="en-US" sz="1700" b="0" i="0" smtClean="0">
                            <a:latin typeface="American Typewriter" panose="02090604020004020304" pitchFamily="18" charset="77"/>
                          </a:rPr>
                          <m:t>moneta</m:t>
                        </m:r>
                      </m:den>
                    </m:f>
                  </m:oMath>
                </a14:m>
                <a:endParaRPr lang="it-IT" altLang="en-US" sz="1700" dirty="0">
                  <a:latin typeface="American Typewriter" panose="02090604020004020304" pitchFamily="18" charset="77"/>
                </a:endParaRPr>
              </a:p>
              <a:p>
                <a:pPr>
                  <a:lnSpc>
                    <a:spcPct val="90000"/>
                  </a:lnSpc>
                  <a:spcBef>
                    <a:spcPts val="1200"/>
                  </a:spcBef>
                  <a:buNone/>
                </a:pPr>
                <a:r>
                  <a:rPr lang="it-IT" altLang="en-US" sz="1700" b="1" dirty="0">
                    <a:solidFill>
                      <a:srgbClr val="CC0000"/>
                    </a:solidFill>
                    <a:latin typeface="American Typewriter" panose="02090604020004020304" pitchFamily="18" charset="77"/>
                  </a:rPr>
                  <a:t>                                          V</a:t>
                </a:r>
                <a:r>
                  <a:rPr lang="it-IT" altLang="en-US" sz="1700" b="1" dirty="0">
                    <a:solidFill>
                      <a:srgbClr val="003399"/>
                    </a:solidFill>
                    <a:latin typeface="American Typewriter" panose="02090604020004020304" pitchFamily="18" charset="77"/>
                  </a:rPr>
                  <a:t> = </a:t>
                </a:r>
                <a14:m>
                  <m:oMath xmlns:m="http://schemas.openxmlformats.org/officeDocument/2006/math">
                    <m:f>
                      <m:fPr>
                        <m:ctrlPr>
                          <a:rPr lang="it-IT" altLang="en-US" sz="1700" b="1" i="1">
                            <a:solidFill>
                              <a:srgbClr val="000099"/>
                            </a:solidFill>
                            <a:latin typeface="Cambria Math" panose="02040503050406030204" pitchFamily="18" charset="0"/>
                          </a:rPr>
                        </m:ctrlPr>
                      </m:fPr>
                      <m:num>
                        <m:r>
                          <m:rPr>
                            <m:nor/>
                          </m:rPr>
                          <a:rPr lang="it-IT" altLang="en-US" sz="1700" b="1" smtClean="0">
                            <a:solidFill>
                              <a:srgbClr val="000099"/>
                            </a:solidFill>
                            <a:latin typeface="American Typewriter" panose="02090604020004020304" pitchFamily="18" charset="77"/>
                          </a:rPr>
                          <m:t> </m:t>
                        </m:r>
                        <m:r>
                          <m:rPr>
                            <m:nor/>
                          </m:rPr>
                          <a:rPr lang="it-IT" altLang="en-US" sz="1700" b="1" dirty="0">
                            <a:solidFill>
                              <a:srgbClr val="000099"/>
                            </a:solidFill>
                            <a:latin typeface="American Typewriter" panose="02090604020004020304" pitchFamily="18" charset="77"/>
                          </a:rPr>
                          <m:t>P</m:t>
                        </m:r>
                        <m:r>
                          <m:rPr>
                            <m:nor/>
                          </m:rPr>
                          <a:rPr lang="it-IT" altLang="en-US" sz="1700" b="1" dirty="0" smtClean="0">
                            <a:solidFill>
                              <a:srgbClr val="000099"/>
                            </a:solidFill>
                            <a:latin typeface="American Typewriter" panose="02090604020004020304" pitchFamily="18" charset="77"/>
                          </a:rPr>
                          <m:t> </m:t>
                        </m:r>
                        <m:r>
                          <m:rPr>
                            <m:nor/>
                          </m:rPr>
                          <a:rPr lang="it-IT" altLang="en-US" sz="1700" b="1" dirty="0">
                            <a:solidFill>
                              <a:srgbClr val="000099"/>
                            </a:solidFill>
                            <a:latin typeface="American Typewriter" panose="02090604020004020304" pitchFamily="18" charset="77"/>
                          </a:rPr>
                          <m:t>T</m:t>
                        </m:r>
                        <m:r>
                          <m:rPr>
                            <m:nor/>
                          </m:rPr>
                          <a:rPr lang="it-IT" altLang="en-US" sz="1700" b="1" dirty="0">
                            <a:solidFill>
                              <a:srgbClr val="000099"/>
                            </a:solidFill>
                            <a:latin typeface="American Typewriter" panose="02090604020004020304" pitchFamily="18" charset="77"/>
                          </a:rPr>
                          <m:t> </m:t>
                        </m:r>
                      </m:num>
                      <m:den>
                        <m:r>
                          <m:rPr>
                            <m:nor/>
                          </m:rPr>
                          <a:rPr lang="it-IT" altLang="en-US" sz="1700" b="1">
                            <a:solidFill>
                              <a:srgbClr val="000099"/>
                            </a:solidFill>
                            <a:latin typeface="American Typewriter" panose="02090604020004020304" pitchFamily="18" charset="77"/>
                          </a:rPr>
                          <m:t>M</m:t>
                        </m:r>
                      </m:den>
                    </m:f>
                  </m:oMath>
                </a14:m>
                <a:r>
                  <a:rPr lang="it-IT" altLang="en-US" sz="1700" b="1" dirty="0">
                    <a:solidFill>
                      <a:srgbClr val="004240"/>
                    </a:solidFill>
                    <a:latin typeface="American Typewriter" panose="02090604020004020304" pitchFamily="18" charset="77"/>
                    <a:cs typeface="Calibri" panose="020F0502020204030204" pitchFamily="34" charset="0"/>
                  </a:rPr>
                  <a:t>   ↔   </a:t>
                </a:r>
                <a:r>
                  <a:rPr lang="it-IT" altLang="en-US" sz="1700" b="1" dirty="0">
                    <a:solidFill>
                      <a:srgbClr val="000099"/>
                    </a:solidFill>
                    <a:latin typeface="American Typewriter" panose="02090604020004020304" pitchFamily="18" charset="77"/>
                    <a:cs typeface="Calibri" panose="020F0502020204030204" pitchFamily="34" charset="0"/>
                  </a:rPr>
                  <a:t>M</a:t>
                </a:r>
                <a:r>
                  <a:rPr lang="it-IT" altLang="en-US" sz="1700" b="1" dirty="0">
                    <a:solidFill>
                      <a:srgbClr val="C00000"/>
                    </a:solidFill>
                    <a:latin typeface="American Typewriter" panose="02090604020004020304" pitchFamily="18" charset="77"/>
                    <a:cs typeface="Calibri" panose="020F0502020204030204" pitchFamily="34" charset="0"/>
                  </a:rPr>
                  <a:t>V</a:t>
                </a:r>
                <a:r>
                  <a:rPr lang="it-IT" altLang="en-US" sz="1700" b="1" dirty="0">
                    <a:solidFill>
                      <a:srgbClr val="000099"/>
                    </a:solidFill>
                    <a:latin typeface="American Typewriter" panose="02090604020004020304" pitchFamily="18" charset="77"/>
                    <a:cs typeface="Calibri" panose="020F0502020204030204" pitchFamily="34" charset="0"/>
                  </a:rPr>
                  <a:t> = PT</a:t>
                </a:r>
                <a:endParaRPr lang="it-IT" altLang="en-US" sz="1700" b="1" dirty="0">
                  <a:solidFill>
                    <a:srgbClr val="000099"/>
                  </a:solidFill>
                  <a:latin typeface="American Typewriter" panose="02090604020004020304" pitchFamily="18" charset="77"/>
                </a:endParaRPr>
              </a:p>
              <a:p>
                <a:pPr marL="360000" indent="0" algn="just">
                  <a:lnSpc>
                    <a:spcPct val="114000"/>
                  </a:lnSpc>
                  <a:spcBef>
                    <a:spcPts val="600"/>
                  </a:spcBef>
                  <a:buNone/>
                </a:pPr>
                <a:r>
                  <a:rPr lang="it-IT" altLang="en-US" sz="1700" dirty="0">
                    <a:latin typeface="American Typewriter" panose="02090604020004020304" pitchFamily="18" charset="77"/>
                  </a:rPr>
                  <a:t>Se gli scambi avvengono una volta l’anno: </a:t>
                </a:r>
                <a:r>
                  <a:rPr lang="it-IT" altLang="en-US" sz="1700" b="1" dirty="0">
                    <a:solidFill>
                      <a:srgbClr val="C00000"/>
                    </a:solidFill>
                    <a:latin typeface="American Typewriter" panose="02090604020004020304" pitchFamily="18" charset="77"/>
                  </a:rPr>
                  <a:t>V = 1 </a:t>
                </a:r>
                <a:r>
                  <a:rPr lang="it-IT" altLang="en-US" sz="1700" dirty="0">
                    <a:latin typeface="American Typewriter" panose="02090604020004020304" pitchFamily="18" charset="77"/>
                  </a:rPr>
                  <a:t>,</a:t>
                </a:r>
              </a:p>
              <a:p>
                <a:pPr marL="360000" indent="0" algn="just">
                  <a:lnSpc>
                    <a:spcPct val="114000"/>
                  </a:lnSpc>
                  <a:spcBef>
                    <a:spcPts val="600"/>
                  </a:spcBef>
                  <a:buNone/>
                </a:pPr>
                <a:r>
                  <a:rPr lang="it-IT" altLang="en-US" sz="1700" dirty="0">
                    <a:latin typeface="American Typewriter" panose="02090604020004020304" pitchFamily="18" charset="77"/>
                  </a:rPr>
                  <a:t>e quindi: </a:t>
                </a:r>
                <a:r>
                  <a:rPr lang="it-IT" altLang="en-US" sz="1700" b="1" dirty="0">
                    <a:solidFill>
                      <a:srgbClr val="000099"/>
                    </a:solidFill>
                    <a:latin typeface="American Typewriter" panose="02090604020004020304" pitchFamily="18" charset="77"/>
                  </a:rPr>
                  <a:t>M = PT</a:t>
                </a:r>
              </a:p>
              <a:p>
                <a:pPr marL="360000" indent="0" algn="just">
                  <a:lnSpc>
                    <a:spcPct val="114000"/>
                  </a:lnSpc>
                  <a:spcBef>
                    <a:spcPts val="600"/>
                  </a:spcBef>
                  <a:buNone/>
                </a:pPr>
                <a:r>
                  <a:rPr lang="it-IT" altLang="en-US" sz="1700" dirty="0">
                    <a:latin typeface="American Typewriter" panose="02090604020004020304" pitchFamily="18" charset="77"/>
                  </a:rPr>
                  <a:t>Se invece gli scambi avvenissero regolarmente ogni mese, allora i casi sono due:</a:t>
                </a:r>
              </a:p>
              <a:p>
                <a:pPr marL="645750" indent="-285750" algn="just">
                  <a:lnSpc>
                    <a:spcPct val="114000"/>
                  </a:lnSpc>
                  <a:spcBef>
                    <a:spcPts val="600"/>
                  </a:spcBef>
                  <a:buFont typeface="Arial" panose="020B0604020202020204" pitchFamily="34" charset="0"/>
                  <a:buChar char="•"/>
                </a:pPr>
                <a:r>
                  <a:rPr lang="it-IT" altLang="en-US" sz="1700" dirty="0">
                    <a:latin typeface="American Typewriter" panose="02090604020004020304" pitchFamily="18" charset="77"/>
                  </a:rPr>
                  <a:t>Poiché </a:t>
                </a:r>
                <a:r>
                  <a:rPr lang="it-IT" altLang="en-US" sz="1700" b="1" dirty="0">
                    <a:latin typeface="American Typewriter" panose="02090604020004020304" pitchFamily="18" charset="77"/>
                  </a:rPr>
                  <a:t>V</a:t>
                </a:r>
                <a:r>
                  <a:rPr lang="it-IT" altLang="en-US" sz="1700" dirty="0">
                    <a:latin typeface="American Typewriter" panose="02090604020004020304" pitchFamily="18" charset="77"/>
                  </a:rPr>
                  <a:t> è aumentata 12 volte, è sufficiente avere 1/12 della quantità precedente di moneta, per avere gli stessi prezzi. Infatti:</a:t>
                </a:r>
              </a:p>
              <a:p>
                <a:pPr marL="360000" indent="0" algn="ctr">
                  <a:lnSpc>
                    <a:spcPct val="114000"/>
                  </a:lnSpc>
                  <a:spcBef>
                    <a:spcPts val="600"/>
                  </a:spcBef>
                  <a:buNone/>
                </a:pPr>
                <a14:m>
                  <m:oMath xmlns:m="http://schemas.openxmlformats.org/officeDocument/2006/math">
                    <m:f>
                      <m:fPr>
                        <m:ctrlPr>
                          <a:rPr lang="it-IT" altLang="en-US" sz="1700" b="1" i="1">
                            <a:solidFill>
                              <a:srgbClr val="000099"/>
                            </a:solidFill>
                            <a:latin typeface="Cambria Math" panose="02040503050406030204" pitchFamily="18" charset="0"/>
                          </a:rPr>
                        </m:ctrlPr>
                      </m:fPr>
                      <m:num>
                        <m:r>
                          <m:rPr>
                            <m:nor/>
                          </m:rPr>
                          <a:rPr lang="it-IT" altLang="en-US" sz="1700" b="1">
                            <a:solidFill>
                              <a:srgbClr val="000099"/>
                            </a:solidFill>
                            <a:latin typeface="American Typewriter" panose="02090604020004020304" pitchFamily="18" charset="77"/>
                          </a:rPr>
                          <m:t> </m:t>
                        </m:r>
                        <m:r>
                          <m:rPr>
                            <m:nor/>
                          </m:rPr>
                          <a:rPr lang="it-IT" altLang="en-US" sz="1700" b="1" smtClean="0">
                            <a:solidFill>
                              <a:srgbClr val="000099"/>
                            </a:solidFill>
                            <a:latin typeface="American Typewriter" panose="02090604020004020304" pitchFamily="18" charset="77"/>
                          </a:rPr>
                          <m:t>M</m:t>
                        </m:r>
                        <m:r>
                          <m:rPr>
                            <m:nor/>
                          </m:rPr>
                          <a:rPr lang="it-IT" altLang="en-US" sz="1700" b="1" dirty="0">
                            <a:solidFill>
                              <a:srgbClr val="000099"/>
                            </a:solidFill>
                            <a:latin typeface="American Typewriter" panose="02090604020004020304" pitchFamily="18" charset="77"/>
                          </a:rPr>
                          <m:t> </m:t>
                        </m:r>
                      </m:num>
                      <m:den>
                        <m:r>
                          <m:rPr>
                            <m:nor/>
                          </m:rPr>
                          <a:rPr lang="it-IT" altLang="en-US" sz="1700" b="1" dirty="0" smtClean="0">
                            <a:solidFill>
                              <a:srgbClr val="000099"/>
                            </a:solidFill>
                            <a:latin typeface="American Typewriter" panose="02090604020004020304" pitchFamily="18" charset="77"/>
                          </a:rPr>
                          <m:t>12</m:t>
                        </m:r>
                      </m:den>
                    </m:f>
                    <m:r>
                      <a:rPr lang="it-IT" altLang="en-US" sz="1700" b="1" i="0" smtClean="0">
                        <a:solidFill>
                          <a:srgbClr val="000099"/>
                        </a:solidFill>
                        <a:latin typeface="Cambria Math" panose="02040503050406030204" pitchFamily="18" charset="0"/>
                      </a:rPr>
                      <m:t> </m:t>
                    </m:r>
                  </m:oMath>
                </a14:m>
                <a:r>
                  <a:rPr lang="it-IT" altLang="en-US" sz="1700" dirty="0">
                    <a:solidFill>
                      <a:srgbClr val="000099"/>
                    </a:solidFill>
                    <a:latin typeface="American Typewriter" panose="02090604020004020304" pitchFamily="18" charset="77"/>
                  </a:rPr>
                  <a:t>(</a:t>
                </a:r>
                <a:r>
                  <a:rPr lang="it-IT" altLang="en-US" sz="1700" b="1" dirty="0">
                    <a:solidFill>
                      <a:srgbClr val="CC0000"/>
                    </a:solidFill>
                    <a:latin typeface="American Typewriter" panose="02090604020004020304" pitchFamily="18" charset="77"/>
                  </a:rPr>
                  <a:t>V</a:t>
                </a:r>
                <a14:m>
                  <m:oMath xmlns:m="http://schemas.openxmlformats.org/officeDocument/2006/math">
                    <m:r>
                      <a:rPr lang="it-IT" altLang="en-US" sz="1700" b="1" i="0" smtClean="0">
                        <a:solidFill>
                          <a:srgbClr val="000099"/>
                        </a:solidFill>
                        <a:latin typeface="Cambria Math" panose="02040503050406030204" pitchFamily="18" charset="0"/>
                        <a:ea typeface="Cambria Math" panose="02040503050406030204" pitchFamily="18" charset="0"/>
                      </a:rPr>
                      <m:t>∙</m:t>
                    </m:r>
                    <m:r>
                      <a:rPr lang="it-IT" altLang="en-US" sz="1700" b="1" i="0" smtClean="0">
                        <a:solidFill>
                          <a:srgbClr val="000099"/>
                        </a:solidFill>
                        <a:latin typeface="Cambria Math" panose="02040503050406030204" pitchFamily="18" charset="0"/>
                        <a:ea typeface="Cambria Math" panose="02040503050406030204" pitchFamily="18" charset="0"/>
                      </a:rPr>
                      <m:t>𝟏𝟐</m:t>
                    </m:r>
                    <m:r>
                      <a:rPr lang="it-IT" altLang="en-US" sz="1700" b="1" i="0" smtClean="0">
                        <a:solidFill>
                          <a:srgbClr val="000099"/>
                        </a:solidFill>
                        <a:latin typeface="Cambria Math" panose="02040503050406030204" pitchFamily="18" charset="0"/>
                        <a:ea typeface="Cambria Math" panose="02040503050406030204" pitchFamily="18" charset="0"/>
                      </a:rPr>
                      <m:t>)=</m:t>
                    </m:r>
                    <m:r>
                      <a:rPr lang="it-IT" altLang="en-US" sz="1700" b="1" i="0" smtClean="0">
                        <a:solidFill>
                          <a:srgbClr val="000099"/>
                        </a:solidFill>
                        <a:latin typeface="Cambria Math" panose="02040503050406030204" pitchFamily="18" charset="0"/>
                        <a:ea typeface="Cambria Math" panose="02040503050406030204" pitchFamily="18" charset="0"/>
                      </a:rPr>
                      <m:t>𝐏𝐓</m:t>
                    </m:r>
                  </m:oMath>
                </a14:m>
                <a:endParaRPr lang="it-IT" altLang="en-US" sz="1700" b="1" dirty="0">
                  <a:solidFill>
                    <a:srgbClr val="000099"/>
                  </a:solidFill>
                  <a:latin typeface="American Typewriter" panose="02090604020004020304" pitchFamily="18" charset="77"/>
                </a:endParaRPr>
              </a:p>
              <a:p>
                <a:pPr marL="645750" indent="-285750" algn="just">
                  <a:lnSpc>
                    <a:spcPct val="114000"/>
                  </a:lnSpc>
                  <a:spcBef>
                    <a:spcPts val="600"/>
                  </a:spcBef>
                  <a:buFont typeface="Arial" panose="020B0604020202020204" pitchFamily="34" charset="0"/>
                  <a:buChar char="•"/>
                </a:pPr>
                <a:r>
                  <a:rPr lang="it-IT" altLang="en-US" sz="1700" dirty="0">
                    <a:latin typeface="American Typewriter" panose="02090604020004020304" pitchFamily="18" charset="77"/>
                  </a:rPr>
                  <a:t>Se invece la quantità di </a:t>
                </a:r>
                <a:r>
                  <a:rPr lang="it-IT" altLang="en-US" sz="1700" b="1" dirty="0">
                    <a:latin typeface="American Typewriter" panose="02090604020004020304" pitchFamily="18" charset="77"/>
                  </a:rPr>
                  <a:t>M</a:t>
                </a:r>
                <a:r>
                  <a:rPr lang="it-IT" altLang="en-US" sz="1700" dirty="0">
                    <a:latin typeface="American Typewriter" panose="02090604020004020304" pitchFamily="18" charset="77"/>
                  </a:rPr>
                  <a:t> rimane invariata, allora saranno i prezzi ad essere moltiplicati per 12:</a:t>
                </a:r>
              </a:p>
              <a:p>
                <a:pPr algn="ctr">
                  <a:lnSpc>
                    <a:spcPct val="114000"/>
                  </a:lnSpc>
                  <a:spcBef>
                    <a:spcPts val="600"/>
                  </a:spcBef>
                  <a:buNone/>
                </a:pPr>
                <a:r>
                  <a:rPr lang="it-IT" altLang="en-US" sz="1700" b="1" dirty="0">
                    <a:solidFill>
                      <a:srgbClr val="000099"/>
                    </a:solidFill>
                    <a:latin typeface="American Typewriter" panose="02090604020004020304" pitchFamily="18" charset="77"/>
                  </a:rPr>
                  <a:t>M(</a:t>
                </a:r>
                <a:r>
                  <a:rPr lang="it-IT" altLang="en-US" sz="1700" b="1" dirty="0">
                    <a:solidFill>
                      <a:srgbClr val="CC0000"/>
                    </a:solidFill>
                    <a:latin typeface="American Typewriter" panose="02090604020004020304" pitchFamily="18" charset="77"/>
                  </a:rPr>
                  <a:t>V</a:t>
                </a:r>
                <a14:m>
                  <m:oMath xmlns:m="http://schemas.openxmlformats.org/officeDocument/2006/math">
                    <m:r>
                      <a:rPr lang="it-IT" altLang="en-US" sz="1700" b="1">
                        <a:solidFill>
                          <a:srgbClr val="000099"/>
                        </a:solidFill>
                        <a:latin typeface="Cambria Math" panose="02040503050406030204" pitchFamily="18" charset="0"/>
                        <a:ea typeface="Cambria Math" panose="02040503050406030204" pitchFamily="18" charset="0"/>
                      </a:rPr>
                      <m:t>∙</m:t>
                    </m:r>
                    <m:r>
                      <a:rPr lang="it-IT" altLang="en-US" sz="1700" b="1" i="1">
                        <a:solidFill>
                          <a:srgbClr val="000099"/>
                        </a:solidFill>
                        <a:latin typeface="Cambria Math" panose="02040503050406030204" pitchFamily="18" charset="0"/>
                        <a:ea typeface="Cambria Math" panose="02040503050406030204" pitchFamily="18" charset="0"/>
                      </a:rPr>
                      <m:t>𝟏𝟐</m:t>
                    </m:r>
                    <m:r>
                      <a:rPr lang="it-IT" altLang="en-US" sz="1700" b="1" i="0">
                        <a:solidFill>
                          <a:srgbClr val="000099"/>
                        </a:solidFill>
                        <a:latin typeface="Cambria Math" panose="02040503050406030204" pitchFamily="18" charset="0"/>
                        <a:ea typeface="Cambria Math" panose="02040503050406030204" pitchFamily="18" charset="0"/>
                      </a:rPr>
                      <m:t>)=</m:t>
                    </m:r>
                    <m:r>
                      <a:rPr lang="it-IT" altLang="en-US" sz="1700" b="1" i="0" smtClean="0">
                        <a:solidFill>
                          <a:srgbClr val="000099"/>
                        </a:solidFill>
                        <a:latin typeface="Cambria Math" panose="02040503050406030204" pitchFamily="18" charset="0"/>
                        <a:ea typeface="Cambria Math" panose="02040503050406030204" pitchFamily="18" charset="0"/>
                      </a:rPr>
                      <m:t>(</m:t>
                    </m:r>
                    <m:r>
                      <a:rPr lang="it-IT" altLang="en-US" sz="1700" b="1" i="0">
                        <a:solidFill>
                          <a:srgbClr val="000099"/>
                        </a:solidFill>
                        <a:latin typeface="Cambria Math" panose="02040503050406030204" pitchFamily="18" charset="0"/>
                        <a:ea typeface="Cambria Math" panose="02040503050406030204" pitchFamily="18" charset="0"/>
                      </a:rPr>
                      <m:t>𝐏</m:t>
                    </m:r>
                    <m:r>
                      <a:rPr lang="it-IT" altLang="en-US" sz="1700" b="1" i="0">
                        <a:solidFill>
                          <a:srgbClr val="000099"/>
                        </a:solidFill>
                        <a:latin typeface="Cambria Math" panose="02040503050406030204" pitchFamily="18" charset="0"/>
                        <a:ea typeface="Cambria Math" panose="02040503050406030204" pitchFamily="18" charset="0"/>
                      </a:rPr>
                      <m:t>∙</m:t>
                    </m:r>
                    <m:r>
                      <a:rPr lang="it-IT" altLang="en-US" sz="1700" b="1" i="0">
                        <a:solidFill>
                          <a:srgbClr val="000099"/>
                        </a:solidFill>
                        <a:latin typeface="Cambria Math" panose="02040503050406030204" pitchFamily="18" charset="0"/>
                        <a:ea typeface="Cambria Math" panose="02040503050406030204" pitchFamily="18" charset="0"/>
                      </a:rPr>
                      <m:t>𝟏𝟐</m:t>
                    </m:r>
                    <m:r>
                      <a:rPr lang="it-IT" altLang="en-US" sz="1700" b="1" i="0">
                        <a:solidFill>
                          <a:srgbClr val="000099"/>
                        </a:solidFill>
                        <a:latin typeface="Cambria Math" panose="02040503050406030204" pitchFamily="18" charset="0"/>
                        <a:ea typeface="Cambria Math" panose="02040503050406030204" pitchFamily="18" charset="0"/>
                      </a:rPr>
                      <m:t>)</m:t>
                    </m:r>
                    <m:r>
                      <a:rPr lang="it-IT" altLang="en-US" sz="1700" b="1" i="0">
                        <a:solidFill>
                          <a:srgbClr val="000099"/>
                        </a:solidFill>
                        <a:latin typeface="Cambria Math" panose="02040503050406030204" pitchFamily="18" charset="0"/>
                        <a:ea typeface="Cambria Math" panose="02040503050406030204" pitchFamily="18" charset="0"/>
                      </a:rPr>
                      <m:t>𝐓</m:t>
                    </m:r>
                  </m:oMath>
                </a14:m>
                <a:endParaRPr lang="it-IT" altLang="en-US" sz="1700" b="1" dirty="0">
                  <a:solidFill>
                    <a:srgbClr val="000099"/>
                  </a:solidFill>
                  <a:latin typeface="American Typewriter" panose="02090604020004020304" pitchFamily="18" charset="77"/>
                </a:endParaRPr>
              </a:p>
              <a:p>
                <a:pPr marL="645750" indent="-285750" algn="just">
                  <a:lnSpc>
                    <a:spcPct val="114000"/>
                  </a:lnSpc>
                  <a:spcBef>
                    <a:spcPts val="600"/>
                  </a:spcBef>
                  <a:buFont typeface="Arial" panose="020B0604020202020204" pitchFamily="34" charset="0"/>
                  <a:buChar char="•"/>
                </a:pPr>
                <a:r>
                  <a:rPr lang="it-IT" altLang="en-US" sz="1700" dirty="0">
                    <a:latin typeface="American Typewriter" panose="02090604020004020304" pitchFamily="18" charset="77"/>
                  </a:rPr>
                  <a:t>In tutti e due i casi, i prezzi relativi sono invariati.</a:t>
                </a:r>
              </a:p>
              <a:p>
                <a:pPr algn="ctr">
                  <a:lnSpc>
                    <a:spcPct val="114000"/>
                  </a:lnSpc>
                  <a:spcBef>
                    <a:spcPts val="600"/>
                  </a:spcBef>
                  <a:buNone/>
                </a:pPr>
                <a:endParaRPr lang="it-IT" altLang="en-US" sz="1800" b="1" i="1" dirty="0">
                  <a:solidFill>
                    <a:srgbClr val="004240"/>
                  </a:solidFill>
                </a:endParaRPr>
              </a:p>
              <a:p>
                <a:pPr algn="ctr">
                  <a:lnSpc>
                    <a:spcPct val="114000"/>
                  </a:lnSpc>
                  <a:spcBef>
                    <a:spcPts val="600"/>
                  </a:spcBef>
                  <a:buNone/>
                </a:pPr>
                <a:endParaRPr lang="it-IT" altLang="en-US" sz="1800" b="1" i="1" dirty="0">
                  <a:solidFill>
                    <a:srgbClr val="004240"/>
                  </a:solidFill>
                  <a:latin typeface="+mj-lt"/>
                </a:endParaRPr>
              </a:p>
            </p:txBody>
          </p:sp>
        </mc:Choice>
        <mc:Fallback>
          <p:sp>
            <p:nvSpPr>
              <p:cNvPr id="88067" name="Rectangle 3"/>
              <p:cNvSpPr>
                <a:spLocks noGrp="1" noRot="1" noChangeAspect="1" noMove="1" noResize="1" noEditPoints="1" noAdjustHandles="1" noChangeArrowheads="1" noChangeShapeType="1" noTextEdit="1"/>
              </p:cNvSpPr>
              <p:nvPr>
                <p:ph idx="1"/>
              </p:nvPr>
            </p:nvSpPr>
            <p:spPr>
              <a:xfrm>
                <a:off x="381000" y="980728"/>
                <a:ext cx="8367464" cy="5276056"/>
              </a:xfrm>
              <a:blipFill>
                <a:blip r:embed="rId3"/>
                <a:stretch>
                  <a:fillRect t="-1202" r="-455"/>
                </a:stretch>
              </a:blipFill>
            </p:spPr>
            <p:txBody>
              <a:bodyPr/>
              <a:lstStyle/>
              <a:p>
                <a:r>
                  <a:rPr lang="en-US">
                    <a:noFill/>
                  </a:rPr>
                  <a:t> </a:t>
                </a:r>
              </a:p>
            </p:txBody>
          </p:sp>
        </mc:Fallback>
      </mc:AlternateContent>
      <p:sp>
        <p:nvSpPr>
          <p:cNvPr id="32770" name="Rectangle 2"/>
          <p:cNvSpPr>
            <a:spLocks noGrp="1" noChangeArrowheads="1"/>
          </p:cNvSpPr>
          <p:nvPr>
            <p:ph type="title"/>
          </p:nvPr>
        </p:nvSpPr>
        <p:spPr>
          <a:xfrm>
            <a:off x="467544" y="332656"/>
            <a:ext cx="7170365" cy="453430"/>
          </a:xfrm>
        </p:spPr>
        <p:txBody>
          <a:bodyPr/>
          <a:lstStyle/>
          <a:p>
            <a:r>
              <a:rPr lang="it-IT" altLang="en-US" sz="2400" dirty="0">
                <a:latin typeface="American Typewriter" panose="02090604020004020304" pitchFamily="18" charset="77"/>
              </a:rPr>
              <a:t>La velocità di circolazione (2)</a:t>
            </a: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42228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7" dur="500"/>
                                        <p:tgtEl>
                                          <p:spTgt spid="88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strips(downRight)">
                                      <p:cBhvr>
                                        <p:cTn id="32" dur="500"/>
                                        <p:tgtEl>
                                          <p:spTgt spid="88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88067">
                                            <p:txEl>
                                              <p:pRg st="6" end="6"/>
                                            </p:txEl>
                                          </p:spTgt>
                                        </p:tgtEl>
                                        <p:attrNameLst>
                                          <p:attrName>style.visibility</p:attrName>
                                        </p:attrNameLst>
                                      </p:cBhvr>
                                      <p:to>
                                        <p:strVal val="visible"/>
                                      </p:to>
                                    </p:set>
                                    <p:animEffect transition="in" filter="strips(downRight)">
                                      <p:cBhvr>
                                        <p:cTn id="37" dur="500"/>
                                        <p:tgtEl>
                                          <p:spTgt spid="880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88067">
                                            <p:txEl>
                                              <p:pRg st="7" end="7"/>
                                            </p:txEl>
                                          </p:spTgt>
                                        </p:tgtEl>
                                        <p:attrNameLst>
                                          <p:attrName>style.visibility</p:attrName>
                                        </p:attrNameLst>
                                      </p:cBhvr>
                                      <p:to>
                                        <p:strVal val="visible"/>
                                      </p:to>
                                    </p:set>
                                    <p:animEffect transition="in" filter="strips(downRight)">
                                      <p:cBhvr>
                                        <p:cTn id="42" dur="500"/>
                                        <p:tgtEl>
                                          <p:spTgt spid="880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88067">
                                            <p:txEl>
                                              <p:pRg st="8" end="8"/>
                                            </p:txEl>
                                          </p:spTgt>
                                        </p:tgtEl>
                                        <p:attrNameLst>
                                          <p:attrName>style.visibility</p:attrName>
                                        </p:attrNameLst>
                                      </p:cBhvr>
                                      <p:to>
                                        <p:strVal val="visible"/>
                                      </p:to>
                                    </p:set>
                                    <p:animEffect transition="in" filter="strips(downRight)">
                                      <p:cBhvr>
                                        <p:cTn id="47" dur="500"/>
                                        <p:tgtEl>
                                          <p:spTgt spid="880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88067">
                                            <p:txEl>
                                              <p:pRg st="9" end="9"/>
                                            </p:txEl>
                                          </p:spTgt>
                                        </p:tgtEl>
                                        <p:attrNameLst>
                                          <p:attrName>style.visibility</p:attrName>
                                        </p:attrNameLst>
                                      </p:cBhvr>
                                      <p:to>
                                        <p:strVal val="visible"/>
                                      </p:to>
                                    </p:set>
                                    <p:animEffect transition="in" filter="strips(downRight)">
                                      <p:cBhvr>
                                        <p:cTn id="52" dur="500"/>
                                        <p:tgtEl>
                                          <p:spTgt spid="880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98748" y="476672"/>
            <a:ext cx="7313612" cy="480020"/>
          </a:xfrm>
        </p:spPr>
        <p:txBody>
          <a:bodyPr/>
          <a:lstStyle/>
          <a:p>
            <a:r>
              <a:rPr lang="it-IT" altLang="en-US" sz="2400" dirty="0">
                <a:latin typeface="American Typewriter" panose="02090604020004020304" pitchFamily="18" charset="77"/>
              </a:rPr>
              <a:t>Misurare la velocità di circolazione:</a:t>
            </a:r>
          </a:p>
        </p:txBody>
      </p:sp>
      <mc:AlternateContent xmlns:mc="http://schemas.openxmlformats.org/markup-compatibility/2006">
        <mc:Choice xmlns:a14="http://schemas.microsoft.com/office/drawing/2010/main" Requires="a14">
          <p:sp>
            <p:nvSpPr>
              <p:cNvPr id="88067" name="Rectangle 3"/>
              <p:cNvSpPr>
                <a:spLocks noGrp="1" noChangeArrowheads="1"/>
              </p:cNvSpPr>
              <p:nvPr>
                <p:ph idx="1"/>
              </p:nvPr>
            </p:nvSpPr>
            <p:spPr>
              <a:xfrm>
                <a:off x="381001" y="1052736"/>
                <a:ext cx="8583488" cy="5157564"/>
              </a:xfrm>
            </p:spPr>
            <p:txBody>
              <a:bodyPr/>
              <a:lstStyle/>
              <a:p>
                <a:pPr marL="0" indent="0">
                  <a:lnSpc>
                    <a:spcPct val="125000"/>
                  </a:lnSpc>
                  <a:spcBef>
                    <a:spcPts val="600"/>
                  </a:spcBef>
                  <a:spcAft>
                    <a:spcPts val="600"/>
                  </a:spcAft>
                  <a:buNone/>
                </a:pPr>
                <a:r>
                  <a:rPr lang="it-IT" altLang="en-US" sz="1800" b="1" dirty="0">
                    <a:latin typeface="+mj-lt"/>
                  </a:rPr>
                  <a:t>A) </a:t>
                </a:r>
                <a:r>
                  <a:rPr lang="it-IT" altLang="en-US" sz="1800" dirty="0">
                    <a:latin typeface="American Typewriter" panose="02090604020004020304" pitchFamily="18" charset="77"/>
                  </a:rPr>
                  <a:t>Come si misurano le «</a:t>
                </a:r>
                <a:r>
                  <a:rPr lang="it-IT" altLang="en-US" sz="1800" b="1" dirty="0">
                    <a:latin typeface="American Typewriter" panose="02090604020004020304" pitchFamily="18" charset="77"/>
                  </a:rPr>
                  <a:t>transazioni</a:t>
                </a:r>
                <a:r>
                  <a:rPr lang="it-IT" altLang="en-US" sz="1800" dirty="0">
                    <a:latin typeface="American Typewriter" panose="02090604020004020304" pitchFamily="18" charset="77"/>
                  </a:rPr>
                  <a:t>» in un sistema?</a:t>
                </a:r>
              </a:p>
              <a:p>
                <a:pPr>
                  <a:lnSpc>
                    <a:spcPct val="90000"/>
                  </a:lnSpc>
                </a:pPr>
                <a:endParaRPr lang="it-IT" altLang="en-US" sz="1800" dirty="0">
                  <a:latin typeface="American Typewriter" panose="02090604020004020304" pitchFamily="18" charset="77"/>
                </a:endParaRPr>
              </a:p>
              <a:p>
                <a:pPr>
                  <a:lnSpc>
                    <a:spcPct val="90000"/>
                  </a:lnSpc>
                </a:pPr>
                <a:endParaRPr lang="it-IT" altLang="en-US" sz="1800" dirty="0">
                  <a:latin typeface="American Typewriter" panose="02090604020004020304" pitchFamily="18" charset="77"/>
                </a:endParaRPr>
              </a:p>
              <a:p>
                <a:pPr>
                  <a:lnSpc>
                    <a:spcPct val="90000"/>
                  </a:lnSpc>
                </a:pPr>
                <a:endParaRPr lang="it-IT" altLang="en-US" sz="1800" dirty="0">
                  <a:latin typeface="American Typewriter" panose="02090604020004020304" pitchFamily="18" charset="77"/>
                </a:endParaRPr>
              </a:p>
              <a:p>
                <a:pPr>
                  <a:lnSpc>
                    <a:spcPct val="90000"/>
                  </a:lnSpc>
                  <a:spcBef>
                    <a:spcPts val="1200"/>
                  </a:spcBef>
                </a:pPr>
                <a:endParaRPr lang="it-IT" altLang="en-US" sz="1800" dirty="0">
                  <a:latin typeface="American Typewriter" panose="02090604020004020304" pitchFamily="18" charset="77"/>
                </a:endParaRPr>
              </a:p>
              <a:p>
                <a:pPr>
                  <a:spcBef>
                    <a:spcPts val="1200"/>
                  </a:spcBef>
                </a:pPr>
                <a:endParaRPr lang="it-IT" altLang="en-US" sz="1800" dirty="0">
                  <a:latin typeface="American Typewriter" panose="02090604020004020304" pitchFamily="18" charset="77"/>
                </a:endParaRPr>
              </a:p>
              <a:p>
                <a:pPr>
                  <a:lnSpc>
                    <a:spcPct val="114000"/>
                  </a:lnSpc>
                  <a:spcBef>
                    <a:spcPts val="600"/>
                  </a:spcBef>
                </a:pPr>
                <a:r>
                  <a:rPr lang="it-IT" altLang="en-US" sz="1800" dirty="0">
                    <a:latin typeface="American Typewriter" panose="02090604020004020304" pitchFamily="18" charset="77"/>
                  </a:rPr>
                  <a:t>Abbiamo buoni dati sul PIL, ma moti di meno per i beni intermedi, e ancor meno per gli scambi di attività finanziarie</a:t>
                </a:r>
              </a:p>
              <a:p>
                <a:pPr>
                  <a:lnSpc>
                    <a:spcPct val="114000"/>
                  </a:lnSpc>
                  <a:spcBef>
                    <a:spcPts val="600"/>
                  </a:spcBef>
                </a:pPr>
                <a:r>
                  <a:rPr lang="it-IT" altLang="en-US" sz="1800" dirty="0">
                    <a:latin typeface="American Typewriter" panose="02090604020004020304" pitchFamily="18" charset="77"/>
                  </a:rPr>
                  <a:t>Possiamo usare la parte per il tutto: approssimiamo l’andamento delle transazioni totali con quelle relative al PIL. </a:t>
                </a:r>
              </a:p>
              <a:p>
                <a:pPr>
                  <a:lnSpc>
                    <a:spcPct val="114000"/>
                  </a:lnSpc>
                  <a:spcBef>
                    <a:spcPts val="600"/>
                  </a:spcBef>
                </a:pPr>
                <a:r>
                  <a:rPr lang="it-IT" altLang="en-US" sz="1800" dirty="0">
                    <a:latin typeface="American Typewriter" panose="02090604020004020304" pitchFamily="18" charset="77"/>
                  </a:rPr>
                  <a:t>E’ una buona approssimazione se vale l’ipotesi che ambedue variano nello stesso modo nel corso del tempo.</a:t>
                </a:r>
              </a:p>
              <a:p>
                <a:pPr>
                  <a:lnSpc>
                    <a:spcPct val="114000"/>
                  </a:lnSpc>
                  <a:spcBef>
                    <a:spcPts val="600"/>
                  </a:spcBef>
                </a:pPr>
                <a:r>
                  <a:rPr lang="it-IT" altLang="en-US" sz="1800" i="1" dirty="0">
                    <a:latin typeface="American Typewriter" panose="02090604020004020304" pitchFamily="18" charset="77"/>
                  </a:rPr>
                  <a:t>In questo caso conviene definire la velocità di circolazione rispetto al valore monetario del PIL:  </a:t>
                </a:r>
                <a:r>
                  <a:rPr lang="it-IT" altLang="en-US" sz="1800" b="1" dirty="0">
                    <a:solidFill>
                      <a:srgbClr val="CC0000"/>
                    </a:solidFill>
                    <a:latin typeface="American Typewriter" panose="02090604020004020304" pitchFamily="18" charset="77"/>
                  </a:rPr>
                  <a:t>V</a:t>
                </a:r>
                <a:r>
                  <a:rPr lang="it-IT" altLang="en-US" sz="1800" b="1" dirty="0">
                    <a:solidFill>
                      <a:srgbClr val="003399"/>
                    </a:solidFill>
                    <a:latin typeface="American Typewriter" panose="02090604020004020304" pitchFamily="18" charset="77"/>
                  </a:rPr>
                  <a:t> ≡ </a:t>
                </a:r>
                <a14:m>
                  <m:oMath xmlns:m="http://schemas.openxmlformats.org/officeDocument/2006/math">
                    <m:f>
                      <m:fPr>
                        <m:ctrlPr>
                          <a:rPr lang="it-IT" altLang="en-US" sz="1800" b="1" i="1">
                            <a:solidFill>
                              <a:srgbClr val="000099"/>
                            </a:solidFill>
                            <a:latin typeface="Cambria Math" panose="02040503050406030204" pitchFamily="18" charset="0"/>
                          </a:rPr>
                        </m:ctrlPr>
                      </m:fPr>
                      <m:num>
                        <m:r>
                          <m:rPr>
                            <m:nor/>
                          </m:rPr>
                          <a:rPr lang="it-IT" altLang="en-US" sz="1800" b="1" dirty="0">
                            <a:solidFill>
                              <a:srgbClr val="000099"/>
                            </a:solidFill>
                            <a:latin typeface="American Typewriter" panose="02090604020004020304" pitchFamily="18" charset="77"/>
                          </a:rPr>
                          <m:t>P</m:t>
                        </m:r>
                        <m:r>
                          <m:rPr>
                            <m:nor/>
                          </m:rPr>
                          <a:rPr lang="it-IT" altLang="en-US" sz="1800" b="1" dirty="0" smtClean="0">
                            <a:solidFill>
                              <a:srgbClr val="000099"/>
                            </a:solidFill>
                            <a:latin typeface="American Typewriter" panose="02090604020004020304" pitchFamily="18" charset="77"/>
                          </a:rPr>
                          <m:t>Y</m:t>
                        </m:r>
                        <m:r>
                          <m:rPr>
                            <m:nor/>
                          </m:rPr>
                          <a:rPr lang="it-IT" altLang="en-US" sz="1800" b="1" dirty="0">
                            <a:solidFill>
                              <a:srgbClr val="000099"/>
                            </a:solidFill>
                            <a:latin typeface="American Typewriter" panose="02090604020004020304" pitchFamily="18" charset="77"/>
                          </a:rPr>
                          <m:t> </m:t>
                        </m:r>
                      </m:num>
                      <m:den>
                        <m:r>
                          <m:rPr>
                            <m:nor/>
                          </m:rPr>
                          <a:rPr lang="it-IT" altLang="en-US" sz="1800" b="1">
                            <a:solidFill>
                              <a:srgbClr val="000099"/>
                            </a:solidFill>
                            <a:latin typeface="American Typewriter" panose="02090604020004020304" pitchFamily="18" charset="77"/>
                          </a:rPr>
                          <m:t>M</m:t>
                        </m:r>
                        <m:r>
                          <a:rPr lang="it-IT" altLang="en-US" sz="1800" b="1" i="0" smtClean="0">
                            <a:solidFill>
                              <a:srgbClr val="000099"/>
                            </a:solidFill>
                            <a:latin typeface="Cambria Math" panose="02040503050406030204" pitchFamily="18" charset="0"/>
                          </a:rPr>
                          <m:t> </m:t>
                        </m:r>
                      </m:den>
                    </m:f>
                  </m:oMath>
                </a14:m>
                <a:r>
                  <a:rPr lang="it-IT" altLang="en-US" sz="1800" b="1" dirty="0">
                    <a:solidFill>
                      <a:srgbClr val="004240"/>
                    </a:solidFill>
                    <a:latin typeface="American Typewriter" panose="02090604020004020304" pitchFamily="18" charset="77"/>
                  </a:rPr>
                  <a:t> </a:t>
                </a:r>
                <a:r>
                  <a:rPr lang="it-IT" altLang="en-US" sz="1800" dirty="0">
                    <a:solidFill>
                      <a:srgbClr val="004240"/>
                    </a:solidFill>
                    <a:latin typeface="American Typewriter" panose="02090604020004020304" pitchFamily="18" charset="77"/>
                  </a:rPr>
                  <a:t>,   </a:t>
                </a:r>
                <a:r>
                  <a:rPr lang="it-IT" altLang="en-US" sz="1800" dirty="0">
                    <a:latin typeface="American Typewriter" panose="02090604020004020304" pitchFamily="18" charset="77"/>
                  </a:rPr>
                  <a:t>dove</a:t>
                </a:r>
                <a:r>
                  <a:rPr lang="it-IT" altLang="en-US" sz="1800" dirty="0">
                    <a:solidFill>
                      <a:srgbClr val="004240"/>
                    </a:solidFill>
                    <a:latin typeface="American Typewriter" panose="02090604020004020304" pitchFamily="18" charset="77"/>
                  </a:rPr>
                  <a:t>  </a:t>
                </a:r>
                <a:r>
                  <a:rPr lang="it-IT" altLang="en-US" sz="1800" b="1" dirty="0">
                    <a:solidFill>
                      <a:srgbClr val="000099"/>
                    </a:solidFill>
                    <a:latin typeface="American Typewriter" panose="02090604020004020304" pitchFamily="18" charset="77"/>
                  </a:rPr>
                  <a:t>PY</a:t>
                </a:r>
                <a:r>
                  <a:rPr lang="it-IT" altLang="en-US" sz="1800" dirty="0">
                    <a:solidFill>
                      <a:srgbClr val="004240"/>
                    </a:solidFill>
                    <a:latin typeface="American Typewriter" panose="02090604020004020304" pitchFamily="18" charset="77"/>
                  </a:rPr>
                  <a:t>  </a:t>
                </a:r>
                <a:r>
                  <a:rPr lang="it-IT" altLang="en-US" sz="1800" dirty="0">
                    <a:latin typeface="American Typewriter" panose="02090604020004020304" pitchFamily="18" charset="77"/>
                  </a:rPr>
                  <a:t>è il PIL a prezzi correnti.</a:t>
                </a:r>
              </a:p>
            </p:txBody>
          </p:sp>
        </mc:Choice>
        <mc:Fallback>
          <p:sp>
            <p:nvSpPr>
              <p:cNvPr id="88067" name="Rectangle 3"/>
              <p:cNvSpPr>
                <a:spLocks noGrp="1" noRot="1" noChangeAspect="1" noMove="1" noResize="1" noEditPoints="1" noAdjustHandles="1" noChangeArrowheads="1" noChangeShapeType="1" noTextEdit="1"/>
              </p:cNvSpPr>
              <p:nvPr>
                <p:ph idx="1"/>
              </p:nvPr>
            </p:nvSpPr>
            <p:spPr>
              <a:xfrm>
                <a:off x="381001" y="1052736"/>
                <a:ext cx="8583488" cy="5157564"/>
              </a:xfrm>
              <a:blipFill>
                <a:blip r:embed="rId3"/>
                <a:stretch>
                  <a:fillRect l="-739" t="-246" r="-886" b="-2703"/>
                </a:stretch>
              </a:blipFill>
            </p:spPr>
            <p:txBody>
              <a:bodyPr/>
              <a:lstStyle/>
              <a:p>
                <a:r>
                  <a:rPr lang="en-US">
                    <a:noFill/>
                  </a:rPr>
                  <a:t> </a:t>
                </a:r>
              </a:p>
            </p:txBody>
          </p:sp>
        </mc:Fallback>
      </mc:AlternateContent>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6" name="Rettangolo 5"/>
          <p:cNvSpPr/>
          <p:nvPr/>
        </p:nvSpPr>
        <p:spPr bwMode="auto">
          <a:xfrm>
            <a:off x="899592" y="1556792"/>
            <a:ext cx="6624736" cy="1584176"/>
          </a:xfrm>
          <a:prstGeom prst="rect">
            <a:avLst/>
          </a:prstGeom>
          <a:solidFill>
            <a:schemeClr val="accent2">
              <a:lumMod val="40000"/>
              <a:lumOff val="60000"/>
            </a:schemeClr>
          </a:solid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spcAft>
                <a:spcPts val="1200"/>
              </a:spcAft>
            </a:pPr>
            <a:r>
              <a:rPr lang="en-US" b="1" dirty="0" err="1">
                <a:latin typeface="American Typewriter" panose="02090604020004020304" pitchFamily="18" charset="77"/>
              </a:rPr>
              <a:t>Transazioni</a:t>
            </a:r>
            <a:r>
              <a:rPr lang="en-US" b="1" dirty="0">
                <a:latin typeface="American Typewriter" panose="02090604020004020304" pitchFamily="18" charset="77"/>
              </a:rPr>
              <a:t> </a:t>
            </a:r>
            <a:r>
              <a:rPr lang="en-US" b="1" dirty="0" err="1">
                <a:latin typeface="American Typewriter" panose="02090604020004020304" pitchFamily="18" charset="77"/>
              </a:rPr>
              <a:t>totali</a:t>
            </a:r>
            <a:r>
              <a:rPr lang="en-US" b="1" dirty="0">
                <a:latin typeface="American Typewriter" panose="02090604020004020304" pitchFamily="18" charset="77"/>
              </a:rPr>
              <a:t>:</a:t>
            </a:r>
          </a:p>
          <a:p>
            <a:pPr marL="561150" lvl="1" indent="-342900">
              <a:spcBef>
                <a:spcPts val="600"/>
              </a:spcBef>
              <a:buFont typeface="+mj-lt"/>
              <a:buAutoNum type="alphaLcPeriod"/>
            </a:pPr>
            <a:r>
              <a:rPr lang="en-US" dirty="0">
                <a:latin typeface="American Typewriter" panose="02090604020004020304" pitchFamily="18" charset="77"/>
              </a:rPr>
              <a:t>Per lo </a:t>
            </a:r>
            <a:r>
              <a:rPr lang="en-US" dirty="0" err="1">
                <a:latin typeface="American Typewriter" panose="02090604020004020304" pitchFamily="18" charset="77"/>
              </a:rPr>
              <a:t>scambio</a:t>
            </a:r>
            <a:r>
              <a:rPr lang="en-US" dirty="0">
                <a:latin typeface="American Typewriter" panose="02090604020004020304" pitchFamily="18" charset="77"/>
              </a:rPr>
              <a:t> di </a:t>
            </a:r>
            <a:r>
              <a:rPr lang="en-US" b="1" dirty="0" err="1">
                <a:latin typeface="American Typewriter" panose="02090604020004020304" pitchFamily="18" charset="77"/>
              </a:rPr>
              <a:t>beni</a:t>
            </a:r>
            <a:r>
              <a:rPr lang="en-US" b="1" dirty="0">
                <a:latin typeface="American Typewriter" panose="02090604020004020304" pitchFamily="18" charset="77"/>
              </a:rPr>
              <a:t> e </a:t>
            </a:r>
            <a:r>
              <a:rPr lang="en-US" b="1" dirty="0" err="1">
                <a:latin typeface="American Typewriter" panose="02090604020004020304" pitchFamily="18" charset="77"/>
              </a:rPr>
              <a:t>servizi</a:t>
            </a:r>
            <a:r>
              <a:rPr lang="en-US" b="1" dirty="0">
                <a:latin typeface="American Typewriter" panose="02090604020004020304" pitchFamily="18" charset="77"/>
              </a:rPr>
              <a:t> </a:t>
            </a:r>
            <a:r>
              <a:rPr lang="en-US" b="1" dirty="0" err="1">
                <a:latin typeface="American Typewriter" panose="02090604020004020304" pitchFamily="18" charset="77"/>
              </a:rPr>
              <a:t>finali</a:t>
            </a:r>
            <a:r>
              <a:rPr lang="en-US" b="1" dirty="0">
                <a:latin typeface="American Typewriter" panose="02090604020004020304" pitchFamily="18" charset="77"/>
              </a:rPr>
              <a:t>  </a:t>
            </a:r>
            <a:r>
              <a:rPr lang="en-US" b="1" dirty="0">
                <a:solidFill>
                  <a:srgbClr val="005A58"/>
                </a:solidFill>
                <a:latin typeface="American Typewriter" panose="02090604020004020304" pitchFamily="18" charset="77"/>
              </a:rPr>
              <a:t>(= PIL)</a:t>
            </a:r>
          </a:p>
          <a:p>
            <a:pPr marL="561150" lvl="1" indent="-342900">
              <a:spcBef>
                <a:spcPts val="600"/>
              </a:spcBef>
              <a:buFont typeface="+mj-lt"/>
              <a:buAutoNum type="alphaLcPeriod"/>
            </a:pPr>
            <a:r>
              <a:rPr lang="en-US" dirty="0">
                <a:latin typeface="American Typewriter" panose="02090604020004020304" pitchFamily="18" charset="77"/>
              </a:rPr>
              <a:t>Per lo </a:t>
            </a:r>
            <a:r>
              <a:rPr lang="en-US" dirty="0" err="1">
                <a:latin typeface="American Typewriter" panose="02090604020004020304" pitchFamily="18" charset="77"/>
              </a:rPr>
              <a:t>scambio</a:t>
            </a:r>
            <a:r>
              <a:rPr lang="en-US" dirty="0">
                <a:latin typeface="American Typewriter" panose="02090604020004020304" pitchFamily="18" charset="77"/>
              </a:rPr>
              <a:t> di </a:t>
            </a:r>
            <a:r>
              <a:rPr lang="en-US" b="1" dirty="0" err="1">
                <a:latin typeface="American Typewriter" panose="02090604020004020304" pitchFamily="18" charset="77"/>
              </a:rPr>
              <a:t>beni</a:t>
            </a:r>
            <a:r>
              <a:rPr lang="en-US" b="1" dirty="0">
                <a:latin typeface="American Typewriter" panose="02090604020004020304" pitchFamily="18" charset="77"/>
              </a:rPr>
              <a:t> e </a:t>
            </a:r>
            <a:r>
              <a:rPr lang="en-US" b="1" dirty="0" err="1">
                <a:latin typeface="American Typewriter" panose="02090604020004020304" pitchFamily="18" charset="77"/>
              </a:rPr>
              <a:t>servizi</a:t>
            </a:r>
            <a:r>
              <a:rPr lang="en-US" b="1" dirty="0">
                <a:latin typeface="American Typewriter" panose="02090604020004020304" pitchFamily="18" charset="77"/>
              </a:rPr>
              <a:t> </a:t>
            </a:r>
            <a:r>
              <a:rPr lang="en-US" b="1" dirty="0" err="1">
                <a:latin typeface="American Typewriter" panose="02090604020004020304" pitchFamily="18" charset="77"/>
              </a:rPr>
              <a:t>intermedi</a:t>
            </a:r>
            <a:r>
              <a:rPr lang="en-US" b="1" dirty="0">
                <a:latin typeface="American Typewriter" panose="02090604020004020304" pitchFamily="18" charset="77"/>
              </a:rPr>
              <a:t> </a:t>
            </a:r>
          </a:p>
          <a:p>
            <a:pPr marL="561150" lvl="1" indent="-342900">
              <a:spcBef>
                <a:spcPts val="600"/>
              </a:spcBef>
              <a:buFont typeface="+mj-lt"/>
              <a:buAutoNum type="alphaLcPeriod"/>
            </a:pPr>
            <a:r>
              <a:rPr lang="en-US" dirty="0">
                <a:latin typeface="American Typewriter" panose="02090604020004020304" pitchFamily="18" charset="77"/>
              </a:rPr>
              <a:t>Per lo </a:t>
            </a:r>
            <a:r>
              <a:rPr lang="en-US" dirty="0" err="1">
                <a:latin typeface="American Typewriter" panose="02090604020004020304" pitchFamily="18" charset="77"/>
              </a:rPr>
              <a:t>scambio</a:t>
            </a:r>
            <a:r>
              <a:rPr lang="en-US" dirty="0">
                <a:latin typeface="American Typewriter" panose="02090604020004020304" pitchFamily="18" charset="77"/>
              </a:rPr>
              <a:t> di </a:t>
            </a:r>
            <a:r>
              <a:rPr lang="en-US" b="1" dirty="0" err="1">
                <a:latin typeface="American Typewriter" panose="02090604020004020304" pitchFamily="18" charset="77"/>
              </a:rPr>
              <a:t>attività</a:t>
            </a:r>
            <a:r>
              <a:rPr lang="en-US" b="1" dirty="0">
                <a:latin typeface="American Typewriter" panose="02090604020004020304" pitchFamily="18" charset="77"/>
              </a:rPr>
              <a:t> </a:t>
            </a:r>
            <a:r>
              <a:rPr lang="en-US" b="1" dirty="0" err="1">
                <a:latin typeface="American Typewriter" panose="02090604020004020304" pitchFamily="18" charset="77"/>
              </a:rPr>
              <a:t>finanziarie</a:t>
            </a:r>
            <a:endParaRPr kumimoji="0" lang="en-US" sz="1800" b="1" i="0" u="none" strike="noStrike" cap="none" normalizeH="0" baseline="0" dirty="0">
              <a:ln>
                <a:noFill/>
              </a:ln>
              <a:solidFill>
                <a:schemeClr val="tx1"/>
              </a:solidFill>
              <a:effectLst/>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5: Moneta, Prezzi e Cambi</a:t>
            </a:r>
            <a:endParaRPr lang="it-IT" dirty="0"/>
          </a:p>
        </p:txBody>
      </p:sp>
    </p:spTree>
    <p:extLst>
      <p:ext uri="{BB962C8B-B14F-4D97-AF65-F5344CB8AC3E}">
        <p14:creationId xmlns:p14="http://schemas.microsoft.com/office/powerpoint/2010/main" val="686644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8067">
                                            <p:txEl>
                                              <p:pRg st="6" end="6"/>
                                            </p:txEl>
                                          </p:spTgt>
                                        </p:tgtEl>
                                        <p:attrNameLst>
                                          <p:attrName>style.visibility</p:attrName>
                                        </p:attrNameLst>
                                      </p:cBhvr>
                                      <p:to>
                                        <p:strVal val="visible"/>
                                      </p:to>
                                    </p:set>
                                    <p:animEffect transition="in" filter="strips(downRight)">
                                      <p:cBhvr>
                                        <p:cTn id="12" dur="500"/>
                                        <p:tgtEl>
                                          <p:spTgt spid="8806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8067">
                                            <p:txEl>
                                              <p:pRg st="7" end="7"/>
                                            </p:txEl>
                                          </p:spTgt>
                                        </p:tgtEl>
                                        <p:attrNameLst>
                                          <p:attrName>style.visibility</p:attrName>
                                        </p:attrNameLst>
                                      </p:cBhvr>
                                      <p:to>
                                        <p:strVal val="visible"/>
                                      </p:to>
                                    </p:set>
                                    <p:animEffect transition="in" filter="strips(downRight)">
                                      <p:cBhvr>
                                        <p:cTn id="17" dur="500"/>
                                        <p:tgtEl>
                                          <p:spTgt spid="8806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8067">
                                            <p:txEl>
                                              <p:pRg st="8" end="8"/>
                                            </p:txEl>
                                          </p:spTgt>
                                        </p:tgtEl>
                                        <p:attrNameLst>
                                          <p:attrName>style.visibility</p:attrName>
                                        </p:attrNameLst>
                                      </p:cBhvr>
                                      <p:to>
                                        <p:strVal val="visible"/>
                                      </p:to>
                                    </p:set>
                                    <p:animEffect transition="in" filter="strips(downRight)">
                                      <p:cBhvr>
                                        <p:cTn id="22" dur="500"/>
                                        <p:tgtEl>
                                          <p:spTgt spid="8806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8067">
                                            <p:txEl>
                                              <p:pRg st="9" end="9"/>
                                            </p:txEl>
                                          </p:spTgt>
                                        </p:tgtEl>
                                        <p:attrNameLst>
                                          <p:attrName>style.visibility</p:attrName>
                                        </p:attrNameLst>
                                      </p:cBhvr>
                                      <p:to>
                                        <p:strVal val="visible"/>
                                      </p:to>
                                    </p:set>
                                    <p:animEffect transition="in" filter="strips(downRight)">
                                      <p:cBhvr>
                                        <p:cTn id="27" dur="500"/>
                                        <p:tgtEl>
                                          <p:spTgt spid="880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98748" y="476672"/>
            <a:ext cx="7313612" cy="480020"/>
          </a:xfrm>
        </p:spPr>
        <p:txBody>
          <a:bodyPr/>
          <a:lstStyle/>
          <a:p>
            <a:r>
              <a:rPr lang="it-IT" altLang="en-US" sz="2400" dirty="0">
                <a:latin typeface="American Typewriter" panose="02090604020004020304" pitchFamily="18" charset="77"/>
              </a:rPr>
              <a:t>Misurare la velocità di circolazione (2):</a:t>
            </a:r>
          </a:p>
        </p:txBody>
      </p:sp>
      <p:sp>
        <p:nvSpPr>
          <p:cNvPr id="88067" name="Rectangle 3"/>
          <p:cNvSpPr>
            <a:spLocks noGrp="1" noChangeArrowheads="1"/>
          </p:cNvSpPr>
          <p:nvPr>
            <p:ph idx="1"/>
          </p:nvPr>
        </p:nvSpPr>
        <p:spPr>
          <a:xfrm>
            <a:off x="381001" y="1052736"/>
            <a:ext cx="8583488" cy="5157564"/>
          </a:xfrm>
        </p:spPr>
        <p:txBody>
          <a:bodyPr/>
          <a:lstStyle/>
          <a:p>
            <a:pPr marL="0" indent="0">
              <a:lnSpc>
                <a:spcPct val="125000"/>
              </a:lnSpc>
              <a:spcBef>
                <a:spcPts val="600"/>
              </a:spcBef>
              <a:spcAft>
                <a:spcPts val="600"/>
              </a:spcAft>
              <a:buNone/>
            </a:pPr>
            <a:r>
              <a:rPr lang="it-IT" altLang="en-US" sz="1800" b="1" dirty="0">
                <a:latin typeface="+mj-lt"/>
              </a:rPr>
              <a:t>B) </a:t>
            </a:r>
            <a:r>
              <a:rPr lang="it-IT" altLang="en-US" sz="1700" dirty="0">
                <a:latin typeface="American Typewriter" panose="02090604020004020304" pitchFamily="18" charset="77"/>
              </a:rPr>
              <a:t>Come si misura la «</a:t>
            </a:r>
            <a:r>
              <a:rPr lang="it-IT" altLang="en-US" sz="1700" b="1" dirty="0">
                <a:latin typeface="American Typewriter" panose="02090604020004020304" pitchFamily="18" charset="77"/>
              </a:rPr>
              <a:t>quantità di moneta</a:t>
            </a:r>
            <a:r>
              <a:rPr lang="it-IT" altLang="en-US" sz="1700" dirty="0">
                <a:latin typeface="American Typewriter" panose="02090604020004020304" pitchFamily="18" charset="77"/>
              </a:rPr>
              <a:t>» di un’economia?</a:t>
            </a:r>
          </a:p>
          <a:p>
            <a:pPr marL="0" indent="0">
              <a:lnSpc>
                <a:spcPct val="114000"/>
              </a:lnSpc>
              <a:spcBef>
                <a:spcPts val="600"/>
              </a:spcBef>
              <a:buNone/>
            </a:pPr>
            <a:r>
              <a:rPr lang="it-IT" altLang="en-US" sz="1700" dirty="0">
                <a:latin typeface="American Typewriter" panose="02090604020004020304" pitchFamily="18" charset="77"/>
              </a:rPr>
              <a:t>In questo caso, abbiamo l’imbarazzo della scelta: in pratica sono usati diversi concetti di moneta, e per tutti sono disponibili buoni dati:</a:t>
            </a:r>
          </a:p>
          <a:p>
            <a:pPr>
              <a:lnSpc>
                <a:spcPct val="114000"/>
              </a:lnSpc>
              <a:spcBef>
                <a:spcPts val="600"/>
              </a:spcBef>
            </a:pPr>
            <a:r>
              <a:rPr lang="it-IT" altLang="en-US" sz="1700" b="1" dirty="0">
                <a:latin typeface="American Typewriter" panose="02090604020004020304" pitchFamily="18" charset="77"/>
              </a:rPr>
              <a:t>CIRCOLANTE</a:t>
            </a:r>
            <a:r>
              <a:rPr lang="it-IT" altLang="en-US" sz="1700" dirty="0">
                <a:latin typeface="American Typewriter" panose="02090604020004020304" pitchFamily="18" charset="77"/>
              </a:rPr>
              <a:t>: Monete e banconote in circolazione</a:t>
            </a:r>
          </a:p>
          <a:p>
            <a:pPr>
              <a:lnSpc>
                <a:spcPct val="114000"/>
              </a:lnSpc>
              <a:spcBef>
                <a:spcPts val="600"/>
              </a:spcBef>
            </a:pPr>
            <a:r>
              <a:rPr lang="it-IT" altLang="en-US" sz="1700" b="1" dirty="0">
                <a:latin typeface="American Typewriter" panose="02090604020004020304" pitchFamily="18" charset="77"/>
              </a:rPr>
              <a:t>M2</a:t>
            </a:r>
            <a:r>
              <a:rPr lang="it-IT" altLang="en-US" sz="1700" dirty="0">
                <a:latin typeface="American Typewriter" panose="02090604020004020304" pitchFamily="18" charset="77"/>
              </a:rPr>
              <a:t> = Circolante + Depositi bancari con scadenza fino a due anni, o rimborsabili a richiesta entro tre mesi. </a:t>
            </a:r>
          </a:p>
          <a:p>
            <a:pPr>
              <a:lnSpc>
                <a:spcPct val="114000"/>
              </a:lnSpc>
              <a:spcBef>
                <a:spcPts val="600"/>
              </a:spcBef>
            </a:pPr>
            <a:r>
              <a:rPr lang="it-IT" altLang="en-US" sz="1700" b="1" dirty="0">
                <a:latin typeface="American Typewriter" panose="02090604020004020304" pitchFamily="18" charset="77"/>
              </a:rPr>
              <a:t>M3</a:t>
            </a:r>
            <a:r>
              <a:rPr lang="it-IT" altLang="en-US" sz="1700" dirty="0">
                <a:latin typeface="American Typewriter" panose="02090604020004020304" pitchFamily="18" charset="77"/>
              </a:rPr>
              <a:t>  = M2 + titoli pronti contro termine, fondi monetari e titoli obbligazionari con scadenza entro due anni (è l’aggregato al quale dà il maggior peso la BCE).</a:t>
            </a:r>
          </a:p>
        </p:txBody>
      </p:sp>
      <p:sp>
        <p:nvSpPr>
          <p:cNvPr id="32773"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Segnaposto piè di pagina 1"/>
          <p:cNvSpPr>
            <a:spLocks noGrp="1"/>
          </p:cNvSpPr>
          <p:nvPr>
            <p:ph type="ftr" sz="quarter" idx="10"/>
          </p:nvPr>
        </p:nvSpPr>
        <p:spPr/>
        <p:txBody>
          <a:bodyPr/>
          <a:lstStyle/>
          <a:p>
            <a:pPr>
              <a:defRPr/>
            </a:pPr>
            <a:r>
              <a:rPr lang="it-IT"/>
              <a:t>Lez. 5: Moneta, Prezzi e Cambi</a:t>
            </a:r>
            <a:endParaRPr lang="it-IT" dirty="0"/>
          </a:p>
        </p:txBody>
      </p:sp>
    </p:spTree>
    <p:extLst>
      <p:ext uri="{BB962C8B-B14F-4D97-AF65-F5344CB8AC3E}">
        <p14:creationId xmlns:p14="http://schemas.microsoft.com/office/powerpoint/2010/main" val="2867601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strips(downRight)">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strips(downRight)">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strips(downRight)">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strips(downRight)">
                                      <p:cBhvr>
                                        <p:cTn id="27"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98475" y="188640"/>
            <a:ext cx="7313613" cy="648073"/>
          </a:xfrm>
        </p:spPr>
        <p:txBody>
          <a:bodyPr/>
          <a:lstStyle/>
          <a:p>
            <a:r>
              <a:rPr lang="it-IT" altLang="en-US" sz="2400" dirty="0">
                <a:latin typeface="American Typewriter" panose="02090604020004020304" pitchFamily="18" charset="77"/>
              </a:rPr>
              <a:t>Teoria Quantitativa e Dicotomia Classica </a:t>
            </a:r>
          </a:p>
        </p:txBody>
      </p:sp>
      <mc:AlternateContent xmlns:mc="http://schemas.openxmlformats.org/markup-compatibility/2006">
        <mc:Choice xmlns:a14="http://schemas.microsoft.com/office/drawing/2010/main" Requires="a14">
          <p:sp>
            <p:nvSpPr>
              <p:cNvPr id="3" name="Rettangolo 2"/>
              <p:cNvSpPr/>
              <p:nvPr/>
            </p:nvSpPr>
            <p:spPr>
              <a:xfrm>
                <a:off x="611560" y="980728"/>
                <a:ext cx="8064896" cy="4911409"/>
              </a:xfrm>
              <a:prstGeom prst="rect">
                <a:avLst/>
              </a:prstGeom>
            </p:spPr>
            <p:txBody>
              <a:bodyPr wrap="square">
                <a:spAutoFit/>
              </a:bodyPr>
              <a:lstStyle/>
              <a:p>
                <a:pPr>
                  <a:lnSpc>
                    <a:spcPct val="114000"/>
                  </a:lnSpc>
                  <a:spcBef>
                    <a:spcPts val="600"/>
                  </a:spcBef>
                  <a:buClr>
                    <a:schemeClr val="tx2"/>
                  </a:buClr>
                  <a:buSzPct val="70000"/>
                </a:pPr>
                <a:r>
                  <a:rPr lang="it-IT" altLang="en-US" dirty="0">
                    <a:latin typeface="American Typewriter" panose="02090604020004020304" pitchFamily="18" charset="77"/>
                  </a:rPr>
                  <a:t>Nella relazione: 	</a:t>
                </a:r>
                <a:r>
                  <a:rPr lang="it-IT" altLang="en-US" b="1" dirty="0">
                    <a:solidFill>
                      <a:srgbClr val="CC0000"/>
                    </a:solidFill>
                    <a:latin typeface="American Typewriter" panose="02090604020004020304" pitchFamily="18" charset="77"/>
                  </a:rPr>
                  <a:t>	V</a:t>
                </a:r>
                <a:r>
                  <a:rPr lang="it-IT" altLang="en-US" b="1" dirty="0">
                    <a:solidFill>
                      <a:srgbClr val="003399"/>
                    </a:solidFill>
                    <a:latin typeface="American Typewriter" panose="02090604020004020304" pitchFamily="18" charset="77"/>
                  </a:rPr>
                  <a:t>  =  </a:t>
                </a:r>
                <a14:m>
                  <m:oMath xmlns:m="http://schemas.openxmlformats.org/officeDocument/2006/math">
                    <m:f>
                      <m:fPr>
                        <m:ctrlPr>
                          <a:rPr lang="it-IT" altLang="en-US" b="1" i="1">
                            <a:solidFill>
                              <a:srgbClr val="000099"/>
                            </a:solidFill>
                            <a:latin typeface="Cambria Math" panose="02040503050406030204" pitchFamily="18" charset="0"/>
                          </a:rPr>
                        </m:ctrlPr>
                      </m:fPr>
                      <m:num>
                        <m:r>
                          <m:rPr>
                            <m:nor/>
                          </m:rPr>
                          <a:rPr lang="it-IT" altLang="en-US" b="1" dirty="0">
                            <a:solidFill>
                              <a:srgbClr val="000099"/>
                            </a:solidFill>
                            <a:latin typeface="American Typewriter" panose="02090604020004020304" pitchFamily="18" charset="77"/>
                          </a:rPr>
                          <m:t>P</m:t>
                        </m:r>
                        <m:r>
                          <m:rPr>
                            <m:nor/>
                          </m:rPr>
                          <a:rPr lang="it-IT" altLang="en-US" b="1" dirty="0">
                            <a:solidFill>
                              <a:srgbClr val="000099"/>
                            </a:solidFill>
                            <a:latin typeface="American Typewriter" panose="02090604020004020304" pitchFamily="18" charset="77"/>
                          </a:rPr>
                          <m:t> </m:t>
                        </m:r>
                        <m:r>
                          <m:rPr>
                            <m:nor/>
                          </m:rPr>
                          <a:rPr lang="it-IT" altLang="en-US" b="1" dirty="0" smtClean="0">
                            <a:solidFill>
                              <a:srgbClr val="000099"/>
                            </a:solidFill>
                            <a:latin typeface="American Typewriter" panose="02090604020004020304" pitchFamily="18" charset="77"/>
                          </a:rPr>
                          <m:t>Y</m:t>
                        </m:r>
                        <m:r>
                          <m:rPr>
                            <m:nor/>
                          </m:rPr>
                          <a:rPr lang="it-IT" altLang="en-US" b="1" dirty="0">
                            <a:solidFill>
                              <a:srgbClr val="000099"/>
                            </a:solidFill>
                            <a:latin typeface="American Typewriter" panose="02090604020004020304" pitchFamily="18" charset="77"/>
                          </a:rPr>
                          <m:t> </m:t>
                        </m:r>
                      </m:num>
                      <m:den>
                        <m:r>
                          <m:rPr>
                            <m:nor/>
                          </m:rPr>
                          <a:rPr lang="it-IT" altLang="en-US" b="1">
                            <a:solidFill>
                              <a:srgbClr val="000099"/>
                            </a:solidFill>
                            <a:latin typeface="American Typewriter" panose="02090604020004020304" pitchFamily="18" charset="77"/>
                          </a:rPr>
                          <m:t>M</m:t>
                        </m:r>
                      </m:den>
                    </m:f>
                  </m:oMath>
                </a14:m>
                <a:r>
                  <a:rPr lang="it-IT" altLang="en-US" dirty="0">
                    <a:latin typeface="American Typewriter" panose="02090604020004020304" pitchFamily="18" charset="77"/>
                  </a:rPr>
                  <a:t>      </a:t>
                </a:r>
                <a:r>
                  <a:rPr lang="it-IT" altLang="en-US" dirty="0">
                    <a:latin typeface="American Typewriter" panose="02090604020004020304" pitchFamily="18" charset="77"/>
                    <a:cs typeface="Calibri" panose="020F0502020204030204" pitchFamily="34" charset="0"/>
                  </a:rPr>
                  <a:t>↔</a:t>
                </a:r>
                <a:r>
                  <a:rPr lang="it-IT" altLang="en-US" dirty="0">
                    <a:latin typeface="American Typewriter" panose="02090604020004020304" pitchFamily="18" charset="77"/>
                  </a:rPr>
                  <a:t>    </a:t>
                </a:r>
                <a:r>
                  <a:rPr lang="it-IT" altLang="en-US" b="1" dirty="0">
                    <a:solidFill>
                      <a:srgbClr val="000099"/>
                    </a:solidFill>
                    <a:latin typeface="American Typewriter" panose="02090604020004020304" pitchFamily="18" charset="77"/>
                  </a:rPr>
                  <a:t>M</a:t>
                </a:r>
                <a:r>
                  <a:rPr lang="it-IT" altLang="en-US" dirty="0">
                    <a:latin typeface="American Typewriter" panose="02090604020004020304" pitchFamily="18" charset="77"/>
                  </a:rPr>
                  <a:t> </a:t>
                </a:r>
                <a:r>
                  <a:rPr lang="it-IT" altLang="en-US" b="1" dirty="0">
                    <a:solidFill>
                      <a:srgbClr val="CC0000"/>
                    </a:solidFill>
                    <a:latin typeface="American Typewriter" panose="02090604020004020304" pitchFamily="18" charset="77"/>
                  </a:rPr>
                  <a:t>V</a:t>
                </a:r>
                <a:r>
                  <a:rPr lang="it-IT" altLang="en-US" b="1" dirty="0">
                    <a:solidFill>
                      <a:srgbClr val="003399"/>
                    </a:solidFill>
                    <a:latin typeface="American Typewriter" panose="02090604020004020304" pitchFamily="18" charset="77"/>
                  </a:rPr>
                  <a:t> =  </a:t>
                </a:r>
                <a:r>
                  <a:rPr lang="it-IT" altLang="en-US" b="1" dirty="0" err="1">
                    <a:solidFill>
                      <a:srgbClr val="003399"/>
                    </a:solidFill>
                    <a:latin typeface="American Typewriter" panose="02090604020004020304" pitchFamily="18" charset="77"/>
                  </a:rPr>
                  <a:t>P</a:t>
                </a:r>
                <a:r>
                  <a:rPr lang="it-IT" altLang="en-US" b="1" dirty="0">
                    <a:solidFill>
                      <a:srgbClr val="003399"/>
                    </a:solidFill>
                    <a:latin typeface="American Typewriter" panose="02090604020004020304" pitchFamily="18" charset="77"/>
                  </a:rPr>
                  <a:t> Y</a:t>
                </a:r>
              </a:p>
              <a:p>
                <a:pPr marL="457200" indent="-457200">
                  <a:lnSpc>
                    <a:spcPct val="114000"/>
                  </a:lnSpc>
                  <a:spcBef>
                    <a:spcPts val="600"/>
                  </a:spcBef>
                  <a:buFont typeface="Arial" panose="020B0604020202020204" pitchFamily="34" charset="0"/>
                  <a:buChar char="•"/>
                </a:pPr>
                <a:r>
                  <a:rPr lang="it-IT" altLang="en-US" dirty="0">
                    <a:latin typeface="American Typewriter" panose="02090604020004020304" pitchFamily="18" charset="77"/>
                  </a:rPr>
                  <a:t>Se vale il </a:t>
                </a:r>
                <a:r>
                  <a:rPr lang="it-IT" altLang="en-US" b="1" dirty="0">
                    <a:solidFill>
                      <a:srgbClr val="000099"/>
                    </a:solidFill>
                    <a:latin typeface="American Typewriter" panose="02090604020004020304" pitchFamily="18" charset="77"/>
                  </a:rPr>
                  <a:t>principio di neutralità </a:t>
                </a:r>
                <a:r>
                  <a:rPr lang="it-IT" altLang="en-US" dirty="0">
                    <a:solidFill>
                      <a:srgbClr val="000099"/>
                    </a:solidFill>
                    <a:latin typeface="American Typewriter" panose="02090604020004020304" pitchFamily="18" charset="77"/>
                  </a:rPr>
                  <a:t>della moneta</a:t>
                </a:r>
                <a:r>
                  <a:rPr lang="it-IT" altLang="en-US" dirty="0">
                    <a:latin typeface="American Typewriter" panose="02090604020004020304" pitchFamily="18" charset="77"/>
                  </a:rPr>
                  <a:t>, ossia: </a:t>
                </a:r>
              </a:p>
              <a:p>
                <a:pPr>
                  <a:lnSpc>
                    <a:spcPct val="114000"/>
                  </a:lnSpc>
                  <a:spcBef>
                    <a:spcPts val="600"/>
                  </a:spcBef>
                </a:pPr>
                <a:r>
                  <a:rPr lang="it-IT" altLang="en-US" dirty="0">
                    <a:latin typeface="American Typewriter" panose="02090604020004020304" pitchFamily="18" charset="77"/>
                  </a:rPr>
                  <a:t>       il reddito è determinato solo da fattori reali: </a:t>
                </a:r>
                <a:r>
                  <a:rPr lang="it-IT" altLang="en-US" b="1" dirty="0">
                    <a:solidFill>
                      <a:srgbClr val="000099"/>
                    </a:solidFill>
                    <a:latin typeface="American Typewriter" panose="02090604020004020304" pitchFamily="18" charset="77"/>
                  </a:rPr>
                  <a:t>Y = F (K, L).</a:t>
                </a:r>
              </a:p>
              <a:p>
                <a:pPr marL="457200" indent="-457200">
                  <a:lnSpc>
                    <a:spcPct val="114000"/>
                  </a:lnSpc>
                  <a:spcBef>
                    <a:spcPts val="600"/>
                  </a:spcBef>
                  <a:buFont typeface="Arial" panose="020B0604020202020204" pitchFamily="34" charset="0"/>
                  <a:buChar char="•"/>
                </a:pPr>
                <a:r>
                  <a:rPr lang="it-IT" altLang="en-US" dirty="0">
                    <a:latin typeface="American Typewriter" panose="02090604020004020304" pitchFamily="18" charset="77"/>
                  </a:rPr>
                  <a:t>Se la velocità di circolazione rimane costante: </a:t>
                </a:r>
                <a:r>
                  <a:rPr lang="it-IT" altLang="en-US" sz="2000" b="1" dirty="0">
                    <a:solidFill>
                      <a:srgbClr val="C00000"/>
                    </a:solidFill>
                    <a:latin typeface="American Typewriter" panose="02090604020004020304" pitchFamily="18" charset="77"/>
                  </a:rPr>
                  <a:t>V</a:t>
                </a:r>
                <a:r>
                  <a:rPr lang="it-IT" altLang="en-US" b="1" dirty="0">
                    <a:solidFill>
                      <a:srgbClr val="000099"/>
                    </a:solidFill>
                    <a:latin typeface="American Typewriter" panose="02090604020004020304" pitchFamily="18" charset="77"/>
                  </a:rPr>
                  <a:t> </a:t>
                </a:r>
                <a:r>
                  <a:rPr lang="it-IT" altLang="en-US" b="1" i="1" dirty="0">
                    <a:solidFill>
                      <a:srgbClr val="000099"/>
                    </a:solidFill>
                    <a:latin typeface="American Typewriter" panose="02090604020004020304" pitchFamily="18" charset="77"/>
                  </a:rPr>
                  <a:t>= </a:t>
                </a:r>
                <a14:m>
                  <m:oMath xmlns:m="http://schemas.openxmlformats.org/officeDocument/2006/math">
                    <m:r>
                      <a:rPr lang="it-IT" altLang="en-US" b="1" i="0" dirty="0" smtClean="0">
                        <a:solidFill>
                          <a:srgbClr val="000099"/>
                        </a:solidFill>
                        <a:latin typeface="Cambria Math" panose="02040503050406030204" pitchFamily="18" charset="0"/>
                      </a:rPr>
                      <m:t>𝐜𝐨𝐬𝐭𝐚𝐧𝐭𝐞</m:t>
                    </m:r>
                  </m:oMath>
                </a14:m>
                <a:r>
                  <a:rPr lang="it-IT" altLang="en-US" b="1" dirty="0">
                    <a:solidFill>
                      <a:srgbClr val="000099"/>
                    </a:solidFill>
                    <a:latin typeface="American Typewriter" panose="02090604020004020304" pitchFamily="18" charset="77"/>
                  </a:rPr>
                  <a:t>.</a:t>
                </a:r>
              </a:p>
              <a:p>
                <a:pPr marL="468000" indent="-457200">
                  <a:lnSpc>
                    <a:spcPct val="114000"/>
                  </a:lnSpc>
                  <a:spcBef>
                    <a:spcPts val="600"/>
                  </a:spcBef>
                  <a:buFont typeface="Wingdings" panose="05000000000000000000" pitchFamily="2" charset="2"/>
                  <a:buChar char="Ø"/>
                </a:pPr>
                <a:r>
                  <a:rPr lang="it-IT" altLang="en-US" dirty="0">
                    <a:solidFill>
                      <a:srgbClr val="000099"/>
                    </a:solidFill>
                    <a:latin typeface="American Typewriter" panose="02090604020004020304" pitchFamily="18" charset="77"/>
                  </a:rPr>
                  <a:t>Una variazione della quantità di moneta </a:t>
                </a:r>
                <a:r>
                  <a:rPr lang="it-IT" altLang="en-US" b="1" dirty="0">
                    <a:latin typeface="American Typewriter" panose="02090604020004020304" pitchFamily="18" charset="77"/>
                  </a:rPr>
                  <a:t>M</a:t>
                </a:r>
                <a:r>
                  <a:rPr lang="it-IT" altLang="en-US" dirty="0">
                    <a:solidFill>
                      <a:srgbClr val="000099"/>
                    </a:solidFill>
                    <a:latin typeface="American Typewriter" panose="02090604020004020304" pitchFamily="18" charset="77"/>
                  </a:rPr>
                  <a:t> causa una variazione del livello dei prezzi </a:t>
                </a:r>
                <a:r>
                  <a:rPr lang="it-IT" altLang="en-US" b="1" dirty="0">
                    <a:solidFill>
                      <a:srgbClr val="000099"/>
                    </a:solidFill>
                    <a:latin typeface="American Typewriter" panose="02090604020004020304" pitchFamily="18" charset="77"/>
                  </a:rPr>
                  <a:t>P</a:t>
                </a:r>
                <a:r>
                  <a:rPr lang="it-IT" altLang="en-US" dirty="0">
                    <a:solidFill>
                      <a:srgbClr val="000099"/>
                    </a:solidFill>
                    <a:latin typeface="American Typewriter" panose="02090604020004020304" pitchFamily="18" charset="77"/>
                  </a:rPr>
                  <a:t> nella stessa proporzione.</a:t>
                </a:r>
              </a:p>
              <a:p>
                <a:pPr marL="0" indent="0">
                  <a:lnSpc>
                    <a:spcPct val="114000"/>
                  </a:lnSpc>
                  <a:spcBef>
                    <a:spcPts val="600"/>
                  </a:spcBef>
                  <a:buNone/>
                </a:pPr>
                <a:r>
                  <a:rPr lang="it-IT" altLang="en-US" sz="1600" i="1" dirty="0">
                    <a:latin typeface="American Typewriter" panose="02090604020004020304" pitchFamily="18" charset="77"/>
                  </a:rPr>
                  <a:t>        Ovvero</a:t>
                </a:r>
                <a:r>
                  <a:rPr lang="it-IT" altLang="en-US" sz="1600" dirty="0">
                    <a:latin typeface="American Typewriter" panose="02090604020004020304" pitchFamily="18" charset="77"/>
                  </a:rPr>
                  <a:t>:       </a:t>
                </a:r>
                <a:r>
                  <a:rPr lang="it-IT" altLang="en-US" dirty="0">
                    <a:solidFill>
                      <a:schemeClr val="tx2"/>
                    </a:solidFill>
                    <a:latin typeface="American Typewriter" panose="02090604020004020304" pitchFamily="18" charset="77"/>
                  </a:rPr>
                  <a:t>Variazioni della quantità di moneta non influenzano </a:t>
                </a:r>
              </a:p>
              <a:p>
                <a:pPr marL="0" indent="0" algn="ctr">
                  <a:lnSpc>
                    <a:spcPct val="114000"/>
                  </a:lnSpc>
                  <a:spcBef>
                    <a:spcPts val="0"/>
                  </a:spcBef>
                  <a:buNone/>
                </a:pPr>
                <a:r>
                  <a:rPr lang="it-IT" altLang="en-US" dirty="0">
                    <a:solidFill>
                      <a:schemeClr val="tx2"/>
                    </a:solidFill>
                    <a:latin typeface="American Typewriter" panose="02090604020004020304" pitchFamily="18" charset="77"/>
                  </a:rPr>
                  <a:t>il volume delle transazioni (o della produzione)</a:t>
                </a:r>
              </a:p>
              <a:p>
                <a:pPr marL="0" indent="0">
                  <a:lnSpc>
                    <a:spcPct val="114000"/>
                  </a:lnSpc>
                  <a:spcBef>
                    <a:spcPts val="1200"/>
                  </a:spcBef>
                  <a:buNone/>
                </a:pPr>
                <a:r>
                  <a:rPr lang="it-IT" altLang="en-US" dirty="0">
                    <a:latin typeface="American Typewriter" panose="02090604020004020304" pitchFamily="18" charset="77"/>
                  </a:rPr>
                  <a:t>Insieme, </a:t>
                </a:r>
                <a:r>
                  <a:rPr lang="it-IT" altLang="en-US" b="1" dirty="0">
                    <a:solidFill>
                      <a:srgbClr val="C00000"/>
                    </a:solidFill>
                    <a:latin typeface="American Typewriter" panose="02090604020004020304" pitchFamily="18" charset="77"/>
                  </a:rPr>
                  <a:t>Teoria Quantitativa </a:t>
                </a:r>
                <a:r>
                  <a:rPr lang="it-IT" altLang="en-US" dirty="0">
                    <a:latin typeface="American Typewriter" panose="02090604020004020304" pitchFamily="18" charset="77"/>
                  </a:rPr>
                  <a:t>ed </a:t>
                </a:r>
                <a:r>
                  <a:rPr lang="it-IT" altLang="en-US" b="1" dirty="0">
                    <a:solidFill>
                      <a:srgbClr val="C00000"/>
                    </a:solidFill>
                    <a:latin typeface="American Typewriter" panose="02090604020004020304" pitchFamily="18" charset="77"/>
                  </a:rPr>
                  <a:t>principio di neutralità </a:t>
                </a:r>
                <a:r>
                  <a:rPr lang="it-IT" altLang="en-US" dirty="0">
                    <a:latin typeface="American Typewriter" panose="02090604020004020304" pitchFamily="18" charset="77"/>
                  </a:rPr>
                  <a:t>della moneta definiscono la «</a:t>
                </a:r>
                <a:r>
                  <a:rPr lang="it-IT" altLang="en-US" b="1" dirty="0">
                    <a:solidFill>
                      <a:srgbClr val="C00000"/>
                    </a:solidFill>
                    <a:latin typeface="American Typewriter" panose="02090604020004020304" pitchFamily="18" charset="77"/>
                  </a:rPr>
                  <a:t>Dicotomia Classica</a:t>
                </a:r>
                <a:r>
                  <a:rPr lang="it-IT" altLang="en-US" dirty="0">
                    <a:latin typeface="American Typewriter" panose="02090604020004020304" pitchFamily="18" charset="77"/>
                  </a:rPr>
                  <a:t>»:</a:t>
                </a:r>
              </a:p>
              <a:p>
                <a:pPr marL="0" indent="0">
                  <a:lnSpc>
                    <a:spcPct val="90000"/>
                  </a:lnSpc>
                  <a:spcBef>
                    <a:spcPts val="1200"/>
                  </a:spcBef>
                  <a:buNone/>
                </a:pPr>
                <a:endParaRPr lang="it-IT" altLang="en-US" dirty="0">
                  <a:latin typeface="American Typewriter" panose="02090604020004020304" pitchFamily="18" charset="77"/>
                </a:endParaRPr>
              </a:p>
              <a:p>
                <a:pPr marL="0" indent="0">
                  <a:lnSpc>
                    <a:spcPct val="90000"/>
                  </a:lnSpc>
                  <a:spcBef>
                    <a:spcPts val="1800"/>
                  </a:spcBef>
                  <a:buNone/>
                </a:pPr>
                <a:r>
                  <a:rPr lang="it-IT" altLang="en-US" dirty="0">
                    <a:latin typeface="American Typewriter" panose="02090604020004020304" pitchFamily="18" charset="77"/>
                  </a:rPr>
                  <a:t>Ossia, economia monetaria ed economia reale sono due sfere separate!</a:t>
                </a:r>
              </a:p>
            </p:txBody>
          </p:sp>
        </mc:Choice>
        <mc:Fallback>
          <p:sp>
            <p:nvSpPr>
              <p:cNvPr id="3" name="Rettangolo 2"/>
              <p:cNvSpPr>
                <a:spLocks noRot="1" noChangeAspect="1" noMove="1" noResize="1" noEditPoints="1" noAdjustHandles="1" noChangeArrowheads="1" noChangeShapeType="1" noTextEdit="1"/>
              </p:cNvSpPr>
              <p:nvPr/>
            </p:nvSpPr>
            <p:spPr>
              <a:xfrm>
                <a:off x="611560" y="980728"/>
                <a:ext cx="8064896" cy="4911409"/>
              </a:xfrm>
              <a:prstGeom prst="rect">
                <a:avLst/>
              </a:prstGeom>
              <a:blipFill>
                <a:blip r:embed="rId3"/>
                <a:stretch>
                  <a:fillRect l="-629" b="-773"/>
                </a:stretch>
              </a:blipFill>
            </p:spPr>
            <p:txBody>
              <a:bodyPr/>
              <a:lstStyle/>
              <a:p>
                <a:r>
                  <a:rPr lang="en-US">
                    <a:noFill/>
                  </a:rPr>
                  <a:t> </a:t>
                </a:r>
              </a:p>
            </p:txBody>
          </p:sp>
        </mc:Fallback>
      </mc:AlternateContent>
      <p:sp>
        <p:nvSpPr>
          <p:cNvPr id="2" name="Segnaposto piè di pagina 1"/>
          <p:cNvSpPr>
            <a:spLocks noGrp="1"/>
          </p:cNvSpPr>
          <p:nvPr>
            <p:ph type="ftr" sz="quarter" idx="10"/>
          </p:nvPr>
        </p:nvSpPr>
        <p:spPr/>
        <p:txBody>
          <a:bodyPr/>
          <a:lstStyle/>
          <a:p>
            <a:pPr>
              <a:defRPr/>
            </a:pPr>
            <a:r>
              <a:rPr lang="it-IT"/>
              <a:t>Lez. 5: Moneta, Prezzi e Cambi</a:t>
            </a:r>
          </a:p>
        </p:txBody>
      </p:sp>
      <p:sp>
        <p:nvSpPr>
          <p:cNvPr id="4" name="Rettangolo arrotondato 3"/>
          <p:cNvSpPr/>
          <p:nvPr/>
        </p:nvSpPr>
        <p:spPr bwMode="auto">
          <a:xfrm>
            <a:off x="4716016" y="4725144"/>
            <a:ext cx="3240360" cy="667544"/>
          </a:xfrm>
          <a:prstGeom prst="roundRect">
            <a:avLst/>
          </a:prstGeom>
          <a:solidFill>
            <a:srgbClr val="FFFFFF"/>
          </a:solid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b="1" dirty="0">
                <a:latin typeface="Verdana" pitchFamily="34" charset="0"/>
              </a:rPr>
              <a:t>   M           P</a:t>
            </a:r>
          </a:p>
          <a:p>
            <a:pPr marL="0" marR="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chemeClr val="tx1"/>
                </a:solidFill>
                <a:effectLst/>
                <a:latin typeface="Verdana" pitchFamily="34" charset="0"/>
              </a:rPr>
              <a:t>F(K,L)        Y  </a:t>
            </a:r>
            <a:endParaRPr kumimoji="0" lang="en-US" sz="1800" b="1" i="0" u="none" strike="noStrike" cap="none" normalizeH="0" baseline="0" dirty="0">
              <a:ln>
                <a:noFill/>
              </a:ln>
              <a:solidFill>
                <a:schemeClr val="tx1"/>
              </a:solidFill>
              <a:effectLst/>
              <a:latin typeface="Verdana" pitchFamily="34" charset="0"/>
            </a:endParaRPr>
          </a:p>
        </p:txBody>
      </p:sp>
      <p:sp>
        <p:nvSpPr>
          <p:cNvPr id="5" name="Freccia a destra 4"/>
          <p:cNvSpPr/>
          <p:nvPr/>
        </p:nvSpPr>
        <p:spPr bwMode="auto">
          <a:xfrm>
            <a:off x="6372200" y="4869160"/>
            <a:ext cx="288032" cy="72008"/>
          </a:xfrm>
          <a:prstGeom prst="rightArrow">
            <a:avLst/>
          </a:prstGeom>
          <a:solidFill>
            <a:srgbClr val="FFFFFF"/>
          </a:solid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
        <p:nvSpPr>
          <p:cNvPr id="7" name="Freccia a destra 6"/>
          <p:cNvSpPr/>
          <p:nvPr/>
        </p:nvSpPr>
        <p:spPr bwMode="auto">
          <a:xfrm>
            <a:off x="6372200" y="5157192"/>
            <a:ext cx="288032" cy="72008"/>
          </a:xfrm>
          <a:prstGeom prst="rightArrow">
            <a:avLst/>
          </a:prstGeom>
          <a:solidFill>
            <a:srgbClr val="FFFFFF"/>
          </a:solid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5727839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385093" y="1015945"/>
            <a:ext cx="7775773" cy="5384855"/>
          </a:xfrm>
        </p:spPr>
        <p:txBody>
          <a:bodyPr anchor="t"/>
          <a:lstStyle/>
          <a:p>
            <a:pPr marL="0" lvl="0" indent="0" eaLnBrk="1" hangingPunct="1">
              <a:lnSpc>
                <a:spcPct val="125000"/>
              </a:lnSpc>
              <a:spcBef>
                <a:spcPts val="600"/>
              </a:spcBef>
              <a:buClrTx/>
              <a:buSzTx/>
              <a:buNone/>
            </a:pPr>
            <a:r>
              <a:rPr lang="it-IT" sz="1600" b="1" i="1" kern="1200" dirty="0">
                <a:solidFill>
                  <a:srgbClr val="000000"/>
                </a:solidFill>
                <a:latin typeface="American Typewriter" panose="02090604020004020304" pitchFamily="18" charset="77"/>
              </a:rPr>
              <a:t>Introduzione</a:t>
            </a:r>
            <a:r>
              <a:rPr lang="it-IT" sz="1600" i="1" kern="1200" dirty="0">
                <a:solidFill>
                  <a:srgbClr val="000000"/>
                </a:solidFill>
                <a:latin typeface="American Typewriter" panose="02090604020004020304" pitchFamily="18" charset="77"/>
              </a:rPr>
              <a:t>. </a:t>
            </a:r>
          </a:p>
          <a:p>
            <a:pPr marL="0" lvl="0" indent="0" eaLnBrk="1" hangingPunct="1">
              <a:lnSpc>
                <a:spcPct val="114000"/>
              </a:lnSpc>
              <a:spcBef>
                <a:spcPts val="600"/>
              </a:spcBef>
              <a:buClrTx/>
              <a:buSzTx/>
              <a:buNone/>
            </a:pPr>
            <a:r>
              <a:rPr lang="it-IT" sz="1600" kern="1200" dirty="0">
                <a:solidFill>
                  <a:srgbClr val="000000"/>
                </a:solidFill>
                <a:latin typeface="American Typewriter" panose="02090604020004020304" pitchFamily="18" charset="77"/>
              </a:rPr>
              <a:t>Le tre lunghe citazioni precedenti documentano </a:t>
            </a:r>
            <a:r>
              <a:rPr lang="it-IT" sz="1600" kern="1200" dirty="0">
                <a:solidFill>
                  <a:srgbClr val="000099"/>
                </a:solidFill>
                <a:latin typeface="American Typewriter" panose="02090604020004020304" pitchFamily="18" charset="77"/>
              </a:rPr>
              <a:t>l’</a:t>
            </a:r>
            <a:r>
              <a:rPr lang="it-IT" sz="1600" b="1" kern="1200" dirty="0">
                <a:solidFill>
                  <a:srgbClr val="000099"/>
                </a:solidFill>
                <a:latin typeface="American Typewriter" panose="02090604020004020304" pitchFamily="18" charset="77"/>
              </a:rPr>
              <a:t>importanza</a:t>
            </a:r>
            <a:r>
              <a:rPr lang="it-IT" sz="1600" kern="1200" dirty="0">
                <a:solidFill>
                  <a:srgbClr val="000000"/>
                </a:solidFill>
                <a:latin typeface="American Typewriter" panose="02090604020004020304" pitchFamily="18" charset="77"/>
              </a:rPr>
              <a:t> della moneta, sin da prima della nascita del capitalismo industriale.</a:t>
            </a:r>
          </a:p>
          <a:p>
            <a:pPr marL="0" lvl="0" indent="0" eaLnBrk="1" hangingPunct="1">
              <a:lnSpc>
                <a:spcPct val="114000"/>
              </a:lnSpc>
              <a:spcBef>
                <a:spcPts val="600"/>
              </a:spcBef>
              <a:buClrTx/>
              <a:buSzTx/>
              <a:buNone/>
            </a:pPr>
            <a:r>
              <a:rPr lang="it-IT" sz="1600" kern="1200" dirty="0">
                <a:solidFill>
                  <a:srgbClr val="000000"/>
                </a:solidFill>
                <a:latin typeface="American Typewriter" panose="02090604020004020304" pitchFamily="18" charset="77"/>
              </a:rPr>
              <a:t>Riflettono anche le </a:t>
            </a:r>
            <a:r>
              <a:rPr lang="it-IT" sz="1600" b="1" kern="1200" dirty="0">
                <a:solidFill>
                  <a:srgbClr val="000099"/>
                </a:solidFill>
                <a:latin typeface="American Typewriter" panose="02090604020004020304" pitchFamily="18" charset="77"/>
              </a:rPr>
              <a:t>preoccupazioni</a:t>
            </a:r>
            <a:r>
              <a:rPr lang="it-IT" sz="1600" kern="1200" dirty="0">
                <a:solidFill>
                  <a:srgbClr val="000000"/>
                </a:solidFill>
                <a:latin typeface="American Typewriter" panose="02090604020004020304" pitchFamily="18" charset="77"/>
              </a:rPr>
              <a:t> negative, conseguenti all’uso inappropriato (auto-interessato) della moneta da parte di uno stato.</a:t>
            </a:r>
          </a:p>
          <a:p>
            <a:pPr marL="0" lvl="0" indent="0" eaLnBrk="1" hangingPunct="1">
              <a:lnSpc>
                <a:spcPct val="114000"/>
              </a:lnSpc>
              <a:spcBef>
                <a:spcPts val="600"/>
              </a:spcBef>
              <a:buClrTx/>
              <a:buSzTx/>
              <a:buNone/>
            </a:pPr>
            <a:r>
              <a:rPr lang="it-IT" sz="1600" kern="1200" dirty="0">
                <a:solidFill>
                  <a:srgbClr val="000000"/>
                </a:solidFill>
                <a:latin typeface="American Typewriter" panose="02090604020004020304" pitchFamily="18" charset="77"/>
              </a:rPr>
              <a:t>Queste preoccupazioni sono arrivate fino a noi, anche se oggi è più larga la gamma dei disastri che imputiamo al cattivo uso della moneta.</a:t>
            </a:r>
          </a:p>
          <a:p>
            <a:pPr marL="0" lvl="0" indent="0" eaLnBrk="1" hangingPunct="1">
              <a:lnSpc>
                <a:spcPct val="114000"/>
              </a:lnSpc>
              <a:spcBef>
                <a:spcPts val="600"/>
              </a:spcBef>
              <a:buClrTx/>
              <a:buSzTx/>
              <a:buNone/>
            </a:pPr>
            <a:r>
              <a:rPr lang="it-IT" sz="1600" kern="1200" dirty="0">
                <a:solidFill>
                  <a:srgbClr val="000000"/>
                </a:solidFill>
                <a:latin typeface="American Typewriter" panose="02090604020004020304" pitchFamily="18" charset="77"/>
              </a:rPr>
              <a:t>La preoccupazione originale (anche nel 1919) era legata alla creazione di </a:t>
            </a:r>
            <a:r>
              <a:rPr lang="it-IT" sz="1600" b="1" i="1" kern="1200" dirty="0">
                <a:solidFill>
                  <a:srgbClr val="000099"/>
                </a:solidFill>
                <a:latin typeface="American Typewriter" panose="02090604020004020304" pitchFamily="18" charset="77"/>
              </a:rPr>
              <a:t>troppa</a:t>
            </a:r>
            <a:r>
              <a:rPr lang="it-IT" sz="1600" kern="1200" dirty="0">
                <a:solidFill>
                  <a:srgbClr val="000000"/>
                </a:solidFill>
                <a:latin typeface="American Typewriter" panose="02090604020004020304" pitchFamily="18" charset="77"/>
              </a:rPr>
              <a:t> moneta – attraverso il processo di </a:t>
            </a:r>
            <a:r>
              <a:rPr lang="it-IT" sz="1600" b="1" i="1" kern="1200" dirty="0" err="1">
                <a:solidFill>
                  <a:srgbClr val="000099"/>
                </a:solidFill>
                <a:latin typeface="American Typewriter" panose="02090604020004020304" pitchFamily="18" charset="77"/>
              </a:rPr>
              <a:t>debasement</a:t>
            </a:r>
            <a:r>
              <a:rPr lang="it-IT" sz="1600" i="1" kern="1200" dirty="0">
                <a:solidFill>
                  <a:srgbClr val="000000"/>
                </a:solidFill>
                <a:latin typeface="American Typewriter" panose="02090604020004020304" pitchFamily="18" charset="77"/>
              </a:rPr>
              <a:t>  (svilimento) </a:t>
            </a:r>
            <a:r>
              <a:rPr lang="it-IT" sz="1600" kern="1200" dirty="0">
                <a:solidFill>
                  <a:srgbClr val="000000"/>
                </a:solidFill>
                <a:latin typeface="American Typewriter" panose="02090604020004020304" pitchFamily="18" charset="77"/>
              </a:rPr>
              <a:t>della moneta. In questo caso, il primo sintomo è </a:t>
            </a:r>
            <a:r>
              <a:rPr lang="it-IT" sz="1600" kern="1200" dirty="0">
                <a:latin typeface="American Typewriter" panose="02090604020004020304" pitchFamily="18" charset="77"/>
              </a:rPr>
              <a:t>l’</a:t>
            </a:r>
            <a:r>
              <a:rPr lang="it-IT" sz="1600" b="1" kern="1200" dirty="0">
                <a:solidFill>
                  <a:srgbClr val="000099"/>
                </a:solidFill>
                <a:latin typeface="American Typewriter" panose="02090604020004020304" pitchFamily="18" charset="77"/>
              </a:rPr>
              <a:t>inflazione</a:t>
            </a:r>
            <a:r>
              <a:rPr lang="it-IT" sz="1600" kern="1200" dirty="0">
                <a:solidFill>
                  <a:srgbClr val="000000"/>
                </a:solidFill>
                <a:latin typeface="American Typewriter" panose="02090604020004020304" pitchFamily="18" charset="77"/>
              </a:rPr>
              <a:t>.</a:t>
            </a:r>
            <a:endParaRPr lang="it-IT" sz="1600" i="1" kern="1200" dirty="0">
              <a:solidFill>
                <a:srgbClr val="000000"/>
              </a:solidFill>
              <a:latin typeface="American Typewriter" panose="02090604020004020304" pitchFamily="18" charset="77"/>
            </a:endParaRPr>
          </a:p>
          <a:p>
            <a:pPr marL="0" lvl="0" indent="0" eaLnBrk="1" hangingPunct="1">
              <a:lnSpc>
                <a:spcPct val="114000"/>
              </a:lnSpc>
              <a:spcBef>
                <a:spcPts val="600"/>
              </a:spcBef>
              <a:buClrTx/>
              <a:buSzTx/>
              <a:buNone/>
            </a:pPr>
            <a:r>
              <a:rPr lang="it-IT" sz="1600" kern="1200" dirty="0">
                <a:solidFill>
                  <a:srgbClr val="000000"/>
                </a:solidFill>
                <a:latin typeface="American Typewriter" panose="02090604020004020304" pitchFamily="18" charset="77"/>
              </a:rPr>
              <a:t>Dalla Grande Depressione in poi, a questa si alternano le preoccupazioni per il problema opposto: la scarsità di moneta e la </a:t>
            </a:r>
            <a:r>
              <a:rPr lang="it-IT" sz="1600" b="1" kern="1200" dirty="0">
                <a:solidFill>
                  <a:srgbClr val="000099"/>
                </a:solidFill>
                <a:latin typeface="American Typewriter" panose="02090604020004020304" pitchFamily="18" charset="77"/>
              </a:rPr>
              <a:t>deflazione</a:t>
            </a:r>
            <a:r>
              <a:rPr lang="it-IT" sz="1600" b="1" kern="1200" dirty="0">
                <a:solidFill>
                  <a:srgbClr val="000000"/>
                </a:solidFill>
                <a:latin typeface="American Typewriter" panose="02090604020004020304" pitchFamily="18" charset="77"/>
              </a:rPr>
              <a:t>.</a:t>
            </a:r>
            <a:r>
              <a:rPr lang="it-IT" sz="1600" kern="1200" dirty="0">
                <a:solidFill>
                  <a:srgbClr val="000000"/>
                </a:solidFill>
                <a:latin typeface="American Typewriter" panose="02090604020004020304" pitchFamily="18" charset="77"/>
              </a:rPr>
              <a:t> </a:t>
            </a:r>
          </a:p>
          <a:p>
            <a:pPr marL="0" lvl="0" indent="0" eaLnBrk="1" hangingPunct="1">
              <a:lnSpc>
                <a:spcPct val="114000"/>
              </a:lnSpc>
              <a:spcBef>
                <a:spcPts val="600"/>
              </a:spcBef>
              <a:buClrTx/>
              <a:buSzTx/>
              <a:buNone/>
            </a:pPr>
            <a:r>
              <a:rPr lang="it-IT" sz="1600" kern="1200" dirty="0">
                <a:solidFill>
                  <a:srgbClr val="000000"/>
                </a:solidFill>
                <a:latin typeface="American Typewriter" panose="02090604020004020304" pitchFamily="18" charset="77"/>
              </a:rPr>
              <a:t>A questi si aggiungono i problemi che nascono dal confronto fra monete di paesi diversi: i danni della </a:t>
            </a:r>
            <a:r>
              <a:rPr lang="it-IT" sz="1600" b="1" kern="1200" dirty="0">
                <a:solidFill>
                  <a:srgbClr val="000099"/>
                </a:solidFill>
                <a:latin typeface="American Typewriter" panose="02090604020004020304" pitchFamily="18" charset="77"/>
              </a:rPr>
              <a:t>sopravalutazione</a:t>
            </a:r>
            <a:r>
              <a:rPr lang="it-IT" sz="1600" kern="1200" dirty="0">
                <a:solidFill>
                  <a:srgbClr val="000000"/>
                </a:solidFill>
                <a:latin typeface="American Typewriter" panose="02090604020004020304" pitchFamily="18" charset="77"/>
              </a:rPr>
              <a:t> del </a:t>
            </a:r>
            <a:r>
              <a:rPr lang="it-IT" sz="1600" b="1" kern="1200" dirty="0">
                <a:solidFill>
                  <a:srgbClr val="000099"/>
                </a:solidFill>
                <a:latin typeface="American Typewriter" panose="02090604020004020304" pitchFamily="18" charset="77"/>
              </a:rPr>
              <a:t>cambio</a:t>
            </a:r>
            <a:r>
              <a:rPr lang="it-IT" sz="1600" kern="1200" dirty="0">
                <a:solidFill>
                  <a:srgbClr val="000000"/>
                </a:solidFill>
                <a:latin typeface="American Typewriter" panose="02090604020004020304" pitchFamily="18" charset="77"/>
              </a:rPr>
              <a:t>, le conseguenze della </a:t>
            </a:r>
            <a:r>
              <a:rPr lang="it-IT" sz="1600" b="1" kern="1200" dirty="0">
                <a:solidFill>
                  <a:srgbClr val="000099"/>
                </a:solidFill>
                <a:latin typeface="American Typewriter" panose="02090604020004020304" pitchFamily="18" charset="77"/>
              </a:rPr>
              <a:t>sottovalutazione</a:t>
            </a:r>
            <a:r>
              <a:rPr lang="it-IT" sz="1600" kern="1200" dirty="0">
                <a:solidFill>
                  <a:srgbClr val="000000"/>
                </a:solidFill>
                <a:latin typeface="American Typewriter" panose="02090604020004020304" pitchFamily="18" charset="77"/>
              </a:rPr>
              <a:t>, e naturalmente anche le </a:t>
            </a:r>
            <a:r>
              <a:rPr lang="it-IT" sz="1600" b="1" kern="1200" dirty="0">
                <a:solidFill>
                  <a:srgbClr val="000099"/>
                </a:solidFill>
                <a:latin typeface="American Typewriter" panose="02090604020004020304" pitchFamily="18" charset="77"/>
              </a:rPr>
              <a:t>crisi valutarie</a:t>
            </a:r>
            <a:r>
              <a:rPr lang="it-IT" sz="1600" b="1" kern="1200" dirty="0">
                <a:solidFill>
                  <a:srgbClr val="000000"/>
                </a:solidFill>
                <a:latin typeface="American Typewriter" panose="02090604020004020304" pitchFamily="18" charset="77"/>
              </a:rPr>
              <a:t>.</a:t>
            </a:r>
          </a:p>
        </p:txBody>
      </p:sp>
      <p:sp>
        <p:nvSpPr>
          <p:cNvPr id="12291"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4" name="Rectangle 2"/>
          <p:cNvSpPr>
            <a:spLocks noGrp="1" noChangeArrowheads="1"/>
          </p:cNvSpPr>
          <p:nvPr>
            <p:ph type="title" idx="4294967295"/>
          </p:nvPr>
        </p:nvSpPr>
        <p:spPr>
          <a:xfrm>
            <a:off x="381000" y="260647"/>
            <a:ext cx="8727504" cy="755297"/>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400" b="1" u="sng" dirty="0">
                <a:latin typeface="American Typewriter" panose="02090604020004020304" pitchFamily="18" charset="77"/>
              </a:rPr>
              <a:t>MONETA, PREZZI e CAMBI nel LUNGO PERIODO</a:t>
            </a:r>
            <a:endParaRPr lang="it-IT" sz="1600" dirty="0">
              <a:solidFill>
                <a:srgbClr val="FF0000"/>
              </a:solidFill>
              <a:latin typeface="American Typewriter" panose="02090604020004020304" pitchFamily="18" charset="77"/>
            </a:endParaRPr>
          </a:p>
        </p:txBody>
      </p:sp>
    </p:spTree>
    <p:extLst>
      <p:ext uri="{BB962C8B-B14F-4D97-AF65-F5344CB8AC3E}">
        <p14:creationId xmlns:p14="http://schemas.microsoft.com/office/powerpoint/2010/main" val="2727985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strips(downRight)">
                                      <p:cBhvr>
                                        <p:cTn id="7" dur="500"/>
                                        <p:tgtEl>
                                          <p:spTgt spid="260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strips(downRight)">
                                      <p:cBhvr>
                                        <p:cTn id="12" dur="500"/>
                                        <p:tgtEl>
                                          <p:spTgt spid="260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strips(downRight)">
                                      <p:cBhvr>
                                        <p:cTn id="17" dur="500"/>
                                        <p:tgtEl>
                                          <p:spTgt spid="260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60098">
                                            <p:txEl>
                                              <p:pRg st="3" end="3"/>
                                            </p:txEl>
                                          </p:spTgt>
                                        </p:tgtEl>
                                        <p:attrNameLst>
                                          <p:attrName>style.visibility</p:attrName>
                                        </p:attrNameLst>
                                      </p:cBhvr>
                                      <p:to>
                                        <p:strVal val="visible"/>
                                      </p:to>
                                    </p:set>
                                    <p:animEffect transition="in" filter="strips(downRight)">
                                      <p:cBhvr>
                                        <p:cTn id="22" dur="500"/>
                                        <p:tgtEl>
                                          <p:spTgt spid="2600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60098">
                                            <p:txEl>
                                              <p:pRg st="4" end="4"/>
                                            </p:txEl>
                                          </p:spTgt>
                                        </p:tgtEl>
                                        <p:attrNameLst>
                                          <p:attrName>style.visibility</p:attrName>
                                        </p:attrNameLst>
                                      </p:cBhvr>
                                      <p:to>
                                        <p:strVal val="visible"/>
                                      </p:to>
                                    </p:set>
                                    <p:animEffect transition="in" filter="strips(downRight)">
                                      <p:cBhvr>
                                        <p:cTn id="27" dur="500"/>
                                        <p:tgtEl>
                                          <p:spTgt spid="2600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60098">
                                            <p:txEl>
                                              <p:pRg st="5" end="5"/>
                                            </p:txEl>
                                          </p:spTgt>
                                        </p:tgtEl>
                                        <p:attrNameLst>
                                          <p:attrName>style.visibility</p:attrName>
                                        </p:attrNameLst>
                                      </p:cBhvr>
                                      <p:to>
                                        <p:strVal val="visible"/>
                                      </p:to>
                                    </p:set>
                                    <p:animEffect transition="in" filter="strips(downRight)">
                                      <p:cBhvr>
                                        <p:cTn id="32" dur="500"/>
                                        <p:tgtEl>
                                          <p:spTgt spid="2600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60098">
                                            <p:txEl>
                                              <p:pRg st="6" end="6"/>
                                            </p:txEl>
                                          </p:spTgt>
                                        </p:tgtEl>
                                        <p:attrNameLst>
                                          <p:attrName>style.visibility</p:attrName>
                                        </p:attrNameLst>
                                      </p:cBhvr>
                                      <p:to>
                                        <p:strVal val="visible"/>
                                      </p:to>
                                    </p:set>
                                    <p:animEffect transition="in" filter="strips(downRight)">
                                      <p:cBhvr>
                                        <p:cTn id="37" dur="500"/>
                                        <p:tgtEl>
                                          <p:spTgt spid="2600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98475" y="404663"/>
            <a:ext cx="7313613" cy="576065"/>
          </a:xfrm>
        </p:spPr>
        <p:txBody>
          <a:bodyPr/>
          <a:lstStyle/>
          <a:p>
            <a:r>
              <a:rPr lang="it-IT" altLang="en-US" sz="2800" dirty="0">
                <a:latin typeface="American Typewriter" panose="02090604020004020304" pitchFamily="18" charset="77"/>
              </a:rPr>
              <a:t>Il grande dibattito</a:t>
            </a:r>
            <a:endParaRPr lang="it-IT" altLang="en-US" sz="2100" dirty="0">
              <a:latin typeface="American Typewriter" panose="02090604020004020304" pitchFamily="18" charset="77"/>
            </a:endParaRPr>
          </a:p>
        </p:txBody>
      </p:sp>
      <p:sp>
        <p:nvSpPr>
          <p:cNvPr id="2054" name="Segnaposto piè di pagina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endParaRPr lang="it-IT" altLang="en-US" dirty="0">
              <a:solidFill>
                <a:srgbClr val="003231"/>
              </a:solidFill>
            </a:endParaRPr>
          </a:p>
        </p:txBody>
      </p:sp>
      <p:sp>
        <p:nvSpPr>
          <p:cNvPr id="3" name="Rettangolo 2"/>
          <p:cNvSpPr/>
          <p:nvPr/>
        </p:nvSpPr>
        <p:spPr>
          <a:xfrm>
            <a:off x="467544" y="1012651"/>
            <a:ext cx="8352928" cy="5301323"/>
          </a:xfrm>
          <a:prstGeom prst="rect">
            <a:avLst/>
          </a:prstGeom>
          <a:solidFill>
            <a:schemeClr val="bg2">
              <a:lumMod val="20000"/>
              <a:lumOff val="80000"/>
            </a:schemeClr>
          </a:solidFill>
        </p:spPr>
        <p:txBody>
          <a:bodyPr wrap="square">
            <a:spAutoFit/>
          </a:bodyPr>
          <a:lstStyle/>
          <a:p>
            <a:pPr marL="342900" indent="-342900">
              <a:lnSpc>
                <a:spcPct val="90000"/>
              </a:lnSpc>
              <a:spcBef>
                <a:spcPts val="1200"/>
              </a:spcBef>
              <a:buClr>
                <a:schemeClr val="tx2"/>
              </a:buClr>
              <a:buSzPct val="70000"/>
              <a:buFont typeface="Courier New" panose="02070309020205020404" pitchFamily="49" charset="0"/>
              <a:buChar char="o"/>
            </a:pPr>
            <a:endParaRPr lang="it-IT" altLang="en-US" b="1" i="1" dirty="0"/>
          </a:p>
          <a:p>
            <a:pPr marL="288000" indent="-288000">
              <a:lnSpc>
                <a:spcPct val="114000"/>
              </a:lnSpc>
              <a:spcBef>
                <a:spcPts val="600"/>
              </a:spcBef>
              <a:buClr>
                <a:schemeClr val="tx2"/>
              </a:buClr>
              <a:buSzPct val="70000"/>
              <a:buFont typeface="Courier New" panose="02070309020205020404" pitchFamily="49" charset="0"/>
              <a:buChar char="o"/>
            </a:pPr>
            <a:r>
              <a:rPr lang="it-IT" altLang="en-US" dirty="0">
                <a:latin typeface="American Typewriter" panose="02090604020004020304" pitchFamily="18" charset="77"/>
              </a:rPr>
              <a:t>Nella sua formulazione più rigida (V = costante) la Teoria Quantitativa venne ben presto screditata. </a:t>
            </a:r>
          </a:p>
          <a:p>
            <a:pPr marL="288000" indent="-288000">
              <a:lnSpc>
                <a:spcPct val="114000"/>
              </a:lnSpc>
              <a:spcBef>
                <a:spcPts val="600"/>
              </a:spcBef>
              <a:buClr>
                <a:schemeClr val="tx2"/>
              </a:buClr>
              <a:buSzPct val="70000"/>
              <a:buFont typeface="Courier New" panose="02070309020205020404" pitchFamily="49" charset="0"/>
              <a:buChar char="o"/>
            </a:pPr>
            <a:r>
              <a:rPr lang="it-IT" altLang="en-US" dirty="0">
                <a:latin typeface="American Typewriter" panose="02090604020004020304" pitchFamily="18" charset="77"/>
              </a:rPr>
              <a:t>Negli anni 50, fu riesumata da Milton Friedman, con questa modifica: </a:t>
            </a:r>
          </a:p>
          <a:p>
            <a:pPr marL="648000">
              <a:lnSpc>
                <a:spcPct val="114000"/>
              </a:lnSpc>
              <a:spcBef>
                <a:spcPts val="600"/>
              </a:spcBef>
              <a:buClr>
                <a:schemeClr val="tx2"/>
              </a:buClr>
              <a:buSzPct val="70000"/>
            </a:pPr>
            <a:r>
              <a:rPr lang="it-IT" altLang="en-US" dirty="0">
                <a:latin typeface="American Typewriter" panose="02090604020004020304" pitchFamily="18" charset="77"/>
              </a:rPr>
              <a:t>V non è costante, ma è una funzione che si comporta in modo stabile e regolare. Perciò, al netto delle variazioni (prevedibili) di V, possiamo ritenere che variazioni di M abbiano prevalente influenza sul livello generale dei prezzi</a:t>
            </a:r>
          </a:p>
          <a:p>
            <a:pPr marL="288000" indent="-288000">
              <a:lnSpc>
                <a:spcPct val="114000"/>
              </a:lnSpc>
              <a:spcBef>
                <a:spcPts val="600"/>
              </a:spcBef>
              <a:buClr>
                <a:schemeClr val="tx2"/>
              </a:buClr>
              <a:buSzPct val="70000"/>
              <a:buFont typeface="Courier New" panose="02070309020205020404" pitchFamily="49" charset="0"/>
              <a:buChar char="o"/>
            </a:pPr>
            <a:r>
              <a:rPr lang="it-IT" altLang="en-US" dirty="0">
                <a:latin typeface="American Typewriter" panose="02090604020004020304" pitchFamily="18" charset="77"/>
              </a:rPr>
              <a:t>Ma già negli anni 30 una posizione opposta era stata proposta da John </a:t>
            </a:r>
            <a:r>
              <a:rPr lang="it-IT" altLang="en-US" dirty="0" err="1">
                <a:latin typeface="American Typewriter" panose="02090604020004020304" pitchFamily="18" charset="77"/>
              </a:rPr>
              <a:t>Maynard</a:t>
            </a:r>
            <a:r>
              <a:rPr lang="it-IT" altLang="en-US" dirty="0">
                <a:latin typeface="American Typewriter" panose="02090604020004020304" pitchFamily="18" charset="77"/>
              </a:rPr>
              <a:t> Keynes:</a:t>
            </a:r>
          </a:p>
          <a:p>
            <a:pPr marL="648000">
              <a:lnSpc>
                <a:spcPct val="114000"/>
              </a:lnSpc>
              <a:spcBef>
                <a:spcPts val="600"/>
              </a:spcBef>
              <a:buClr>
                <a:schemeClr val="tx2"/>
              </a:buClr>
              <a:buSzPct val="70000"/>
            </a:pPr>
            <a:r>
              <a:rPr lang="it-IT" altLang="en-US" dirty="0">
                <a:latin typeface="American Typewriter" panose="02090604020004020304" pitchFamily="18" charset="77"/>
              </a:rPr>
              <a:t>Concentriamoci sul breve periodo: la moneta (e la politica monetaria, PM) debbono essere usate per modificare il livello del reddito e dell’occupazione</a:t>
            </a:r>
          </a:p>
          <a:p>
            <a:pPr marL="648000">
              <a:lnSpc>
                <a:spcPct val="114000"/>
              </a:lnSpc>
              <a:spcBef>
                <a:spcPts val="600"/>
              </a:spcBef>
              <a:buClr>
                <a:schemeClr val="tx2"/>
              </a:buClr>
              <a:buSzPct val="70000"/>
            </a:pPr>
            <a:endParaRPr lang="it-IT" altLang="en-US" dirty="0">
              <a:latin typeface="American Typewriter" panose="02090604020004020304" pitchFamily="18" charset="77"/>
            </a:endParaRPr>
          </a:p>
          <a:p>
            <a:pPr marL="648000">
              <a:lnSpc>
                <a:spcPct val="114000"/>
              </a:lnSpc>
              <a:spcBef>
                <a:spcPts val="600"/>
              </a:spcBef>
              <a:buClr>
                <a:schemeClr val="tx2"/>
              </a:buClr>
              <a:buSzPct val="70000"/>
            </a:pPr>
            <a:endParaRPr lang="it-IT" altLang="en-US" dirty="0"/>
          </a:p>
        </p:txBody>
      </p:sp>
    </p:spTree>
    <p:extLst>
      <p:ext uri="{BB962C8B-B14F-4D97-AF65-F5344CB8AC3E}">
        <p14:creationId xmlns:p14="http://schemas.microsoft.com/office/powerpoint/2010/main" val="42174875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498475" y="188640"/>
            <a:ext cx="7313613" cy="648071"/>
          </a:xfrm>
        </p:spPr>
        <p:txBody>
          <a:bodyPr/>
          <a:lstStyle/>
          <a:p>
            <a:r>
              <a:rPr lang="it-IT" altLang="en-US" sz="2800" dirty="0">
                <a:latin typeface="American Typewriter" panose="02090604020004020304" pitchFamily="18" charset="77"/>
              </a:rPr>
              <a:t>Il grande dibattito (2)</a:t>
            </a:r>
            <a:endParaRPr lang="it-IT" altLang="en-US" sz="2100" dirty="0">
              <a:latin typeface="American Typewriter" panose="02090604020004020304" pitchFamily="18" charset="77"/>
            </a:endParaRPr>
          </a:p>
        </p:txBody>
      </p:sp>
      <p:sp>
        <p:nvSpPr>
          <p:cNvPr id="2054" name="Segnaposto piè di pagina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mc:AlternateContent xmlns:mc="http://schemas.openxmlformats.org/markup-compatibility/2006">
        <mc:Choice xmlns:a14="http://schemas.microsoft.com/office/drawing/2010/main" Requires="a14">
          <p:sp>
            <p:nvSpPr>
              <p:cNvPr id="3" name="Rettangolo 2"/>
              <p:cNvSpPr/>
              <p:nvPr/>
            </p:nvSpPr>
            <p:spPr>
              <a:xfrm>
                <a:off x="498475" y="908720"/>
                <a:ext cx="8177981" cy="4827219"/>
              </a:xfrm>
              <a:prstGeom prst="rect">
                <a:avLst/>
              </a:prstGeom>
              <a:solidFill>
                <a:schemeClr val="bg2">
                  <a:lumMod val="20000"/>
                  <a:lumOff val="80000"/>
                </a:schemeClr>
              </a:solidFill>
            </p:spPr>
            <p:txBody>
              <a:bodyPr wrap="square">
                <a:spAutoFit/>
              </a:bodyPr>
              <a:lstStyle/>
              <a:p>
                <a:pPr marL="342900" indent="-342900">
                  <a:spcBef>
                    <a:spcPts val="1800"/>
                  </a:spcBef>
                  <a:buClr>
                    <a:schemeClr val="tx2"/>
                  </a:buClr>
                  <a:buSzPct val="70000"/>
                  <a:buFont typeface="Wingdings" panose="05000000000000000000" pitchFamily="2" charset="2"/>
                  <a:buChar char="Ø"/>
                </a:pPr>
                <a:r>
                  <a:rPr lang="it-IT" altLang="en-US" sz="1600" dirty="0">
                    <a:latin typeface="American Typewriter" panose="02090604020004020304" pitchFamily="18" charset="77"/>
                  </a:rPr>
                  <a:t>Negli anni 60-70 la polemica tra Keynesiani e Monetaristi (seguaci di </a:t>
                </a:r>
                <a:r>
                  <a:rPr lang="it-IT" altLang="en-US" sz="1600" dirty="0" err="1">
                    <a:latin typeface="American Typewriter" panose="02090604020004020304" pitchFamily="18" charset="77"/>
                  </a:rPr>
                  <a:t>Freidman</a:t>
                </a:r>
                <a:r>
                  <a:rPr lang="it-IT" altLang="en-US" sz="1600" dirty="0">
                    <a:latin typeface="American Typewriter" panose="02090604020004020304" pitchFamily="18" charset="77"/>
                  </a:rPr>
                  <a:t>) è stato al centro di quasi ogni dibattito in macroeconomia.</a:t>
                </a:r>
              </a:p>
              <a:p>
                <a:pPr marL="648000">
                  <a:lnSpc>
                    <a:spcPct val="114000"/>
                  </a:lnSpc>
                  <a:spcBef>
                    <a:spcPts val="600"/>
                  </a:spcBef>
                  <a:buClr>
                    <a:schemeClr val="tx2"/>
                  </a:buClr>
                  <a:buSzPct val="70000"/>
                </a:pPr>
                <a:r>
                  <a:rPr lang="it-IT" altLang="en-US" sz="1600" dirty="0">
                    <a:latin typeface="American Typewriter" panose="02090604020004020304" pitchFamily="18" charset="77"/>
                  </a:rPr>
                  <a:t>Al centro del dibattito era la re-interpretazione della TQ come teoria della Domanda di moneta:</a:t>
                </a:r>
              </a:p>
              <a:p>
                <a:pPr algn="ctr">
                  <a:lnSpc>
                    <a:spcPct val="114000"/>
                  </a:lnSpc>
                  <a:spcBef>
                    <a:spcPts val="0"/>
                  </a:spcBef>
                  <a:buClr>
                    <a:schemeClr val="tx2"/>
                  </a:buClr>
                  <a:buSzPct val="70000"/>
                </a:pPr>
                <a:r>
                  <a:rPr lang="it-IT" altLang="en-US" sz="1600" b="1" dirty="0">
                    <a:latin typeface="American Typewriter" panose="02090604020004020304" pitchFamily="18" charset="77"/>
                  </a:rPr>
                  <a:t>MV = PT  </a:t>
                </a:r>
                <a:r>
                  <a:rPr lang="it-IT" altLang="en-US" sz="1600" dirty="0">
                    <a:latin typeface="American Typewriter" panose="02090604020004020304" pitchFamily="18" charset="77"/>
                    <a:cs typeface="Calibri" panose="020F0502020204030204" pitchFamily="34" charset="0"/>
                  </a:rPr>
                  <a:t>→</a:t>
                </a:r>
                <a:r>
                  <a:rPr lang="it-IT" altLang="en-US" sz="1600" dirty="0">
                    <a:latin typeface="American Typewriter" panose="02090604020004020304" pitchFamily="18" charset="77"/>
                  </a:rPr>
                  <a:t> </a:t>
                </a:r>
                <a14:m>
                  <m:oMath xmlns:m="http://schemas.openxmlformats.org/officeDocument/2006/math">
                    <m:r>
                      <a:rPr lang="it-IT" altLang="en-US" sz="2000" b="0" i="0" smtClean="0">
                        <a:latin typeface="Cambria Math" panose="02040503050406030204" pitchFamily="18" charset="0"/>
                      </a:rPr>
                      <m:t>  </m:t>
                    </m:r>
                    <m:f>
                      <m:fPr>
                        <m:ctrlPr>
                          <a:rPr lang="it-IT" altLang="en-US" sz="2000" b="1" i="1" smtClean="0">
                            <a:latin typeface="Cambria Math" panose="02040503050406030204" pitchFamily="18" charset="0"/>
                          </a:rPr>
                        </m:ctrlPr>
                      </m:fPr>
                      <m:num>
                        <m:r>
                          <a:rPr lang="it-IT" altLang="en-US" sz="2000" b="1" i="0" smtClean="0">
                            <a:latin typeface="Cambria Math" panose="02040503050406030204" pitchFamily="18" charset="0"/>
                          </a:rPr>
                          <m:t>𝐌</m:t>
                        </m:r>
                      </m:num>
                      <m:den>
                        <m:r>
                          <a:rPr lang="it-IT" altLang="en-US" sz="2000" b="1" i="0" smtClean="0">
                            <a:latin typeface="Cambria Math" panose="02040503050406030204" pitchFamily="18" charset="0"/>
                          </a:rPr>
                          <m:t>𝐏</m:t>
                        </m:r>
                      </m:den>
                    </m:f>
                    <m:r>
                      <a:rPr lang="it-IT" altLang="en-US" sz="2000" b="1" i="0" smtClean="0">
                        <a:latin typeface="Cambria Math" panose="02040503050406030204" pitchFamily="18" charset="0"/>
                      </a:rPr>
                      <m:t>=</m:t>
                    </m:r>
                    <m:f>
                      <m:fPr>
                        <m:ctrlPr>
                          <a:rPr lang="it-IT" altLang="en-US" sz="2000" b="1" i="1" smtClean="0">
                            <a:latin typeface="Cambria Math" panose="02040503050406030204" pitchFamily="18" charset="0"/>
                          </a:rPr>
                        </m:ctrlPr>
                      </m:fPr>
                      <m:num>
                        <m:r>
                          <a:rPr lang="it-IT" altLang="en-US" sz="2000" b="1" i="0" smtClean="0">
                            <a:latin typeface="Cambria Math" panose="02040503050406030204" pitchFamily="18" charset="0"/>
                          </a:rPr>
                          <m:t>𝟏</m:t>
                        </m:r>
                      </m:num>
                      <m:den>
                        <m:r>
                          <a:rPr lang="it-IT" altLang="en-US" sz="2000" b="1" i="0" smtClean="0">
                            <a:latin typeface="Cambria Math" panose="02040503050406030204" pitchFamily="18" charset="0"/>
                          </a:rPr>
                          <m:t>𝐕</m:t>
                        </m:r>
                      </m:den>
                    </m:f>
                    <m:r>
                      <a:rPr lang="it-IT" altLang="en-US" sz="2000" b="1" i="0" smtClean="0">
                        <a:latin typeface="Cambria Math" panose="02040503050406030204" pitchFamily="18" charset="0"/>
                      </a:rPr>
                      <m:t> </m:t>
                    </m:r>
                  </m:oMath>
                </a14:m>
                <a:r>
                  <a:rPr lang="it-IT" altLang="en-US" sz="1600" b="1" dirty="0">
                    <a:latin typeface="American Typewriter" panose="02090604020004020304" pitchFamily="18" charset="77"/>
                  </a:rPr>
                  <a:t>Y = f</a:t>
                </a:r>
                <a:r>
                  <a:rPr lang="it-IT" altLang="en-US" sz="1600" b="1" baseline="-25000" dirty="0">
                    <a:latin typeface="American Typewriter" panose="02090604020004020304" pitchFamily="18" charset="77"/>
                  </a:rPr>
                  <a:t>1</a:t>
                </a:r>
                <a:r>
                  <a:rPr lang="it-IT" altLang="en-US" sz="1600" b="1" dirty="0">
                    <a:latin typeface="American Typewriter" panose="02090604020004020304" pitchFamily="18" charset="77"/>
                  </a:rPr>
                  <a:t> Y  </a:t>
                </a:r>
                <a:r>
                  <a:rPr lang="it-IT" altLang="en-US" sz="1600" dirty="0">
                    <a:latin typeface="American Typewriter" panose="02090604020004020304" pitchFamily="18" charset="77"/>
                  </a:rPr>
                  <a:t>(equazione di Cambridge)</a:t>
                </a:r>
              </a:p>
              <a:p>
                <a:pPr marL="972000" lvl="3" indent="-285750">
                  <a:lnSpc>
                    <a:spcPct val="114000"/>
                  </a:lnSpc>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 </a:t>
                </a:r>
                <a:r>
                  <a:rPr lang="it-IT" altLang="en-US" sz="1600" b="1" dirty="0">
                    <a:solidFill>
                      <a:schemeClr val="tx2"/>
                    </a:solidFill>
                    <a:latin typeface="American Typewriter" panose="02090604020004020304" pitchFamily="18" charset="77"/>
                  </a:rPr>
                  <a:t>M/P</a:t>
                </a:r>
                <a:r>
                  <a:rPr lang="it-IT" altLang="en-US" sz="1600" dirty="0">
                    <a:latin typeface="American Typewriter" panose="02090604020004020304" pitchFamily="18" charset="77"/>
                  </a:rPr>
                  <a:t> è la quantità reale di moneta</a:t>
                </a:r>
              </a:p>
              <a:p>
                <a:pPr marL="972000" lvl="3" indent="-285750">
                  <a:lnSpc>
                    <a:spcPct val="114000"/>
                  </a:lnSpc>
                  <a:spcBef>
                    <a:spcPts val="600"/>
                  </a:spcBef>
                  <a:buClr>
                    <a:schemeClr val="tx2"/>
                  </a:buClr>
                  <a:buSzPct val="70000"/>
                  <a:buFont typeface="Arial" panose="020B0604020202020204" pitchFamily="34" charset="0"/>
                  <a:buChar char="•"/>
                </a:pPr>
                <a:r>
                  <a:rPr lang="it-IT" altLang="en-US" sz="1600" b="1" dirty="0">
                    <a:solidFill>
                      <a:schemeClr val="tx2"/>
                    </a:solidFill>
                    <a:latin typeface="American Typewriter" panose="02090604020004020304" pitchFamily="18" charset="77"/>
                  </a:rPr>
                  <a:t>f</a:t>
                </a:r>
                <a:r>
                  <a:rPr lang="it-IT" altLang="en-US" sz="1600" b="1" baseline="-25000" dirty="0">
                    <a:solidFill>
                      <a:schemeClr val="tx2"/>
                    </a:solidFill>
                    <a:latin typeface="American Typewriter" panose="02090604020004020304" pitchFamily="18" charset="77"/>
                  </a:rPr>
                  <a:t>1</a:t>
                </a:r>
                <a:r>
                  <a:rPr lang="it-IT" altLang="en-US" sz="1600" b="1" dirty="0">
                    <a:solidFill>
                      <a:schemeClr val="tx2"/>
                    </a:solidFill>
                    <a:latin typeface="American Typewriter" panose="02090604020004020304" pitchFamily="18" charset="77"/>
                  </a:rPr>
                  <a:t> Y </a:t>
                </a:r>
                <a:r>
                  <a:rPr lang="it-IT" altLang="en-US" sz="1600" dirty="0">
                    <a:latin typeface="American Typewriter" panose="02090604020004020304" pitchFamily="18" charset="77"/>
                  </a:rPr>
                  <a:t>è la funzione di domanda di moneta, dove </a:t>
                </a:r>
                <a:r>
                  <a:rPr lang="it-IT" altLang="en-US" sz="1600" b="1" dirty="0">
                    <a:solidFill>
                      <a:schemeClr val="tx2"/>
                    </a:solidFill>
                    <a:latin typeface="American Typewriter" panose="02090604020004020304" pitchFamily="18" charset="77"/>
                  </a:rPr>
                  <a:t>f</a:t>
                </a:r>
                <a:r>
                  <a:rPr lang="it-IT" altLang="en-US" sz="1600" b="1" baseline="-25000" dirty="0">
                    <a:solidFill>
                      <a:schemeClr val="tx2"/>
                    </a:solidFill>
                    <a:latin typeface="American Typewriter" panose="02090604020004020304" pitchFamily="18" charset="77"/>
                  </a:rPr>
                  <a:t>1</a:t>
                </a:r>
                <a:r>
                  <a:rPr lang="it-IT" altLang="en-US" sz="1600" dirty="0">
                    <a:latin typeface="American Typewriter" panose="02090604020004020304" pitchFamily="18" charset="77"/>
                  </a:rPr>
                  <a:t>  non è necessariamente costante, ma a sua volta dipende da altre variabili.</a:t>
                </a:r>
              </a:p>
              <a:p>
                <a:pPr marL="285750" indent="-285750">
                  <a:lnSpc>
                    <a:spcPct val="114000"/>
                  </a:lnSpc>
                  <a:spcBef>
                    <a:spcPts val="600"/>
                  </a:spcBef>
                  <a:buClr>
                    <a:schemeClr val="tx2"/>
                  </a:buClr>
                  <a:buSzPct val="70000"/>
                  <a:buFont typeface="Arial" panose="020B0604020202020204" pitchFamily="34" charset="0"/>
                  <a:buChar char="•"/>
                </a:pPr>
                <a:r>
                  <a:rPr lang="it-IT" altLang="en-US" sz="1600" u="sng" dirty="0">
                    <a:latin typeface="American Typewriter" panose="02090604020004020304" pitchFamily="18" charset="77"/>
                  </a:rPr>
                  <a:t>Secondo i monetaristi</a:t>
                </a:r>
                <a:r>
                  <a:rPr lang="it-IT" altLang="en-US" sz="1600" dirty="0">
                    <a:latin typeface="American Typewriter" panose="02090604020004020304" pitchFamily="18" charset="77"/>
                  </a:rPr>
                  <a:t>,  la domanda di moneta è stabile, e variazioni di M hanno soprattutto effetto su P (</a:t>
                </a:r>
                <a:r>
                  <a:rPr lang="it-IT" altLang="en-US" sz="1600" dirty="0" err="1">
                    <a:latin typeface="American Typewriter" panose="02090604020004020304" pitchFamily="18" charset="77"/>
                  </a:rPr>
                  <a:t>quidni</a:t>
                </a:r>
                <a:r>
                  <a:rPr lang="it-IT" altLang="en-US" sz="1600" dirty="0">
                    <a:latin typeface="American Typewriter" panose="02090604020004020304" pitchFamily="18" charset="77"/>
                  </a:rPr>
                  <a:t> sui prezzi e l’inflazione): meglio far crescere M in modo stabile e moderato (del 2-3% all’anno) ed evitare attivismi controproducenti.</a:t>
                </a:r>
              </a:p>
              <a:p>
                <a:pPr marL="285750" indent="-285750">
                  <a:lnSpc>
                    <a:spcPct val="114000"/>
                  </a:lnSpc>
                  <a:spcBef>
                    <a:spcPts val="600"/>
                  </a:spcBef>
                  <a:buClr>
                    <a:schemeClr val="tx2"/>
                  </a:buClr>
                  <a:buSzPct val="70000"/>
                  <a:buFont typeface="Arial" panose="020B0604020202020204" pitchFamily="34" charset="0"/>
                  <a:buChar char="•"/>
                </a:pPr>
                <a:r>
                  <a:rPr lang="it-IT" altLang="en-US" sz="1600" u="sng" dirty="0">
                    <a:latin typeface="American Typewriter" panose="02090604020004020304" pitchFamily="18" charset="77"/>
                  </a:rPr>
                  <a:t>Per i keynesiani</a:t>
                </a:r>
                <a:r>
                  <a:rPr lang="it-IT" altLang="en-US" sz="1600" dirty="0">
                    <a:latin typeface="American Typewriter" panose="02090604020004020304" pitchFamily="18" charset="77"/>
                  </a:rPr>
                  <a:t>, la domanda di moneta è poco stabile ed i prezzi sono rigidi, mentre Y è instabile: variazioni ben congegnate di M possono, nel breve periodo, stabilizzare Y, senza compromettere l’inflazione.</a:t>
                </a:r>
              </a:p>
            </p:txBody>
          </p:sp>
        </mc:Choice>
        <mc:Fallback>
          <p:sp>
            <p:nvSpPr>
              <p:cNvPr id="3" name="Rettangolo 2"/>
              <p:cNvSpPr>
                <a:spLocks noRot="1" noChangeAspect="1" noMove="1" noResize="1" noEditPoints="1" noAdjustHandles="1" noChangeArrowheads="1" noChangeShapeType="1" noTextEdit="1"/>
              </p:cNvSpPr>
              <p:nvPr/>
            </p:nvSpPr>
            <p:spPr>
              <a:xfrm>
                <a:off x="498475" y="908720"/>
                <a:ext cx="8177981" cy="4827219"/>
              </a:xfrm>
              <a:prstGeom prst="rect">
                <a:avLst/>
              </a:prstGeom>
              <a:blipFill>
                <a:blip r:embed="rId3"/>
                <a:stretch>
                  <a:fillRect t="-262" r="-620" b="-787"/>
                </a:stretch>
              </a:blipFill>
            </p:spPr>
            <p:txBody>
              <a:bodyPr/>
              <a:lstStyle/>
              <a:p>
                <a:r>
                  <a:rPr lang="en-US">
                    <a:noFill/>
                  </a:rPr>
                  <a:t> </a:t>
                </a:r>
              </a:p>
            </p:txBody>
          </p:sp>
        </mc:Fallback>
      </mc:AlternateContent>
    </p:spTree>
    <p:extLst>
      <p:ext uri="{BB962C8B-B14F-4D97-AF65-F5344CB8AC3E}">
        <p14:creationId xmlns:p14="http://schemas.microsoft.com/office/powerpoint/2010/main" val="32147055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54731" y="44624"/>
            <a:ext cx="7313613" cy="648071"/>
          </a:xfrm>
        </p:spPr>
        <p:txBody>
          <a:bodyPr/>
          <a:lstStyle/>
          <a:p>
            <a:r>
              <a:rPr lang="it-IT" altLang="en-US" sz="2800" dirty="0">
                <a:latin typeface="American Typewriter" panose="02090604020004020304" pitchFamily="18" charset="77"/>
              </a:rPr>
              <a:t>Il grande dibattito (3)</a:t>
            </a:r>
            <a:endParaRPr lang="it-IT" altLang="en-US" sz="2100" dirty="0">
              <a:latin typeface="American Typewriter" panose="02090604020004020304" pitchFamily="18" charset="77"/>
            </a:endParaRPr>
          </a:p>
        </p:txBody>
      </p:sp>
      <p:sp>
        <p:nvSpPr>
          <p:cNvPr id="2054" name="Segnaposto piè di pagina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 name="Rettangolo 2"/>
          <p:cNvSpPr/>
          <p:nvPr/>
        </p:nvSpPr>
        <p:spPr>
          <a:xfrm>
            <a:off x="323528" y="753100"/>
            <a:ext cx="8177981" cy="5247590"/>
          </a:xfrm>
          <a:prstGeom prst="rect">
            <a:avLst/>
          </a:prstGeom>
          <a:solidFill>
            <a:schemeClr val="bg2">
              <a:lumMod val="20000"/>
              <a:lumOff val="80000"/>
            </a:schemeClr>
          </a:solidFill>
        </p:spPr>
        <p:txBody>
          <a:bodyPr wrap="square">
            <a:spAutoFit/>
          </a:bodyPr>
          <a:lstStyle/>
          <a:p>
            <a:pPr marL="342900" indent="-342900">
              <a:spcBef>
                <a:spcPts val="1800"/>
              </a:spcBef>
              <a:buClr>
                <a:schemeClr val="tx2"/>
              </a:buClr>
              <a:buSzPct val="70000"/>
              <a:buFont typeface="Wingdings" panose="05000000000000000000" pitchFamily="2" charset="2"/>
              <a:buChar char="Ø"/>
            </a:pPr>
            <a:r>
              <a:rPr lang="it-IT" altLang="en-US" sz="1600" b="1" dirty="0">
                <a:solidFill>
                  <a:schemeClr val="tx2"/>
                </a:solidFill>
                <a:latin typeface="American Typewriter" panose="02090604020004020304" pitchFamily="18" charset="77"/>
              </a:rPr>
              <a:t>Dalla fine degli anni 70 </a:t>
            </a:r>
            <a:r>
              <a:rPr lang="it-IT" altLang="en-US" sz="1600" dirty="0">
                <a:latin typeface="American Typewriter" panose="02090604020004020304" pitchFamily="18" charset="77"/>
              </a:rPr>
              <a:t>il dibattito è cambiato: </a:t>
            </a:r>
          </a:p>
          <a:p>
            <a:pPr marL="742950" lvl="1" indent="-285750">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I </a:t>
            </a:r>
            <a:r>
              <a:rPr lang="it-IT" altLang="en-US" sz="1600" u="sng" dirty="0">
                <a:latin typeface="American Typewriter" panose="02090604020004020304" pitchFamily="18" charset="77"/>
              </a:rPr>
              <a:t>nuovi macroeconomisti classici </a:t>
            </a:r>
            <a:r>
              <a:rPr lang="it-IT" altLang="en-US" sz="1600" dirty="0">
                <a:latin typeface="American Typewriter" panose="02090604020004020304" pitchFamily="18" charset="77"/>
              </a:rPr>
              <a:t>hanno iniziato a riprendere, in modo più rigido e sofisticato, le opinioni di Friedman …</a:t>
            </a:r>
          </a:p>
          <a:p>
            <a:pPr marL="742950" lvl="1" indent="-285750">
              <a:spcBef>
                <a:spcPts val="6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e d’altra parte il controllo dell’inflazione (causata da PM troppo espansive) è diventato preoccupazione dominante e condivisa,</a:t>
            </a:r>
          </a:p>
          <a:p>
            <a:pPr marL="540000">
              <a:spcBef>
                <a:spcPts val="600"/>
              </a:spcBef>
              <a:buClr>
                <a:schemeClr val="tx2"/>
              </a:buClr>
              <a:buSzPct val="70000"/>
            </a:pPr>
            <a:r>
              <a:rPr lang="it-IT" altLang="en-US" sz="1600" dirty="0">
                <a:latin typeface="American Typewriter" panose="02090604020004020304" pitchFamily="18" charset="77"/>
              </a:rPr>
              <a:t>Le  principali conclusioni della nuova macroeconomia classica erano fortemente anti-keynesiane:</a:t>
            </a:r>
          </a:p>
          <a:p>
            <a:pPr marL="720000" lvl="1" indent="-360000">
              <a:spcBef>
                <a:spcPts val="600"/>
              </a:spcBef>
              <a:buClr>
                <a:schemeClr val="tx2"/>
              </a:buClr>
              <a:buSzPct val="70000"/>
              <a:buFont typeface="Courier New" panose="02070309020205020404" pitchFamily="49" charset="0"/>
              <a:buChar char="o"/>
            </a:pPr>
            <a:r>
              <a:rPr lang="it-IT" altLang="en-US" sz="1600" dirty="0">
                <a:latin typeface="American Typewriter" panose="02090604020004020304" pitchFamily="18" charset="77"/>
              </a:rPr>
              <a:t>Anche nel breve periodo, la PM (soprattutto se è prevista dal pubblico) ha effetto solo sui prezzi e sul tasso d’inflazione; credere altrimenti porta solo all’inflazione o alla stagflazione.</a:t>
            </a:r>
          </a:p>
          <a:p>
            <a:pPr marL="720000" lvl="1" indent="-360000">
              <a:spcBef>
                <a:spcPts val="600"/>
              </a:spcBef>
              <a:buClr>
                <a:schemeClr val="tx2"/>
              </a:buClr>
              <a:buSzPct val="70000"/>
              <a:buFont typeface="Courier New" panose="02070309020205020404" pitchFamily="49" charset="0"/>
              <a:buChar char="o"/>
            </a:pPr>
            <a:r>
              <a:rPr lang="it-IT" altLang="en-US" sz="1600" dirty="0">
                <a:latin typeface="American Typewriter" panose="02090604020004020304" pitchFamily="18" charset="77"/>
              </a:rPr>
              <a:t>Meglio imporre per legge che le B.C. si preoccupino solo di tenere a bada l’inflazione, e dimenticare le politiche attive di stabilizzazione.</a:t>
            </a:r>
          </a:p>
          <a:p>
            <a:pPr marL="285750" indent="-285750">
              <a:spcBef>
                <a:spcPts val="1800"/>
              </a:spcBef>
              <a:buClr>
                <a:schemeClr val="tx2"/>
              </a:buClr>
              <a:buSzPct val="70000"/>
              <a:buFont typeface="Wingdings" panose="05000000000000000000" pitchFamily="2" charset="2"/>
              <a:buChar char="Ø"/>
            </a:pPr>
            <a:r>
              <a:rPr lang="it-IT" altLang="en-US" sz="1600" b="1" dirty="0">
                <a:solidFill>
                  <a:schemeClr val="tx2"/>
                </a:solidFill>
                <a:latin typeface="American Typewriter" panose="02090604020004020304" pitchFamily="18" charset="77"/>
              </a:rPr>
              <a:t>La Grande Recessione </a:t>
            </a:r>
            <a:r>
              <a:rPr lang="it-IT" altLang="en-US" sz="1400" dirty="0">
                <a:latin typeface="American Typewriter" panose="02090604020004020304" pitchFamily="18" charset="77"/>
              </a:rPr>
              <a:t>(2008-2009 negli USA, UK e Germania, 2008-2013/14 negli altri paesi dell’eurozona</a:t>
            </a:r>
            <a:r>
              <a:rPr lang="it-IT" altLang="en-US" sz="1600" dirty="0">
                <a:latin typeface="American Typewriter" panose="02090604020004020304" pitchFamily="18" charset="77"/>
              </a:rPr>
              <a:t>) ha riattivato il consenso per PM molto attive. </a:t>
            </a:r>
          </a:p>
          <a:p>
            <a:pPr marL="720000" indent="-360000">
              <a:spcBef>
                <a:spcPts val="600"/>
              </a:spcBef>
              <a:buClr>
                <a:schemeClr val="tx2"/>
              </a:buClr>
              <a:buSzPct val="70000"/>
              <a:buFont typeface="Courier New" panose="02070309020205020404" pitchFamily="49" charset="0"/>
              <a:buChar char="o"/>
            </a:pPr>
            <a:r>
              <a:rPr lang="it-IT" altLang="en-US" sz="1600" dirty="0">
                <a:latin typeface="American Typewriter" panose="02090604020004020304" pitchFamily="18" charset="77"/>
              </a:rPr>
              <a:t>E’ necessaria una PM molto espansiva per superare la recessione.</a:t>
            </a:r>
          </a:p>
          <a:p>
            <a:pPr marL="720000" indent="-360000">
              <a:spcBef>
                <a:spcPts val="600"/>
              </a:spcBef>
              <a:buClr>
                <a:schemeClr val="tx2"/>
              </a:buClr>
              <a:buSzPct val="70000"/>
              <a:buFont typeface="Courier New" panose="02070309020205020404" pitchFamily="49" charset="0"/>
              <a:buChar char="o"/>
            </a:pPr>
            <a:r>
              <a:rPr lang="it-IT" altLang="en-US" sz="1600" dirty="0">
                <a:latin typeface="American Typewriter" panose="02090604020004020304" pitchFamily="18" charset="77"/>
              </a:rPr>
              <a:t>Il vero problema oggi è evitare la deflazione, non più l’inflazione.</a:t>
            </a:r>
          </a:p>
          <a:p>
            <a:pPr marL="360000" algn="r">
              <a:spcBef>
                <a:spcPts val="600"/>
              </a:spcBef>
              <a:buClr>
                <a:schemeClr val="tx2"/>
              </a:buClr>
              <a:buSzPct val="70000"/>
            </a:pPr>
            <a:r>
              <a:rPr lang="it-IT" altLang="en-US" sz="1600" dirty="0">
                <a:solidFill>
                  <a:srgbClr val="42BFBC"/>
                </a:solidFill>
                <a:latin typeface="American Typewriter" panose="02090604020004020304" pitchFamily="18" charset="77"/>
                <a:cs typeface="Calibri" panose="020F0502020204030204" pitchFamily="34" charset="0"/>
              </a:rPr>
              <a:t>→  </a:t>
            </a:r>
            <a:r>
              <a:rPr lang="it-IT" altLang="en-US" sz="1600" dirty="0">
                <a:solidFill>
                  <a:srgbClr val="42BFBC"/>
                </a:solidFill>
                <a:latin typeface="American Typewriter" panose="02090604020004020304" pitchFamily="18" charset="77"/>
              </a:rPr>
              <a:t>Vedi </a:t>
            </a:r>
            <a:r>
              <a:rPr lang="it-IT" altLang="en-US" sz="1600" dirty="0" err="1">
                <a:solidFill>
                  <a:srgbClr val="42BFBC"/>
                </a:solidFill>
                <a:latin typeface="American Typewriter" panose="02090604020004020304" pitchFamily="18" charset="77"/>
              </a:rPr>
              <a:t>lez</a:t>
            </a:r>
            <a:r>
              <a:rPr lang="it-IT" altLang="en-US" sz="1600" dirty="0">
                <a:solidFill>
                  <a:srgbClr val="42BFBC"/>
                </a:solidFill>
                <a:latin typeface="American Typewriter" panose="02090604020004020304" pitchFamily="18" charset="77"/>
              </a:rPr>
              <a:t>. 2</a:t>
            </a:r>
            <a:r>
              <a:rPr lang="it-IT" altLang="en-US" dirty="0">
                <a:solidFill>
                  <a:srgbClr val="42BFBC"/>
                </a:solidFill>
              </a:rPr>
              <a:t>2  .</a:t>
            </a:r>
            <a:endParaRPr lang="it-IT" altLang="en-US" dirty="0"/>
          </a:p>
        </p:txBody>
      </p:sp>
    </p:spTree>
    <p:extLst>
      <p:ext uri="{BB962C8B-B14F-4D97-AF65-F5344CB8AC3E}">
        <p14:creationId xmlns:p14="http://schemas.microsoft.com/office/powerpoint/2010/main" val="16323349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a:xfrm>
            <a:off x="468313" y="1065971"/>
            <a:ext cx="8659688" cy="5242520"/>
          </a:xfrm>
        </p:spPr>
        <p:txBody>
          <a:bodyPr/>
          <a:lstStyle/>
          <a:p>
            <a:pPr marL="0" indent="0">
              <a:lnSpc>
                <a:spcPct val="114000"/>
              </a:lnSpc>
              <a:spcBef>
                <a:spcPts val="600"/>
              </a:spcBef>
              <a:buNone/>
            </a:pPr>
            <a:r>
              <a:rPr lang="it-IT" altLang="en-US" sz="1800" dirty="0">
                <a:latin typeface="American Typewriter" panose="02090604020004020304" pitchFamily="18" charset="77"/>
                <a:cs typeface="Calibri" panose="020F0502020204030204" pitchFamily="34" charset="0"/>
              </a:rPr>
              <a:t>L’equazione che definisce la velocità di circolazione è sempre vera, ossia è una identità: 			</a:t>
            </a:r>
            <a:r>
              <a:rPr lang="it-IT" altLang="en-US" sz="1800" b="1" dirty="0">
                <a:solidFill>
                  <a:srgbClr val="000099"/>
                </a:solidFill>
                <a:latin typeface="American Typewriter" panose="02090604020004020304" pitchFamily="18" charset="77"/>
                <a:cs typeface="Calibri" panose="020F0502020204030204" pitchFamily="34" charset="0"/>
              </a:rPr>
              <a:t>M</a:t>
            </a:r>
            <a:r>
              <a:rPr lang="it-IT" altLang="en-US" sz="1800" b="1" dirty="0">
                <a:solidFill>
                  <a:srgbClr val="C00000"/>
                </a:solidFill>
                <a:latin typeface="American Typewriter" panose="02090604020004020304" pitchFamily="18" charset="77"/>
                <a:cs typeface="Calibri" panose="020F0502020204030204" pitchFamily="34" charset="0"/>
              </a:rPr>
              <a:t>V</a:t>
            </a:r>
            <a:r>
              <a:rPr lang="it-IT" altLang="en-US" sz="1800" b="1" dirty="0">
                <a:solidFill>
                  <a:srgbClr val="000099"/>
                </a:solidFill>
                <a:latin typeface="American Typewriter" panose="02090604020004020304" pitchFamily="18" charset="77"/>
                <a:cs typeface="Calibri" panose="020F0502020204030204" pitchFamily="34" charset="0"/>
              </a:rPr>
              <a:t> = PY.</a:t>
            </a:r>
            <a:endParaRPr lang="it-IT" altLang="en-US" sz="1800" b="1" dirty="0">
              <a:solidFill>
                <a:srgbClr val="000099"/>
              </a:solidFill>
              <a:latin typeface="American Typewriter" panose="02090604020004020304" pitchFamily="18" charset="77"/>
            </a:endParaRPr>
          </a:p>
          <a:p>
            <a:pPr marL="0" indent="0">
              <a:lnSpc>
                <a:spcPct val="114000"/>
              </a:lnSpc>
              <a:spcBef>
                <a:spcPts val="600"/>
              </a:spcBef>
              <a:buNone/>
            </a:pPr>
            <a:r>
              <a:rPr lang="it-IT" altLang="en-US" sz="1800" dirty="0">
                <a:latin typeface="American Typewriter" panose="02090604020004020304" pitchFamily="18" charset="77"/>
                <a:cs typeface="Calibri" panose="020F0502020204030204" pitchFamily="34" charset="0"/>
              </a:rPr>
              <a:t>La diversità di opinioni si manifesta nel giudizio di quali siano i termini variabili e quali costanti, e nelle relazioni causali che uniscono le variabili. </a:t>
            </a:r>
          </a:p>
          <a:p>
            <a:pPr marL="0" indent="0">
              <a:lnSpc>
                <a:spcPct val="114000"/>
              </a:lnSpc>
              <a:spcBef>
                <a:spcPts val="600"/>
              </a:spcBef>
              <a:buNone/>
            </a:pPr>
            <a:r>
              <a:rPr lang="it-IT" altLang="en-US" sz="1800" dirty="0">
                <a:latin typeface="American Typewriter" panose="02090604020004020304" pitchFamily="18" charset="77"/>
                <a:cs typeface="Calibri" panose="020F0502020204030204" pitchFamily="34" charset="0"/>
              </a:rPr>
              <a:t>A prescindere da queste diversità, tuttavia, possiamo osservare empiricamente come si comportano nel tempo i diversi elementi dell’equazione.</a:t>
            </a:r>
          </a:p>
          <a:p>
            <a:pPr marL="0" indent="0">
              <a:lnSpc>
                <a:spcPct val="114000"/>
              </a:lnSpc>
              <a:spcBef>
                <a:spcPts val="600"/>
              </a:spcBef>
              <a:buFont typeface="Wingdings" panose="05000000000000000000" pitchFamily="2" charset="2"/>
              <a:buNone/>
            </a:pPr>
            <a:r>
              <a:rPr lang="it-IT" altLang="en-US" sz="1800" dirty="0">
                <a:latin typeface="American Typewriter" panose="02090604020004020304" pitchFamily="18" charset="77"/>
              </a:rPr>
              <a:t>Per farlo, possiamo riscrivere la stessa equazione come somma di variazioni percentuali:</a:t>
            </a:r>
          </a:p>
          <a:p>
            <a:pPr algn="ctr">
              <a:spcBef>
                <a:spcPts val="0"/>
              </a:spcBef>
              <a:buFont typeface="Wingdings" panose="05000000000000000000" pitchFamily="2" charset="2"/>
              <a:buNone/>
            </a:pPr>
            <a:r>
              <a:rPr lang="it-IT" altLang="en-US" sz="2000" dirty="0">
                <a:solidFill>
                  <a:srgbClr val="000099"/>
                </a:solidFill>
                <a:latin typeface="American Typewriter" panose="02090604020004020304" pitchFamily="18" charset="77"/>
              </a:rPr>
              <a:t>              ∆</a:t>
            </a:r>
            <a:r>
              <a:rPr lang="it-IT" altLang="en-US" sz="2000" b="1" dirty="0">
                <a:solidFill>
                  <a:srgbClr val="000099"/>
                </a:solidFill>
                <a:latin typeface="American Typewriter" panose="02090604020004020304" pitchFamily="18" charset="77"/>
              </a:rPr>
              <a:t>M/M +</a:t>
            </a:r>
            <a:r>
              <a:rPr lang="it-IT" altLang="en-US" sz="2000" b="1" dirty="0">
                <a:solidFill>
                  <a:srgbClr val="003399"/>
                </a:solidFill>
                <a:latin typeface="American Typewriter" panose="02090604020004020304" pitchFamily="18" charset="77"/>
              </a:rPr>
              <a:t>  </a:t>
            </a:r>
            <a:r>
              <a:rPr lang="it-IT" altLang="en-US" sz="2000" dirty="0">
                <a:solidFill>
                  <a:srgbClr val="CC0000"/>
                </a:solidFill>
                <a:latin typeface="American Typewriter" panose="02090604020004020304" pitchFamily="18" charset="77"/>
              </a:rPr>
              <a:t>∆</a:t>
            </a:r>
            <a:r>
              <a:rPr lang="it-IT" altLang="en-US" sz="2000" b="1" dirty="0">
                <a:solidFill>
                  <a:srgbClr val="CC0000"/>
                </a:solidFill>
                <a:latin typeface="American Typewriter" panose="02090604020004020304" pitchFamily="18" charset="77"/>
              </a:rPr>
              <a:t>V/V</a:t>
            </a:r>
            <a:r>
              <a:rPr lang="it-IT" altLang="en-US" sz="2000" b="1" dirty="0">
                <a:solidFill>
                  <a:srgbClr val="003399"/>
                </a:solidFill>
                <a:latin typeface="American Typewriter" panose="02090604020004020304" pitchFamily="18" charset="77"/>
              </a:rPr>
              <a:t>  </a:t>
            </a:r>
            <a:r>
              <a:rPr lang="it-IT" altLang="en-US" sz="2000" b="1" dirty="0">
                <a:latin typeface="American Typewriter" panose="02090604020004020304" pitchFamily="18" charset="77"/>
              </a:rPr>
              <a:t>≈  </a:t>
            </a:r>
            <a:r>
              <a:rPr lang="it-IT" altLang="en-US" sz="2000" dirty="0">
                <a:solidFill>
                  <a:srgbClr val="000099"/>
                </a:solidFill>
                <a:latin typeface="American Typewriter" panose="02090604020004020304" pitchFamily="18" charset="77"/>
              </a:rPr>
              <a:t>∆</a:t>
            </a:r>
            <a:r>
              <a:rPr lang="it-IT" altLang="en-US" sz="2000" b="1" dirty="0">
                <a:solidFill>
                  <a:srgbClr val="000099"/>
                </a:solidFill>
                <a:latin typeface="American Typewriter" panose="02090604020004020304" pitchFamily="18" charset="77"/>
              </a:rPr>
              <a:t>P/P +</a:t>
            </a:r>
            <a:r>
              <a:rPr lang="it-IT" altLang="en-US" sz="2000" b="1" dirty="0">
                <a:solidFill>
                  <a:srgbClr val="003399"/>
                </a:solidFill>
                <a:latin typeface="American Typewriter" panose="02090604020004020304" pitchFamily="18" charset="77"/>
              </a:rPr>
              <a:t> </a:t>
            </a:r>
            <a:r>
              <a:rPr lang="it-IT" altLang="en-US" sz="2000" dirty="0">
                <a:solidFill>
                  <a:srgbClr val="004240"/>
                </a:solidFill>
                <a:latin typeface="American Typewriter" panose="02090604020004020304" pitchFamily="18" charset="77"/>
              </a:rPr>
              <a:t>∆</a:t>
            </a:r>
            <a:r>
              <a:rPr lang="it-IT" altLang="en-US" sz="2000" b="1" dirty="0">
                <a:solidFill>
                  <a:srgbClr val="004240"/>
                </a:solidFill>
                <a:latin typeface="American Typewriter" panose="02090604020004020304" pitchFamily="18" charset="77"/>
              </a:rPr>
              <a:t>Y/Y</a:t>
            </a:r>
          </a:p>
          <a:p>
            <a:pPr>
              <a:spcBef>
                <a:spcPts val="600"/>
              </a:spcBef>
              <a:buFont typeface="Wingdings" panose="05000000000000000000" pitchFamily="2" charset="2"/>
              <a:buNone/>
            </a:pPr>
            <a:r>
              <a:rPr lang="it-IT" altLang="en-US" sz="1600" dirty="0">
                <a:solidFill>
                  <a:schemeClr val="bg2"/>
                </a:solidFill>
                <a:latin typeface="American Typewriter" panose="02090604020004020304" pitchFamily="18" charset="77"/>
              </a:rPr>
              <a:t>Ossia, ad esempio:                          10%   </a:t>
            </a:r>
            <a:r>
              <a:rPr lang="it-IT" altLang="en-US" sz="1600" b="1" dirty="0">
                <a:solidFill>
                  <a:schemeClr val="bg2"/>
                </a:solidFill>
                <a:latin typeface="American Typewriter" panose="02090604020004020304" pitchFamily="18" charset="77"/>
              </a:rPr>
              <a:t>-</a:t>
            </a:r>
            <a:r>
              <a:rPr lang="it-IT" altLang="en-US" sz="1600" dirty="0">
                <a:solidFill>
                  <a:schemeClr val="bg2"/>
                </a:solidFill>
                <a:latin typeface="American Typewriter" panose="02090604020004020304" pitchFamily="18" charset="77"/>
              </a:rPr>
              <a:t>    1%     =       7%  +    2%</a:t>
            </a:r>
          </a:p>
          <a:p>
            <a:pPr marL="0" indent="0">
              <a:lnSpc>
                <a:spcPct val="125000"/>
              </a:lnSpc>
              <a:spcBef>
                <a:spcPts val="600"/>
              </a:spcBef>
              <a:buNone/>
            </a:pPr>
            <a:r>
              <a:rPr lang="it-IT" altLang="en-US" sz="1800" dirty="0">
                <a:latin typeface="American Typewriter" panose="02090604020004020304" pitchFamily="18" charset="77"/>
              </a:rPr>
              <a:t>In particolare, se la quantità di moneta aumenta del 10%, </a:t>
            </a:r>
          </a:p>
          <a:p>
            <a:pPr marL="0" indent="0">
              <a:lnSpc>
                <a:spcPct val="125000"/>
              </a:lnSpc>
              <a:spcBef>
                <a:spcPts val="0"/>
              </a:spcBef>
              <a:buNone/>
            </a:pPr>
            <a:r>
              <a:rPr lang="it-IT" altLang="en-US" sz="1800" u="sng" dirty="0">
                <a:latin typeface="American Typewriter" panose="02090604020004020304" pitchFamily="18" charset="77"/>
              </a:rPr>
              <a:t>in base alla dicotomia classica</a:t>
            </a:r>
            <a:r>
              <a:rPr lang="it-IT" altLang="en-US" sz="1800" dirty="0">
                <a:latin typeface="American Typewriter" panose="02090604020004020304" pitchFamily="18" charset="77"/>
              </a:rPr>
              <a:t>: </a:t>
            </a:r>
            <a:r>
              <a:rPr lang="it-IT" altLang="en-US" sz="1800" b="1" dirty="0">
                <a:solidFill>
                  <a:schemeClr val="tx2"/>
                </a:solidFill>
                <a:latin typeface="American Typewriter" panose="02090604020004020304" pitchFamily="18" charset="77"/>
              </a:rPr>
              <a:t>10%  +     0%     =    10%  +  0%,</a:t>
            </a:r>
          </a:p>
          <a:p>
            <a:pPr>
              <a:lnSpc>
                <a:spcPct val="125000"/>
              </a:lnSpc>
              <a:spcBef>
                <a:spcPts val="600"/>
              </a:spcBef>
              <a:buFont typeface="Wingdings" panose="05000000000000000000" pitchFamily="2" charset="2"/>
              <a:buNone/>
            </a:pPr>
            <a:r>
              <a:rPr lang="it-IT" altLang="en-US" sz="1800" dirty="0">
                <a:latin typeface="American Typewriter" panose="02090604020004020304" pitchFamily="18" charset="77"/>
              </a:rPr>
              <a:t>Ossia i prezzi aumentano allo stesso tasso al quale è cresciuta la moneta </a:t>
            </a:r>
          </a:p>
        </p:txBody>
      </p:sp>
      <p:sp>
        <p:nvSpPr>
          <p:cNvPr id="34818" name="Rectangle 2"/>
          <p:cNvSpPr>
            <a:spLocks noGrp="1" noChangeArrowheads="1"/>
          </p:cNvSpPr>
          <p:nvPr>
            <p:ph type="title"/>
          </p:nvPr>
        </p:nvSpPr>
        <p:spPr>
          <a:xfrm>
            <a:off x="468313" y="476250"/>
            <a:ext cx="7313612" cy="503238"/>
          </a:xfrm>
        </p:spPr>
        <p:txBody>
          <a:bodyPr/>
          <a:lstStyle/>
          <a:p>
            <a:r>
              <a:rPr lang="it-IT" altLang="en-US" sz="2400" dirty="0">
                <a:latin typeface="American Typewriter" panose="02090604020004020304" pitchFamily="18" charset="77"/>
              </a:rPr>
              <a:t>Dicotomia classica ed equazione quantitativa</a:t>
            </a:r>
          </a:p>
        </p:txBody>
      </p:sp>
      <p:sp>
        <p:nvSpPr>
          <p:cNvPr id="34821"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strips(downRigh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strips(downRigh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strips(downRight)">
                                      <p:cBhvr>
                                        <p:cTn id="17" dur="500"/>
                                        <p:tgtEl>
                                          <p:spTgt spid="233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3475">
                                            <p:txEl>
                                              <p:pRg st="3" end="3"/>
                                            </p:txEl>
                                          </p:spTgt>
                                        </p:tgtEl>
                                        <p:attrNameLst>
                                          <p:attrName>style.visibility</p:attrName>
                                        </p:attrNameLst>
                                      </p:cBhvr>
                                      <p:to>
                                        <p:strVal val="visible"/>
                                      </p:to>
                                    </p:set>
                                    <p:animEffect transition="in" filter="strips(downRight)">
                                      <p:cBhvr>
                                        <p:cTn id="22" dur="500"/>
                                        <p:tgtEl>
                                          <p:spTgt spid="2334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3475">
                                            <p:txEl>
                                              <p:pRg st="4" end="4"/>
                                            </p:txEl>
                                          </p:spTgt>
                                        </p:tgtEl>
                                        <p:attrNameLst>
                                          <p:attrName>style.visibility</p:attrName>
                                        </p:attrNameLst>
                                      </p:cBhvr>
                                      <p:to>
                                        <p:strVal val="visible"/>
                                      </p:to>
                                    </p:set>
                                    <p:animEffect transition="in" filter="strips(downRight)">
                                      <p:cBhvr>
                                        <p:cTn id="27" dur="500"/>
                                        <p:tgtEl>
                                          <p:spTgt spid="2334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3475">
                                            <p:txEl>
                                              <p:pRg st="5" end="5"/>
                                            </p:txEl>
                                          </p:spTgt>
                                        </p:tgtEl>
                                        <p:attrNameLst>
                                          <p:attrName>style.visibility</p:attrName>
                                        </p:attrNameLst>
                                      </p:cBhvr>
                                      <p:to>
                                        <p:strVal val="visible"/>
                                      </p:to>
                                    </p:set>
                                    <p:animEffect transition="in" filter="strips(downRight)">
                                      <p:cBhvr>
                                        <p:cTn id="32" dur="500"/>
                                        <p:tgtEl>
                                          <p:spTgt spid="2334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3475">
                                            <p:txEl>
                                              <p:pRg st="6" end="6"/>
                                            </p:txEl>
                                          </p:spTgt>
                                        </p:tgtEl>
                                        <p:attrNameLst>
                                          <p:attrName>style.visibility</p:attrName>
                                        </p:attrNameLst>
                                      </p:cBhvr>
                                      <p:to>
                                        <p:strVal val="visible"/>
                                      </p:to>
                                    </p:set>
                                    <p:animEffect transition="in" filter="strips(downRight)">
                                      <p:cBhvr>
                                        <p:cTn id="37" dur="500"/>
                                        <p:tgtEl>
                                          <p:spTgt spid="2334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33475">
                                            <p:txEl>
                                              <p:pRg st="7" end="7"/>
                                            </p:txEl>
                                          </p:spTgt>
                                        </p:tgtEl>
                                        <p:attrNameLst>
                                          <p:attrName>style.visibility</p:attrName>
                                        </p:attrNameLst>
                                      </p:cBhvr>
                                      <p:to>
                                        <p:strVal val="visible"/>
                                      </p:to>
                                    </p:set>
                                    <p:animEffect transition="in" filter="strips(downRight)">
                                      <p:cBhvr>
                                        <p:cTn id="42" dur="500"/>
                                        <p:tgtEl>
                                          <p:spTgt spid="2334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33475">
                                            <p:txEl>
                                              <p:pRg st="8" end="8"/>
                                            </p:txEl>
                                          </p:spTgt>
                                        </p:tgtEl>
                                        <p:attrNameLst>
                                          <p:attrName>style.visibility</p:attrName>
                                        </p:attrNameLst>
                                      </p:cBhvr>
                                      <p:to>
                                        <p:strVal val="visible"/>
                                      </p:to>
                                    </p:set>
                                    <p:animEffect transition="in" filter="strips(downRight)">
                                      <p:cBhvr>
                                        <p:cTn id="47" dur="500"/>
                                        <p:tgtEl>
                                          <p:spTgt spid="2334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476250"/>
            <a:ext cx="7313612" cy="503238"/>
          </a:xfrm>
        </p:spPr>
        <p:txBody>
          <a:bodyPr/>
          <a:lstStyle/>
          <a:p>
            <a:r>
              <a:rPr lang="it-IT" altLang="en-US" sz="2400" dirty="0">
                <a:latin typeface="American Typewriter" panose="02090604020004020304" pitchFamily="18" charset="77"/>
              </a:rPr>
              <a:t>Dicotomia classica ed equazione quantitativa (2)</a:t>
            </a:r>
          </a:p>
        </p:txBody>
      </p:sp>
      <p:sp>
        <p:nvSpPr>
          <p:cNvPr id="233475" name="Rectangle 3"/>
          <p:cNvSpPr>
            <a:spLocks noGrp="1" noChangeArrowheads="1"/>
          </p:cNvSpPr>
          <p:nvPr>
            <p:ph idx="1"/>
          </p:nvPr>
        </p:nvSpPr>
        <p:spPr>
          <a:xfrm>
            <a:off x="380999" y="1196752"/>
            <a:ext cx="8805973" cy="4968552"/>
          </a:xfrm>
        </p:spPr>
        <p:txBody>
          <a:bodyPr/>
          <a:lstStyle/>
          <a:p>
            <a:pPr marL="0" indent="0">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Secondo la teoria keynesiana invece (ritornata in auge con </a:t>
            </a:r>
            <a:r>
              <a:rPr lang="it-IT" altLang="en-US" sz="1600" dirty="0" err="1">
                <a:latin typeface="American Typewriter" panose="02090604020004020304" pitchFamily="18" charset="77"/>
              </a:rPr>
              <a:t>laGrande</a:t>
            </a:r>
            <a:r>
              <a:rPr lang="it-IT" altLang="en-US" sz="1600" dirty="0">
                <a:latin typeface="American Typewriter" panose="02090604020004020304" pitchFamily="18" charset="77"/>
              </a:rPr>
              <a:t> Recessione), </a:t>
            </a:r>
          </a:p>
          <a:p>
            <a:pPr marL="0" indent="0">
              <a:lnSpc>
                <a:spcPct val="114000"/>
              </a:lnSpc>
              <a:spcBef>
                <a:spcPts val="600"/>
              </a:spcBef>
              <a:buFont typeface="Wingdings" panose="05000000000000000000" pitchFamily="2" charset="2"/>
              <a:buNone/>
            </a:pPr>
            <a:r>
              <a:rPr lang="it-IT" altLang="en-US" sz="1600" dirty="0">
                <a:latin typeface="American Typewriter" panose="02090604020004020304" pitchFamily="18" charset="77"/>
              </a:rPr>
              <a:t>le ipotesi classiche valgono solo se già c’è «</a:t>
            </a:r>
            <a:r>
              <a:rPr lang="it-IT" altLang="en-US" sz="1600" b="1" dirty="0">
                <a:latin typeface="American Typewriter" panose="02090604020004020304" pitchFamily="18" charset="77"/>
              </a:rPr>
              <a:t>piena occupazione</a:t>
            </a:r>
            <a:r>
              <a:rPr lang="it-IT" altLang="en-US" sz="1600" dirty="0">
                <a:latin typeface="American Typewriter" panose="02090604020004020304" pitchFamily="18" charset="77"/>
              </a:rPr>
              <a:t>».</a:t>
            </a:r>
          </a:p>
          <a:p>
            <a:pPr marL="0" indent="0">
              <a:lnSpc>
                <a:spcPct val="114000"/>
              </a:lnSpc>
              <a:spcBef>
                <a:spcPts val="600"/>
              </a:spcBef>
              <a:buNone/>
            </a:pPr>
            <a:r>
              <a:rPr lang="it-IT" altLang="en-US" sz="1600" dirty="0">
                <a:latin typeface="American Typewriter" panose="02090604020004020304" pitchFamily="18" charset="77"/>
              </a:rPr>
              <a:t> Se invece c’è recessione e disoccupazione, allora un aumento della quantità di moneta può avere effetto su </a:t>
            </a:r>
            <a:r>
              <a:rPr lang="it-IT" altLang="en-US" sz="1600" u="sng" dirty="0">
                <a:latin typeface="American Typewriter" panose="02090604020004020304" pitchFamily="18" charset="77"/>
              </a:rPr>
              <a:t>tutte</a:t>
            </a:r>
            <a:r>
              <a:rPr lang="it-IT" altLang="en-US" sz="1600" dirty="0">
                <a:latin typeface="American Typewriter" panose="02090604020004020304" pitchFamily="18" charset="77"/>
              </a:rPr>
              <a:t> le altre variabili:</a:t>
            </a:r>
            <a:r>
              <a:rPr lang="it-IT" altLang="en-US" sz="1600" b="1" i="1" dirty="0">
                <a:solidFill>
                  <a:srgbClr val="004240"/>
                </a:solidFill>
                <a:latin typeface="American Typewriter" panose="02090604020004020304" pitchFamily="18" charset="77"/>
              </a:rPr>
              <a:t> </a:t>
            </a:r>
          </a:p>
          <a:p>
            <a:pPr>
              <a:spcBef>
                <a:spcPts val="1200"/>
              </a:spcBef>
              <a:buFont typeface="Wingdings" panose="05000000000000000000" pitchFamily="2" charset="2"/>
              <a:buNone/>
            </a:pPr>
            <a:endParaRPr lang="it-IT" altLang="en-US" sz="1600" dirty="0">
              <a:latin typeface="American Typewriter" panose="02090604020004020304" pitchFamily="18" charset="77"/>
            </a:endParaRPr>
          </a:p>
          <a:p>
            <a:pPr>
              <a:lnSpc>
                <a:spcPct val="90000"/>
              </a:lnSpc>
              <a:buFont typeface="Wingdings" panose="05000000000000000000" pitchFamily="2" charset="2"/>
              <a:buNone/>
            </a:pPr>
            <a:endParaRPr lang="it-IT" altLang="en-US" sz="1600" dirty="0">
              <a:solidFill>
                <a:srgbClr val="000099"/>
              </a:solidFill>
              <a:latin typeface="American Typewriter" panose="02090604020004020304" pitchFamily="18" charset="77"/>
            </a:endParaRPr>
          </a:p>
          <a:p>
            <a:pPr>
              <a:lnSpc>
                <a:spcPct val="90000"/>
              </a:lnSpc>
              <a:buFont typeface="Wingdings" panose="05000000000000000000" pitchFamily="2" charset="2"/>
              <a:buNone/>
            </a:pPr>
            <a:endParaRPr lang="it-IT" altLang="en-US" sz="1600" dirty="0">
              <a:solidFill>
                <a:srgbClr val="000099"/>
              </a:solidFill>
              <a:latin typeface="American Typewriter" panose="02090604020004020304" pitchFamily="18" charset="77"/>
            </a:endParaRPr>
          </a:p>
          <a:p>
            <a:pPr>
              <a:buFont typeface="Wingdings" panose="05000000000000000000" pitchFamily="2" charset="2"/>
              <a:buNone/>
            </a:pPr>
            <a:endParaRPr lang="it-IT" altLang="en-US" sz="1600" i="1" dirty="0">
              <a:solidFill>
                <a:schemeClr val="accent2">
                  <a:lumMod val="50000"/>
                </a:schemeClr>
              </a:solidFill>
              <a:latin typeface="American Typewriter" panose="02090604020004020304" pitchFamily="18" charset="77"/>
            </a:endParaRPr>
          </a:p>
          <a:p>
            <a:pPr>
              <a:buFont typeface="Wingdings" panose="05000000000000000000" pitchFamily="2" charset="2"/>
              <a:buNone/>
            </a:pPr>
            <a:endParaRPr lang="it-IT" altLang="en-US" sz="1800" i="1" dirty="0">
              <a:solidFill>
                <a:schemeClr val="accent2">
                  <a:lumMod val="50000"/>
                </a:schemeClr>
              </a:solidFill>
              <a:latin typeface="American Typewriter" panose="02090604020004020304" pitchFamily="18" charset="77"/>
            </a:endParaRPr>
          </a:p>
          <a:p>
            <a:pPr marL="0" indent="0">
              <a:lnSpc>
                <a:spcPct val="114000"/>
              </a:lnSpc>
              <a:spcBef>
                <a:spcPts val="600"/>
              </a:spcBef>
              <a:buFont typeface="Wingdings" panose="05000000000000000000" pitchFamily="2" charset="2"/>
              <a:buNone/>
            </a:pPr>
            <a:endParaRPr lang="it-IT" altLang="en-US" sz="1800" i="1" dirty="0">
              <a:solidFill>
                <a:schemeClr val="accent2">
                  <a:lumMod val="50000"/>
                </a:schemeClr>
              </a:solidFill>
              <a:latin typeface="American Typewriter" panose="02090604020004020304" pitchFamily="18" charset="77"/>
            </a:endParaRPr>
          </a:p>
          <a:p>
            <a:pPr marL="0" indent="0">
              <a:lnSpc>
                <a:spcPct val="114000"/>
              </a:lnSpc>
              <a:spcBef>
                <a:spcPts val="600"/>
              </a:spcBef>
              <a:buFont typeface="Wingdings" panose="05000000000000000000" pitchFamily="2" charset="2"/>
              <a:buNone/>
            </a:pPr>
            <a:r>
              <a:rPr lang="it-IT" altLang="en-US" sz="1800" i="1" dirty="0">
                <a:solidFill>
                  <a:schemeClr val="accent2">
                    <a:lumMod val="50000"/>
                  </a:schemeClr>
                </a:solidFill>
                <a:latin typeface="American Typewriter" panose="02090604020004020304" pitchFamily="18" charset="77"/>
              </a:rPr>
              <a:t>Il </a:t>
            </a:r>
            <a:r>
              <a:rPr lang="it-IT" altLang="en-US" sz="1600" i="1" dirty="0">
                <a:solidFill>
                  <a:schemeClr val="accent2">
                    <a:lumMod val="50000"/>
                  </a:schemeClr>
                </a:solidFill>
                <a:latin typeface="American Typewriter" panose="02090604020004020304" pitchFamily="18" charset="77"/>
              </a:rPr>
              <a:t>dibattito sulle politiche di stabilizzazione, e in primo luogo sul ruolo della PM, esamina in che misura e in quali circostanze uno stesso aumento di </a:t>
            </a:r>
            <a:r>
              <a:rPr lang="it-IT" altLang="en-US" sz="1600" b="1" i="1" dirty="0">
                <a:latin typeface="American Typewriter" panose="02090604020004020304" pitchFamily="18" charset="77"/>
              </a:rPr>
              <a:t>M</a:t>
            </a:r>
            <a:r>
              <a:rPr lang="it-IT" altLang="en-US" sz="1600" i="1" dirty="0">
                <a:solidFill>
                  <a:schemeClr val="accent2">
                    <a:lumMod val="50000"/>
                  </a:schemeClr>
                </a:solidFill>
                <a:latin typeface="American Typewriter" panose="02090604020004020304" pitchFamily="18" charset="77"/>
              </a:rPr>
              <a:t>  ha effetto su </a:t>
            </a:r>
            <a:r>
              <a:rPr lang="it-IT" altLang="en-US" sz="1600" b="1" i="1" dirty="0">
                <a:solidFill>
                  <a:srgbClr val="005A58"/>
                </a:solidFill>
                <a:latin typeface="American Typewriter" panose="02090604020004020304" pitchFamily="18" charset="77"/>
              </a:rPr>
              <a:t>V</a:t>
            </a:r>
            <a:r>
              <a:rPr lang="it-IT" altLang="en-US" sz="1600" i="1" dirty="0">
                <a:solidFill>
                  <a:schemeClr val="accent2">
                    <a:lumMod val="50000"/>
                  </a:schemeClr>
                </a:solidFill>
                <a:latin typeface="American Typewriter" panose="02090604020004020304" pitchFamily="18" charset="77"/>
              </a:rPr>
              <a:t>, oppure su </a:t>
            </a:r>
            <a:r>
              <a:rPr lang="it-IT" altLang="en-US" sz="1600" b="1" i="1" dirty="0">
                <a:solidFill>
                  <a:srgbClr val="000099"/>
                </a:solidFill>
                <a:latin typeface="American Typewriter" panose="02090604020004020304" pitchFamily="18" charset="77"/>
              </a:rPr>
              <a:t>Y</a:t>
            </a:r>
            <a:r>
              <a:rPr lang="it-IT" altLang="en-US" sz="1600" i="1" dirty="0">
                <a:solidFill>
                  <a:schemeClr val="accent2">
                    <a:lumMod val="50000"/>
                  </a:schemeClr>
                </a:solidFill>
                <a:latin typeface="American Typewriter" panose="02090604020004020304" pitchFamily="18" charset="77"/>
              </a:rPr>
              <a:t> o su </a:t>
            </a:r>
            <a:r>
              <a:rPr lang="it-IT" altLang="en-US" sz="1600" b="1" i="1" dirty="0">
                <a:solidFill>
                  <a:srgbClr val="FF0000"/>
                </a:solidFill>
                <a:latin typeface="American Typewriter" panose="02090604020004020304" pitchFamily="18" charset="77"/>
              </a:rPr>
              <a:t>P</a:t>
            </a:r>
            <a:r>
              <a:rPr lang="it-IT" altLang="en-US" sz="1600" b="1" i="1" dirty="0">
                <a:solidFill>
                  <a:schemeClr val="tx2"/>
                </a:solidFill>
                <a:latin typeface="American Typewriter" panose="02090604020004020304" pitchFamily="18" charset="77"/>
              </a:rPr>
              <a:t>.</a:t>
            </a:r>
            <a:endParaRPr lang="it-IT" altLang="en-US" sz="1600" i="1" dirty="0">
              <a:solidFill>
                <a:schemeClr val="tx2"/>
              </a:solidFill>
              <a:latin typeface="American Typewriter" panose="02090604020004020304" pitchFamily="18" charset="77"/>
            </a:endParaRPr>
          </a:p>
          <a:p>
            <a:pPr algn="ctr">
              <a:lnSpc>
                <a:spcPct val="114000"/>
              </a:lnSpc>
              <a:spcBef>
                <a:spcPts val="600"/>
              </a:spcBef>
              <a:buNone/>
            </a:pPr>
            <a:r>
              <a:rPr lang="it-IT" altLang="en-US" sz="1600" i="1" dirty="0">
                <a:solidFill>
                  <a:schemeClr val="accent2">
                    <a:lumMod val="50000"/>
                  </a:schemeClr>
                </a:solidFill>
                <a:latin typeface="American Typewriter" panose="02090604020004020304" pitchFamily="18" charset="77"/>
              </a:rPr>
              <a:t>   V</a:t>
            </a:r>
            <a:r>
              <a:rPr lang="it-IT" altLang="en-US" sz="1400" i="1" dirty="0">
                <a:solidFill>
                  <a:schemeClr val="accent2">
                    <a:lumMod val="50000"/>
                  </a:schemeClr>
                </a:solidFill>
                <a:latin typeface="American Typewriter" panose="02090604020004020304" pitchFamily="18" charset="77"/>
              </a:rPr>
              <a:t>aluteremo queste diverse possibilità nelle lezioni successive (</a:t>
            </a:r>
            <a:r>
              <a:rPr lang="it-IT" altLang="en-US" sz="1400" i="1" dirty="0">
                <a:solidFill>
                  <a:srgbClr val="42BFBC"/>
                </a:solidFill>
                <a:latin typeface="American Typewriter" panose="02090604020004020304" pitchFamily="18" charset="77"/>
              </a:rPr>
              <a:t>vedi in part. </a:t>
            </a:r>
            <a:r>
              <a:rPr lang="it-IT" altLang="en-US" sz="1400" i="1" dirty="0" err="1">
                <a:solidFill>
                  <a:srgbClr val="42BFBC"/>
                </a:solidFill>
                <a:latin typeface="American Typewriter" panose="02090604020004020304" pitchFamily="18" charset="77"/>
              </a:rPr>
              <a:t>lez</a:t>
            </a:r>
            <a:r>
              <a:rPr lang="it-IT" altLang="en-US" sz="1400" i="1" dirty="0">
                <a:solidFill>
                  <a:srgbClr val="42BFBC"/>
                </a:solidFill>
                <a:latin typeface="American Typewriter" panose="02090604020004020304" pitchFamily="18" charset="77"/>
              </a:rPr>
              <a:t>. 16</a:t>
            </a:r>
            <a:r>
              <a:rPr lang="it-IT" altLang="en-US" sz="1400" i="1" dirty="0">
                <a:solidFill>
                  <a:schemeClr val="accent2">
                    <a:lumMod val="50000"/>
                  </a:schemeClr>
                </a:solidFill>
                <a:latin typeface="American Typewriter" panose="02090604020004020304" pitchFamily="18" charset="77"/>
              </a:rPr>
              <a:t>). </a:t>
            </a:r>
          </a:p>
          <a:p>
            <a:pPr algn="ctr">
              <a:lnSpc>
                <a:spcPct val="114000"/>
              </a:lnSpc>
              <a:spcBef>
                <a:spcPts val="600"/>
              </a:spcBef>
              <a:buNone/>
            </a:pPr>
            <a:r>
              <a:rPr lang="it-IT" altLang="en-US" sz="1600" i="1" dirty="0">
                <a:solidFill>
                  <a:schemeClr val="accent2">
                    <a:lumMod val="50000"/>
                  </a:schemeClr>
                </a:solidFill>
                <a:latin typeface="American Typewriter" panose="02090604020004020304" pitchFamily="18" charset="77"/>
              </a:rPr>
              <a:t>Ora esaminiamo alcuni dati quantitativi.</a:t>
            </a:r>
            <a:endParaRPr lang="it-IT" altLang="en-US" sz="1600" dirty="0">
              <a:solidFill>
                <a:srgbClr val="000099"/>
              </a:solidFill>
              <a:latin typeface="American Typewriter" panose="02090604020004020304" pitchFamily="18" charset="77"/>
            </a:endParaRPr>
          </a:p>
        </p:txBody>
      </p:sp>
      <p:graphicFrame>
        <p:nvGraphicFramePr>
          <p:cNvPr id="3" name="Diagramma 2"/>
          <p:cNvGraphicFramePr/>
          <p:nvPr>
            <p:extLst>
              <p:ext uri="{D42A27DB-BD31-4B8C-83A1-F6EECF244321}">
                <p14:modId xmlns:p14="http://schemas.microsoft.com/office/powerpoint/2010/main" val="2602357954"/>
              </p:ext>
            </p:extLst>
          </p:nvPr>
        </p:nvGraphicFramePr>
        <p:xfrm>
          <a:off x="1187624" y="2420888"/>
          <a:ext cx="731437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906829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strips(downRigh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strips(downRigh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strips(downRight)">
                                      <p:cBhvr>
                                        <p:cTn id="17" dur="500"/>
                                        <p:tgtEl>
                                          <p:spTgt spid="233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3475">
                                            <p:txEl>
                                              <p:pRg st="9" end="9"/>
                                            </p:txEl>
                                          </p:spTgt>
                                        </p:tgtEl>
                                        <p:attrNameLst>
                                          <p:attrName>style.visibility</p:attrName>
                                        </p:attrNameLst>
                                      </p:cBhvr>
                                      <p:to>
                                        <p:strVal val="visible"/>
                                      </p:to>
                                    </p:set>
                                    <p:animEffect transition="in" filter="strips(downRight)">
                                      <p:cBhvr>
                                        <p:cTn id="22" dur="500"/>
                                        <p:tgtEl>
                                          <p:spTgt spid="23347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3475">
                                            <p:txEl>
                                              <p:pRg st="10" end="10"/>
                                            </p:txEl>
                                          </p:spTgt>
                                        </p:tgtEl>
                                        <p:attrNameLst>
                                          <p:attrName>style.visibility</p:attrName>
                                        </p:attrNameLst>
                                      </p:cBhvr>
                                      <p:to>
                                        <p:strVal val="visible"/>
                                      </p:to>
                                    </p:set>
                                    <p:animEffect transition="in" filter="strips(downRight)">
                                      <p:cBhvr>
                                        <p:cTn id="27" dur="500"/>
                                        <p:tgtEl>
                                          <p:spTgt spid="23347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3475">
                                            <p:txEl>
                                              <p:pRg st="11" end="11"/>
                                            </p:txEl>
                                          </p:spTgt>
                                        </p:tgtEl>
                                        <p:attrNameLst>
                                          <p:attrName>style.visibility</p:attrName>
                                        </p:attrNameLst>
                                      </p:cBhvr>
                                      <p:to>
                                        <p:strVal val="visible"/>
                                      </p:to>
                                    </p:set>
                                    <p:animEffect transition="in" filter="strips(downRight)">
                                      <p:cBhvr>
                                        <p:cTn id="32" dur="500"/>
                                        <p:tgtEl>
                                          <p:spTgt spid="2334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476250"/>
            <a:ext cx="7313612" cy="501404"/>
          </a:xfrm>
        </p:spPr>
        <p:txBody>
          <a:bodyPr/>
          <a:lstStyle/>
          <a:p>
            <a:br>
              <a:rPr lang="it-IT" altLang="en-US" sz="2800" dirty="0">
                <a:latin typeface="American Typewriter" panose="02090604020004020304" pitchFamily="18" charset="77"/>
              </a:rPr>
            </a:br>
            <a:r>
              <a:rPr lang="it-IT" altLang="en-US" sz="2400" dirty="0">
                <a:latin typeface="American Typewriter" panose="02090604020004020304" pitchFamily="18" charset="77"/>
              </a:rPr>
              <a:t>PIL e M3 nell’euro area </a:t>
            </a:r>
          </a:p>
        </p:txBody>
      </p:sp>
      <p:sp>
        <p:nvSpPr>
          <p:cNvPr id="3277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2773" name="Rectangle 4"/>
          <p:cNvSpPr>
            <a:spLocks noChangeArrowheads="1"/>
          </p:cNvSpPr>
          <p:nvPr/>
        </p:nvSpPr>
        <p:spPr bwMode="auto">
          <a:xfrm>
            <a:off x="611560" y="5733256"/>
            <a:ext cx="791864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r>
              <a:rPr lang="it-IT" altLang="en-US" i="1" dirty="0"/>
              <a:t>Fonte</a:t>
            </a:r>
            <a:r>
              <a:rPr lang="it-IT" altLang="en-US" sz="2000" i="1" dirty="0"/>
              <a:t>: </a:t>
            </a:r>
            <a:r>
              <a:rPr lang="it-IT" altLang="en-US" dirty="0"/>
              <a:t>BCE; Statistical data </a:t>
            </a:r>
            <a:r>
              <a:rPr lang="it-IT" altLang="en-US" dirty="0" err="1"/>
              <a:t>Warehouse</a:t>
            </a:r>
            <a:r>
              <a:rPr lang="it-IT" altLang="en-US" dirty="0"/>
              <a:t>, </a:t>
            </a:r>
            <a:r>
              <a:rPr lang="it-IT" altLang="en-US" dirty="0">
                <a:hlinkClick r:id="rId3"/>
              </a:rPr>
              <a:t>http://sdw.ecb.europa.eu/home.do</a:t>
            </a:r>
            <a:endParaRPr lang="it-IT" altLang="en-US" dirty="0"/>
          </a:p>
          <a:p>
            <a:pPr eaLnBrk="1" hangingPunct="1">
              <a:lnSpc>
                <a:spcPct val="105000"/>
              </a:lnSpc>
              <a:spcBef>
                <a:spcPct val="60000"/>
              </a:spcBef>
              <a:buClr>
                <a:srgbClr val="996600"/>
              </a:buClr>
              <a:buSzPct val="70000"/>
              <a:buFont typeface="Wingdings" panose="05000000000000000000" pitchFamily="2" charset="2"/>
              <a:buNone/>
            </a:pPr>
            <a:r>
              <a:rPr lang="it-IT" altLang="en-US" sz="2000" i="1" dirty="0"/>
              <a:t> </a:t>
            </a:r>
            <a:endParaRPr lang="en-US" altLang="en-US" sz="2000" i="1" dirty="0"/>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268978372"/>
              </p:ext>
            </p:extLst>
          </p:nvPr>
        </p:nvGraphicFramePr>
        <p:xfrm>
          <a:off x="381000" y="1409701"/>
          <a:ext cx="8223448" cy="4395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5752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476250"/>
            <a:ext cx="7313612" cy="504478"/>
          </a:xfrm>
        </p:spPr>
        <p:txBody>
          <a:bodyPr/>
          <a:lstStyle/>
          <a:p>
            <a:r>
              <a:rPr lang="it-IT" altLang="en-US" sz="2800" dirty="0">
                <a:latin typeface="American Typewriter" panose="02090604020004020304" pitchFamily="18" charset="77"/>
              </a:rPr>
              <a:t>Velocità di circolazione nell’euro area </a:t>
            </a:r>
          </a:p>
        </p:txBody>
      </p:sp>
      <p:sp>
        <p:nvSpPr>
          <p:cNvPr id="3277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2773" name="Rectangle 4"/>
          <p:cNvSpPr>
            <a:spLocks noChangeArrowheads="1"/>
          </p:cNvSpPr>
          <p:nvPr/>
        </p:nvSpPr>
        <p:spPr bwMode="auto">
          <a:xfrm>
            <a:off x="611560" y="5733256"/>
            <a:ext cx="791864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r>
              <a:rPr lang="it-IT" altLang="en-US" i="1" dirty="0"/>
              <a:t>Fonte</a:t>
            </a:r>
            <a:r>
              <a:rPr lang="it-IT" altLang="en-US" sz="2000" i="1" dirty="0"/>
              <a:t>: </a:t>
            </a:r>
            <a:r>
              <a:rPr lang="it-IT" altLang="en-US" dirty="0"/>
              <a:t>BCE; Statistical data </a:t>
            </a:r>
            <a:r>
              <a:rPr lang="it-IT" altLang="en-US" dirty="0" err="1"/>
              <a:t>Warehouse</a:t>
            </a:r>
            <a:r>
              <a:rPr lang="it-IT" altLang="en-US" dirty="0"/>
              <a:t>, </a:t>
            </a:r>
            <a:r>
              <a:rPr lang="it-IT" altLang="en-US" dirty="0">
                <a:hlinkClick r:id="rId3"/>
              </a:rPr>
              <a:t>http://sdw.ecb.europa.eu/home.do</a:t>
            </a:r>
            <a:endParaRPr lang="it-IT" altLang="en-US" dirty="0"/>
          </a:p>
          <a:p>
            <a:pPr eaLnBrk="1" hangingPunct="1">
              <a:lnSpc>
                <a:spcPct val="105000"/>
              </a:lnSpc>
              <a:spcBef>
                <a:spcPct val="60000"/>
              </a:spcBef>
              <a:buClr>
                <a:srgbClr val="996600"/>
              </a:buClr>
              <a:buSzPct val="70000"/>
              <a:buFont typeface="Wingdings" panose="05000000000000000000" pitchFamily="2" charset="2"/>
              <a:buNone/>
            </a:pPr>
            <a:r>
              <a:rPr lang="it-IT" altLang="en-US" sz="2000" i="1" dirty="0"/>
              <a:t> </a:t>
            </a:r>
            <a:endParaRPr lang="en-US" altLang="en-US" sz="2000" i="1" dirty="0"/>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2523959747"/>
              </p:ext>
            </p:extLst>
          </p:nvPr>
        </p:nvGraphicFramePr>
        <p:xfrm>
          <a:off x="611560" y="1484784"/>
          <a:ext cx="8010153"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2" name="Rettangolo arrotondato 1"/>
          <p:cNvSpPr/>
          <p:nvPr/>
        </p:nvSpPr>
        <p:spPr bwMode="auto">
          <a:xfrm>
            <a:off x="1475656" y="2996952"/>
            <a:ext cx="4032448" cy="1080120"/>
          </a:xfrm>
          <a:prstGeom prst="roundRect">
            <a:avLst/>
          </a:prstGeom>
          <a:solidFill>
            <a:schemeClr val="accent5"/>
          </a:solid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t-IT" sz="1600" dirty="0">
                <a:latin typeface="+mj-lt"/>
              </a:rPr>
              <a:t>Dal 1995, la velocità di circolazione di M3</a:t>
            </a:r>
          </a:p>
          <a:p>
            <a:pPr marL="0" marR="0" indent="0" algn="ctr" defTabSz="914400" rtl="0" eaLnBrk="1" fontAlgn="base" latinLnBrk="0" hangingPunct="1">
              <a:lnSpc>
                <a:spcPct val="100000"/>
              </a:lnSpc>
              <a:spcBef>
                <a:spcPct val="0"/>
              </a:spcBef>
              <a:spcAft>
                <a:spcPct val="0"/>
              </a:spcAft>
              <a:buClrTx/>
              <a:buSzTx/>
              <a:buFontTx/>
              <a:buNone/>
              <a:tabLst/>
            </a:pPr>
            <a:r>
              <a:rPr lang="it-IT" sz="1600" dirty="0">
                <a:latin typeface="+mj-lt"/>
              </a:rPr>
              <a:t> è diminuita fino al 2009: da 0,38 a 0,25.</a:t>
            </a:r>
          </a:p>
          <a:p>
            <a:pPr marL="0" marR="0" indent="0" algn="ctr" defTabSz="914400" rtl="0" eaLnBrk="1" fontAlgn="base" latinLnBrk="0" hangingPunct="1">
              <a:lnSpc>
                <a:spcPct val="100000"/>
              </a:lnSpc>
              <a:spcBef>
                <a:spcPct val="0"/>
              </a:spcBef>
              <a:spcAft>
                <a:spcPct val="0"/>
              </a:spcAft>
              <a:buClrTx/>
              <a:buSzTx/>
              <a:buFontTx/>
              <a:buNone/>
              <a:tabLst/>
            </a:pPr>
            <a:r>
              <a:rPr lang="it-IT" sz="1600" dirty="0">
                <a:latin typeface="+mj-lt"/>
              </a:rPr>
              <a:t>Poi è rimasta costante attorno a tale valore </a:t>
            </a:r>
            <a:endParaRPr kumimoji="0" lang="en-US" sz="16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2648770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611560" y="188640"/>
            <a:ext cx="7490060" cy="792088"/>
          </a:xfrm>
          <a:noFill/>
        </p:spPr>
        <p:txBody>
          <a:bodyPr/>
          <a:lstStyle/>
          <a:p>
            <a:pPr>
              <a:lnSpc>
                <a:spcPct val="90000"/>
              </a:lnSpc>
            </a:pPr>
            <a:r>
              <a:rPr lang="it-IT" altLang="en-US" sz="2000" dirty="0">
                <a:latin typeface="American Typewriter" panose="02090604020004020304" pitchFamily="18" charset="77"/>
              </a:rPr>
              <a:t>In periodi più lunghi, la velocità di circolazione assume andamenti diversi. </a:t>
            </a:r>
            <a:r>
              <a:rPr lang="it-IT" altLang="en-US" sz="2000" i="1" dirty="0">
                <a:latin typeface="American Typewriter" panose="02090604020004020304" pitchFamily="18" charset="77"/>
              </a:rPr>
              <a:t>In Italia, dal 1861 al 1991:</a:t>
            </a:r>
          </a:p>
        </p:txBody>
      </p:sp>
      <p:sp>
        <p:nvSpPr>
          <p:cNvPr id="33795"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3796" name="Rectangle 4"/>
          <p:cNvSpPr>
            <a:spLocks noChangeArrowheads="1"/>
          </p:cNvSpPr>
          <p:nvPr/>
        </p:nvSpPr>
        <p:spPr bwMode="auto">
          <a:xfrm>
            <a:off x="0" y="5589588"/>
            <a:ext cx="4787900" cy="1268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797" name="Rectangle 5"/>
          <p:cNvSpPr>
            <a:spLocks noChangeArrowheads="1"/>
          </p:cNvSpPr>
          <p:nvPr/>
        </p:nvSpPr>
        <p:spPr bwMode="auto">
          <a:xfrm>
            <a:off x="4356100" y="5229225"/>
            <a:ext cx="4787900" cy="162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37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777398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bwMode="auto">
          <a:xfrm>
            <a:off x="2123728" y="2708920"/>
            <a:ext cx="1656184" cy="432048"/>
          </a:xfrm>
          <a:prstGeom prst="roundRect">
            <a:avLst/>
          </a:prstGeom>
          <a:solidFill>
            <a:srgbClr val="FFFFFF"/>
          </a:solidFill>
          <a:ln w="28575" cap="flat" cmpd="sng" algn="ctr">
            <a:solidFill>
              <a:srgbClr val="00009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000099"/>
                </a:solidFill>
                <a:effectLst/>
                <a:latin typeface="+mj-lt"/>
              </a:rPr>
              <a:t>V</a:t>
            </a:r>
            <a:r>
              <a:rPr kumimoji="0" lang="it-IT" sz="1600" i="0" u="none" strike="noStrike" cap="none" normalizeH="0" baseline="0" dirty="0">
                <a:ln>
                  <a:noFill/>
                </a:ln>
                <a:solidFill>
                  <a:srgbClr val="000099"/>
                </a:solidFill>
                <a:effectLst/>
                <a:latin typeface="+mj-lt"/>
              </a:rPr>
              <a:t>(circolante)</a:t>
            </a:r>
            <a:endParaRPr kumimoji="0" lang="en-US" sz="1600" i="0" u="none" strike="noStrike" cap="none" normalizeH="0" baseline="0" dirty="0">
              <a:ln>
                <a:noFill/>
              </a:ln>
              <a:solidFill>
                <a:srgbClr val="000099"/>
              </a:solidFill>
              <a:effectLst/>
              <a:latin typeface="+mj-lt"/>
            </a:endParaRPr>
          </a:p>
        </p:txBody>
      </p:sp>
      <p:sp>
        <p:nvSpPr>
          <p:cNvPr id="8" name="Rettangolo arrotondato 7"/>
          <p:cNvSpPr/>
          <p:nvPr/>
        </p:nvSpPr>
        <p:spPr bwMode="auto">
          <a:xfrm>
            <a:off x="6084168" y="3861048"/>
            <a:ext cx="1656184" cy="432048"/>
          </a:xfrm>
          <a:prstGeom prst="roundRect">
            <a:avLst/>
          </a:prstGeom>
          <a:solidFill>
            <a:srgbClr val="FFFFFF"/>
          </a:solid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C00000"/>
                </a:solidFill>
                <a:effectLst/>
                <a:latin typeface="+mj-lt"/>
              </a:rPr>
              <a:t>V</a:t>
            </a:r>
            <a:r>
              <a:rPr kumimoji="0" lang="it-IT" sz="1600" i="0" u="none" strike="noStrike" cap="none" normalizeH="0" baseline="0" dirty="0">
                <a:ln>
                  <a:noFill/>
                </a:ln>
                <a:solidFill>
                  <a:srgbClr val="C00000"/>
                </a:solidFill>
                <a:effectLst/>
                <a:latin typeface="+mj-lt"/>
              </a:rPr>
              <a:t>(M2)</a:t>
            </a:r>
            <a:endParaRPr kumimoji="0" lang="en-US" sz="1600" i="0" u="none" strike="noStrike" cap="none" normalizeH="0" baseline="0" dirty="0">
              <a:ln>
                <a:noFill/>
              </a:ln>
              <a:solidFill>
                <a:srgbClr val="C00000"/>
              </a:solidFill>
              <a:effectLst/>
              <a:latin typeface="+mj-lt"/>
            </a:endParaRPr>
          </a:p>
        </p:txBody>
      </p:sp>
      <p:sp>
        <p:nvSpPr>
          <p:cNvPr id="3" name="Rettangolo 2"/>
          <p:cNvSpPr/>
          <p:nvPr/>
        </p:nvSpPr>
        <p:spPr bwMode="auto">
          <a:xfrm>
            <a:off x="2324100" y="1412776"/>
            <a:ext cx="5184576" cy="583418"/>
          </a:xfrm>
          <a:prstGeom prst="rect">
            <a:avLst/>
          </a:prstGeom>
          <a:solidFill>
            <a:schemeClr val="accent5"/>
          </a:solid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baseline="0" dirty="0">
                <a:ln>
                  <a:noFill/>
                </a:ln>
                <a:solidFill>
                  <a:schemeClr val="tx1"/>
                </a:solidFill>
                <a:effectLst/>
                <a:latin typeface="+mj-lt"/>
              </a:rPr>
              <a:t>Come si spiega che V(circolante) </a:t>
            </a:r>
            <a:r>
              <a:rPr kumimoji="0" lang="it-IT" sz="1400" i="0" u="none" strike="noStrike" cap="none" normalizeH="0" dirty="0">
                <a:ln>
                  <a:noFill/>
                </a:ln>
                <a:solidFill>
                  <a:schemeClr val="tx1"/>
                </a:solidFill>
                <a:effectLst/>
                <a:latin typeface="+mj-lt"/>
              </a:rPr>
              <a:t>aumenta nel dopoguerra?</a:t>
            </a:r>
          </a:p>
          <a:p>
            <a:pPr marL="0" marR="0" indent="0" algn="ctr" defTabSz="914400" rtl="0" eaLnBrk="1" fontAlgn="base" latinLnBrk="0" hangingPunct="1">
              <a:lnSpc>
                <a:spcPct val="100000"/>
              </a:lnSpc>
              <a:spcBef>
                <a:spcPct val="0"/>
              </a:spcBef>
              <a:spcAft>
                <a:spcPct val="0"/>
              </a:spcAft>
              <a:buClrTx/>
              <a:buSzTx/>
              <a:buFontTx/>
              <a:buNone/>
              <a:tabLst/>
            </a:pPr>
            <a:r>
              <a:rPr kumimoji="0" lang="it-IT" sz="1400" i="0" u="none" strike="noStrike" cap="none" normalizeH="0" dirty="0">
                <a:ln>
                  <a:noFill/>
                </a:ln>
                <a:solidFill>
                  <a:schemeClr val="tx1"/>
                </a:solidFill>
                <a:effectLst/>
                <a:latin typeface="+mj-lt"/>
              </a:rPr>
              <a:t> E V(M2) diminuisce?  </a:t>
            </a:r>
            <a:r>
              <a:rPr lang="it-IT" sz="1400" dirty="0">
                <a:latin typeface="+mj-lt"/>
              </a:rPr>
              <a:t>Cosa succede nel periodo di guerra?</a:t>
            </a:r>
            <a:endParaRPr kumimoji="0" lang="en-US" sz="1400" i="0" u="none" strike="noStrike" cap="none" normalizeH="0" baseline="0" dirty="0">
              <a:ln>
                <a:noFill/>
              </a:ln>
              <a:solidFill>
                <a:schemeClr val="tx1"/>
              </a:solidFill>
              <a:effectLst/>
              <a:latin typeface="+mj-l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82"/>
          <p:cNvSpPr>
            <a:spLocks noGrp="1" noChangeArrowheads="1"/>
          </p:cNvSpPr>
          <p:nvPr>
            <p:ph type="title"/>
          </p:nvPr>
        </p:nvSpPr>
        <p:spPr>
          <a:xfrm>
            <a:off x="476374" y="404664"/>
            <a:ext cx="8920162" cy="512762"/>
          </a:xfrm>
          <a:noFill/>
        </p:spPr>
        <p:txBody>
          <a:bodyPr/>
          <a:lstStyle/>
          <a:p>
            <a:pPr>
              <a:lnSpc>
                <a:spcPct val="90000"/>
              </a:lnSpc>
            </a:pPr>
            <a:r>
              <a:rPr lang="it-IT" altLang="en-US" sz="2000" dirty="0">
                <a:latin typeface="American Typewriter" panose="02090604020004020304" pitchFamily="18" charset="77"/>
              </a:rPr>
              <a:t>Inflazione e tasso di crescita della moneta (tutti i paesi, anni 90)</a:t>
            </a:r>
          </a:p>
        </p:txBody>
      </p:sp>
      <p:sp>
        <p:nvSpPr>
          <p:cNvPr id="35843"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5844" name="Freeform 17"/>
          <p:cNvSpPr>
            <a:spLocks/>
          </p:cNvSpPr>
          <p:nvPr/>
        </p:nvSpPr>
        <p:spPr bwMode="auto">
          <a:xfrm>
            <a:off x="1689100" y="1536700"/>
            <a:ext cx="6665913" cy="3927475"/>
          </a:xfrm>
          <a:custGeom>
            <a:avLst/>
            <a:gdLst>
              <a:gd name="T0" fmla="*/ 0 w 4199"/>
              <a:gd name="T1" fmla="*/ 0 h 2474"/>
              <a:gd name="T2" fmla="*/ 0 w 4199"/>
              <a:gd name="T3" fmla="*/ 2147483647 h 2474"/>
              <a:gd name="T4" fmla="*/ 2147483647 w 4199"/>
              <a:gd name="T5" fmla="*/ 2147483647 h 2474"/>
              <a:gd name="T6" fmla="*/ 0 60000 65536"/>
              <a:gd name="T7" fmla="*/ 0 60000 65536"/>
              <a:gd name="T8" fmla="*/ 0 60000 65536"/>
              <a:gd name="T9" fmla="*/ 0 w 4199"/>
              <a:gd name="T10" fmla="*/ 0 h 2474"/>
              <a:gd name="T11" fmla="*/ 4199 w 4199"/>
              <a:gd name="T12" fmla="*/ 2474 h 2474"/>
            </a:gdLst>
            <a:ahLst/>
            <a:cxnLst>
              <a:cxn ang="T6">
                <a:pos x="T0" y="T1"/>
              </a:cxn>
              <a:cxn ang="T7">
                <a:pos x="T2" y="T3"/>
              </a:cxn>
              <a:cxn ang="T8">
                <a:pos x="T4" y="T5"/>
              </a:cxn>
            </a:cxnLst>
            <a:rect l="T9" t="T10" r="T11" b="T12"/>
            <a:pathLst>
              <a:path w="4199" h="2474">
                <a:moveTo>
                  <a:pt x="0" y="0"/>
                </a:moveTo>
                <a:lnTo>
                  <a:pt x="0" y="2474"/>
                </a:lnTo>
                <a:lnTo>
                  <a:pt x="4199" y="2474"/>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45" name="Line 18"/>
          <p:cNvSpPr>
            <a:spLocks noChangeShapeType="1"/>
          </p:cNvSpPr>
          <p:nvPr/>
        </p:nvSpPr>
        <p:spPr bwMode="auto">
          <a:xfrm>
            <a:off x="1689100" y="4687888"/>
            <a:ext cx="1285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19"/>
          <p:cNvSpPr>
            <a:spLocks noChangeShapeType="1"/>
          </p:cNvSpPr>
          <p:nvPr/>
        </p:nvSpPr>
        <p:spPr bwMode="auto">
          <a:xfrm>
            <a:off x="1689100" y="3911600"/>
            <a:ext cx="12858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20"/>
          <p:cNvSpPr>
            <a:spLocks noChangeShapeType="1"/>
          </p:cNvSpPr>
          <p:nvPr/>
        </p:nvSpPr>
        <p:spPr bwMode="auto">
          <a:xfrm>
            <a:off x="1689100" y="3135313"/>
            <a:ext cx="1285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21"/>
          <p:cNvSpPr>
            <a:spLocks noChangeShapeType="1"/>
          </p:cNvSpPr>
          <p:nvPr/>
        </p:nvSpPr>
        <p:spPr bwMode="auto">
          <a:xfrm>
            <a:off x="1689100" y="2357438"/>
            <a:ext cx="12858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22"/>
          <p:cNvSpPr>
            <a:spLocks noChangeShapeType="1"/>
          </p:cNvSpPr>
          <p:nvPr/>
        </p:nvSpPr>
        <p:spPr bwMode="auto">
          <a:xfrm>
            <a:off x="1689100" y="1581150"/>
            <a:ext cx="12858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23"/>
          <p:cNvSpPr>
            <a:spLocks noChangeShapeType="1"/>
          </p:cNvSpPr>
          <p:nvPr/>
        </p:nvSpPr>
        <p:spPr bwMode="auto">
          <a:xfrm>
            <a:off x="2946400" y="5332413"/>
            <a:ext cx="1588" cy="1317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24"/>
          <p:cNvSpPr>
            <a:spLocks noChangeShapeType="1"/>
          </p:cNvSpPr>
          <p:nvPr/>
        </p:nvSpPr>
        <p:spPr bwMode="auto">
          <a:xfrm>
            <a:off x="4181475" y="5332413"/>
            <a:ext cx="1588" cy="1317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25"/>
          <p:cNvSpPr>
            <a:spLocks noChangeShapeType="1"/>
          </p:cNvSpPr>
          <p:nvPr/>
        </p:nvSpPr>
        <p:spPr bwMode="auto">
          <a:xfrm>
            <a:off x="5437188" y="5332413"/>
            <a:ext cx="1587" cy="1317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26"/>
          <p:cNvSpPr>
            <a:spLocks noChangeShapeType="1"/>
          </p:cNvSpPr>
          <p:nvPr/>
        </p:nvSpPr>
        <p:spPr bwMode="auto">
          <a:xfrm>
            <a:off x="6692900" y="5332413"/>
            <a:ext cx="1588" cy="1317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27"/>
          <p:cNvSpPr>
            <a:spLocks noChangeShapeType="1"/>
          </p:cNvSpPr>
          <p:nvPr/>
        </p:nvSpPr>
        <p:spPr bwMode="auto">
          <a:xfrm>
            <a:off x="7950200" y="5332413"/>
            <a:ext cx="1588" cy="1317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3" name="Rectangle 29"/>
          <p:cNvSpPr>
            <a:spLocks noChangeArrowheads="1"/>
          </p:cNvSpPr>
          <p:nvPr/>
        </p:nvSpPr>
        <p:spPr bwMode="auto">
          <a:xfrm>
            <a:off x="1093968" y="2224088"/>
            <a:ext cx="455253"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1000</a:t>
            </a:r>
            <a:endParaRPr lang="it-IT" sz="3100" dirty="0">
              <a:effectLst>
                <a:outerShdw blurRad="38100" dist="38100" dir="2700000" algn="tl">
                  <a:srgbClr val="C0C0C0"/>
                </a:outerShdw>
              </a:effectLst>
            </a:endParaRPr>
          </a:p>
        </p:txBody>
      </p:sp>
      <p:sp>
        <p:nvSpPr>
          <p:cNvPr id="93214" name="Rectangle 30"/>
          <p:cNvSpPr>
            <a:spLocks noChangeArrowheads="1"/>
          </p:cNvSpPr>
          <p:nvPr/>
        </p:nvSpPr>
        <p:spPr bwMode="auto">
          <a:xfrm>
            <a:off x="1002790" y="1447800"/>
            <a:ext cx="597921"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a:t>
            </a:r>
            <a:r>
              <a:rPr lang="it-IT" sz="800" dirty="0">
                <a:solidFill>
                  <a:srgbClr val="000000"/>
                </a:solidFill>
                <a:latin typeface="ITC Legacy Sans Book" charset="0"/>
              </a:rPr>
              <a:t> </a:t>
            </a:r>
            <a:r>
              <a:rPr lang="it-IT" sz="1600" dirty="0">
                <a:solidFill>
                  <a:srgbClr val="000000"/>
                </a:solidFill>
                <a:latin typeface="ITC Legacy Sans Book" charset="0"/>
              </a:rPr>
              <a:t>000</a:t>
            </a:r>
            <a:endParaRPr lang="it-IT" sz="3100" dirty="0">
              <a:effectLst>
                <a:outerShdw blurRad="38100" dist="38100" dir="2700000" algn="tl">
                  <a:srgbClr val="C0C0C0"/>
                </a:outerShdw>
              </a:effectLst>
            </a:endParaRPr>
          </a:p>
        </p:txBody>
      </p:sp>
      <p:sp>
        <p:nvSpPr>
          <p:cNvPr id="93215" name="Rectangle 31"/>
          <p:cNvSpPr>
            <a:spLocks noChangeArrowheads="1"/>
          </p:cNvSpPr>
          <p:nvPr/>
        </p:nvSpPr>
        <p:spPr bwMode="auto">
          <a:xfrm>
            <a:off x="1218343" y="3000375"/>
            <a:ext cx="341440"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100</a:t>
            </a:r>
            <a:endParaRPr lang="it-IT" sz="3100" dirty="0">
              <a:effectLst>
                <a:outerShdw blurRad="38100" dist="38100" dir="2700000" algn="tl">
                  <a:srgbClr val="C0C0C0"/>
                </a:outerShdw>
              </a:effectLst>
            </a:endParaRPr>
          </a:p>
        </p:txBody>
      </p:sp>
      <p:sp>
        <p:nvSpPr>
          <p:cNvPr id="93216" name="Rectangle 32"/>
          <p:cNvSpPr>
            <a:spLocks noChangeArrowheads="1"/>
          </p:cNvSpPr>
          <p:nvPr/>
        </p:nvSpPr>
        <p:spPr bwMode="auto">
          <a:xfrm>
            <a:off x="1370500" y="3756025"/>
            <a:ext cx="227626"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a:t>
            </a:r>
            <a:endParaRPr lang="it-IT" sz="3100" dirty="0">
              <a:effectLst>
                <a:outerShdw blurRad="38100" dist="38100" dir="2700000" algn="tl">
                  <a:srgbClr val="C0C0C0"/>
                </a:outerShdw>
              </a:effectLst>
            </a:endParaRPr>
          </a:p>
        </p:txBody>
      </p:sp>
      <p:sp>
        <p:nvSpPr>
          <p:cNvPr id="93217" name="Rectangle 33"/>
          <p:cNvSpPr>
            <a:spLocks noChangeArrowheads="1"/>
          </p:cNvSpPr>
          <p:nvPr/>
        </p:nvSpPr>
        <p:spPr bwMode="auto">
          <a:xfrm>
            <a:off x="1447250" y="4532313"/>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a:t>
            </a:r>
            <a:endParaRPr lang="it-IT" sz="3100" dirty="0">
              <a:effectLst>
                <a:outerShdw blurRad="38100" dist="38100" dir="2700000" algn="tl">
                  <a:srgbClr val="C0C0C0"/>
                </a:outerShdw>
              </a:effectLst>
            </a:endParaRPr>
          </a:p>
        </p:txBody>
      </p:sp>
      <p:sp>
        <p:nvSpPr>
          <p:cNvPr id="93218" name="Rectangle 34"/>
          <p:cNvSpPr>
            <a:spLocks noChangeArrowheads="1"/>
          </p:cNvSpPr>
          <p:nvPr/>
        </p:nvSpPr>
        <p:spPr bwMode="auto">
          <a:xfrm>
            <a:off x="1370220" y="5330825"/>
            <a:ext cx="285335"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0,1</a:t>
            </a:r>
            <a:endParaRPr lang="it-IT" sz="3100" dirty="0">
              <a:effectLst>
                <a:outerShdw blurRad="38100" dist="38100" dir="2700000" algn="tl">
                  <a:srgbClr val="C0C0C0"/>
                </a:outerShdw>
              </a:effectLst>
            </a:endParaRPr>
          </a:p>
        </p:txBody>
      </p:sp>
      <p:sp>
        <p:nvSpPr>
          <p:cNvPr id="93219" name="Rectangle 35"/>
          <p:cNvSpPr>
            <a:spLocks noChangeArrowheads="1"/>
          </p:cNvSpPr>
          <p:nvPr/>
        </p:nvSpPr>
        <p:spPr bwMode="auto">
          <a:xfrm>
            <a:off x="3938588" y="5753100"/>
            <a:ext cx="4211637"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a:solidFill>
                  <a:srgbClr val="000000"/>
                </a:solidFill>
              </a:rPr>
              <a:t>Crescita dell’offerta di moneta % (scala log)</a:t>
            </a:r>
            <a:endParaRPr lang="it-IT" sz="3100" b="1">
              <a:effectLst>
                <a:outerShdw blurRad="38100" dist="38100" dir="2700000" algn="tl">
                  <a:srgbClr val="C0C0C0"/>
                </a:outerShdw>
              </a:effectLst>
            </a:endParaRPr>
          </a:p>
        </p:txBody>
      </p:sp>
      <p:sp>
        <p:nvSpPr>
          <p:cNvPr id="93220" name="Rectangle 36"/>
          <p:cNvSpPr>
            <a:spLocks noChangeArrowheads="1"/>
          </p:cNvSpPr>
          <p:nvPr/>
        </p:nvSpPr>
        <p:spPr bwMode="auto">
          <a:xfrm>
            <a:off x="1600408" y="5486400"/>
            <a:ext cx="285335"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0,1</a:t>
            </a:r>
            <a:endParaRPr lang="it-IT" sz="3100" dirty="0">
              <a:effectLst>
                <a:outerShdw blurRad="38100" dist="38100" dir="2700000" algn="tl">
                  <a:srgbClr val="C0C0C0"/>
                </a:outerShdw>
              </a:effectLst>
            </a:endParaRPr>
          </a:p>
        </p:txBody>
      </p:sp>
      <p:sp>
        <p:nvSpPr>
          <p:cNvPr id="93221" name="Rectangle 37"/>
          <p:cNvSpPr>
            <a:spLocks noChangeArrowheads="1"/>
          </p:cNvSpPr>
          <p:nvPr/>
        </p:nvSpPr>
        <p:spPr bwMode="auto">
          <a:xfrm>
            <a:off x="2931562" y="5486400"/>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a:t>
            </a:r>
            <a:endParaRPr lang="it-IT" sz="3100" dirty="0">
              <a:effectLst>
                <a:outerShdw blurRad="38100" dist="38100" dir="2700000" algn="tl">
                  <a:srgbClr val="C0C0C0"/>
                </a:outerShdw>
              </a:effectLst>
            </a:endParaRPr>
          </a:p>
        </p:txBody>
      </p:sp>
      <p:sp>
        <p:nvSpPr>
          <p:cNvPr id="93222" name="Rectangle 38"/>
          <p:cNvSpPr>
            <a:spLocks noChangeArrowheads="1"/>
          </p:cNvSpPr>
          <p:nvPr/>
        </p:nvSpPr>
        <p:spPr bwMode="auto">
          <a:xfrm>
            <a:off x="4118463" y="5486400"/>
            <a:ext cx="227626"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a:t>
            </a:r>
            <a:endParaRPr lang="it-IT" sz="3100" dirty="0">
              <a:effectLst>
                <a:outerShdw blurRad="38100" dist="38100" dir="2700000" algn="tl">
                  <a:srgbClr val="C0C0C0"/>
                </a:outerShdw>
              </a:effectLst>
            </a:endParaRPr>
          </a:p>
        </p:txBody>
      </p:sp>
      <p:sp>
        <p:nvSpPr>
          <p:cNvPr id="93223" name="Rectangle 39"/>
          <p:cNvSpPr>
            <a:spLocks noChangeArrowheads="1"/>
          </p:cNvSpPr>
          <p:nvPr/>
        </p:nvSpPr>
        <p:spPr bwMode="auto">
          <a:xfrm>
            <a:off x="5310918" y="5486400"/>
            <a:ext cx="341440"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100</a:t>
            </a:r>
            <a:endParaRPr lang="it-IT" sz="3100" dirty="0">
              <a:effectLst>
                <a:outerShdw blurRad="38100" dist="38100" dir="2700000" algn="tl">
                  <a:srgbClr val="C0C0C0"/>
                </a:outerShdw>
              </a:effectLst>
            </a:endParaRPr>
          </a:p>
        </p:txBody>
      </p:sp>
      <p:sp>
        <p:nvSpPr>
          <p:cNvPr id="93224" name="Rectangle 40"/>
          <p:cNvSpPr>
            <a:spLocks noChangeArrowheads="1"/>
          </p:cNvSpPr>
          <p:nvPr/>
        </p:nvSpPr>
        <p:spPr bwMode="auto">
          <a:xfrm>
            <a:off x="6477180" y="5486400"/>
            <a:ext cx="455253"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1000</a:t>
            </a:r>
            <a:endParaRPr lang="it-IT" sz="3100" dirty="0">
              <a:effectLst>
                <a:outerShdw blurRad="38100" dist="38100" dir="2700000" algn="tl">
                  <a:srgbClr val="C0C0C0"/>
                </a:outerShdw>
              </a:effectLst>
            </a:endParaRPr>
          </a:p>
        </p:txBody>
      </p:sp>
      <p:sp>
        <p:nvSpPr>
          <p:cNvPr id="93225" name="Rectangle 41"/>
          <p:cNvSpPr>
            <a:spLocks noChangeArrowheads="1"/>
          </p:cNvSpPr>
          <p:nvPr/>
        </p:nvSpPr>
        <p:spPr bwMode="auto">
          <a:xfrm>
            <a:off x="7694102" y="5486400"/>
            <a:ext cx="597921"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a:t>
            </a:r>
            <a:r>
              <a:rPr lang="it-IT" sz="800" dirty="0">
                <a:solidFill>
                  <a:srgbClr val="000000"/>
                </a:solidFill>
                <a:latin typeface="ITC Legacy Sans Book" charset="0"/>
              </a:rPr>
              <a:t> </a:t>
            </a:r>
            <a:r>
              <a:rPr lang="it-IT" sz="1600" dirty="0">
                <a:solidFill>
                  <a:srgbClr val="000000"/>
                </a:solidFill>
                <a:latin typeface="ITC Legacy Sans Book" charset="0"/>
              </a:rPr>
              <a:t>000</a:t>
            </a:r>
            <a:endParaRPr lang="it-IT" sz="3100" dirty="0">
              <a:effectLst>
                <a:outerShdw blurRad="38100" dist="38100" dir="2700000" algn="tl">
                  <a:srgbClr val="C0C0C0"/>
                </a:outerShdw>
              </a:effectLst>
            </a:endParaRPr>
          </a:p>
        </p:txBody>
      </p:sp>
      <p:sp>
        <p:nvSpPr>
          <p:cNvPr id="35868" name="Rectangle 42"/>
          <p:cNvSpPr>
            <a:spLocks noChangeArrowheads="1"/>
          </p:cNvSpPr>
          <p:nvPr/>
        </p:nvSpPr>
        <p:spPr bwMode="auto">
          <a:xfrm>
            <a:off x="7150100" y="18573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69" name="Rectangle 43"/>
          <p:cNvSpPr>
            <a:spLocks noChangeArrowheads="1"/>
          </p:cNvSpPr>
          <p:nvPr/>
        </p:nvSpPr>
        <p:spPr bwMode="auto">
          <a:xfrm>
            <a:off x="6638925" y="2278063"/>
            <a:ext cx="87313"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0" name="Rectangle 44"/>
          <p:cNvSpPr>
            <a:spLocks noChangeArrowheads="1"/>
          </p:cNvSpPr>
          <p:nvPr/>
        </p:nvSpPr>
        <p:spPr bwMode="auto">
          <a:xfrm>
            <a:off x="6532563" y="2322513"/>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1" name="Rectangle 45"/>
          <p:cNvSpPr>
            <a:spLocks noChangeArrowheads="1"/>
          </p:cNvSpPr>
          <p:nvPr/>
        </p:nvSpPr>
        <p:spPr bwMode="auto">
          <a:xfrm>
            <a:off x="6553200" y="2411413"/>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2" name="Rectangle 46"/>
          <p:cNvSpPr>
            <a:spLocks noChangeArrowheads="1"/>
          </p:cNvSpPr>
          <p:nvPr/>
        </p:nvSpPr>
        <p:spPr bwMode="auto">
          <a:xfrm>
            <a:off x="6469063" y="2411413"/>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3" name="Rectangle 47"/>
          <p:cNvSpPr>
            <a:spLocks noChangeArrowheads="1"/>
          </p:cNvSpPr>
          <p:nvPr/>
        </p:nvSpPr>
        <p:spPr bwMode="auto">
          <a:xfrm>
            <a:off x="6064250" y="23891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4" name="Rectangle 48"/>
          <p:cNvSpPr>
            <a:spLocks noChangeArrowheads="1"/>
          </p:cNvSpPr>
          <p:nvPr/>
        </p:nvSpPr>
        <p:spPr bwMode="auto">
          <a:xfrm>
            <a:off x="6021388" y="23891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5" name="Rectangle 49"/>
          <p:cNvSpPr>
            <a:spLocks noChangeArrowheads="1"/>
          </p:cNvSpPr>
          <p:nvPr/>
        </p:nvSpPr>
        <p:spPr bwMode="auto">
          <a:xfrm>
            <a:off x="5638800" y="2455863"/>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6" name="Rectangle 50"/>
          <p:cNvSpPr>
            <a:spLocks noChangeArrowheads="1"/>
          </p:cNvSpPr>
          <p:nvPr/>
        </p:nvSpPr>
        <p:spPr bwMode="auto">
          <a:xfrm>
            <a:off x="5872163" y="2544763"/>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7" name="Rectangle 51"/>
          <p:cNvSpPr>
            <a:spLocks noChangeArrowheads="1"/>
          </p:cNvSpPr>
          <p:nvPr/>
        </p:nvSpPr>
        <p:spPr bwMode="auto">
          <a:xfrm>
            <a:off x="5553075" y="2700338"/>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8" name="Rectangle 52"/>
          <p:cNvSpPr>
            <a:spLocks noChangeArrowheads="1"/>
          </p:cNvSpPr>
          <p:nvPr/>
        </p:nvSpPr>
        <p:spPr bwMode="auto">
          <a:xfrm>
            <a:off x="5553075" y="2811463"/>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79" name="Rectangle 53"/>
          <p:cNvSpPr>
            <a:spLocks noChangeArrowheads="1"/>
          </p:cNvSpPr>
          <p:nvPr/>
        </p:nvSpPr>
        <p:spPr bwMode="auto">
          <a:xfrm>
            <a:off x="5616575" y="2900363"/>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0" name="Rectangle 54"/>
          <p:cNvSpPr>
            <a:spLocks noChangeArrowheads="1"/>
          </p:cNvSpPr>
          <p:nvPr/>
        </p:nvSpPr>
        <p:spPr bwMode="auto">
          <a:xfrm>
            <a:off x="5254625" y="2855913"/>
            <a:ext cx="87313"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1" name="Rectangle 55"/>
          <p:cNvSpPr>
            <a:spLocks noChangeArrowheads="1"/>
          </p:cNvSpPr>
          <p:nvPr/>
        </p:nvSpPr>
        <p:spPr bwMode="auto">
          <a:xfrm>
            <a:off x="4786313" y="27447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2" name="Rectangle 56"/>
          <p:cNvSpPr>
            <a:spLocks noChangeArrowheads="1"/>
          </p:cNvSpPr>
          <p:nvPr/>
        </p:nvSpPr>
        <p:spPr bwMode="auto">
          <a:xfrm>
            <a:off x="4445000" y="25669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3" name="Rectangle 57"/>
          <p:cNvSpPr>
            <a:spLocks noChangeArrowheads="1"/>
          </p:cNvSpPr>
          <p:nvPr/>
        </p:nvSpPr>
        <p:spPr bwMode="auto">
          <a:xfrm>
            <a:off x="5211763" y="30114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4" name="Rectangle 58"/>
          <p:cNvSpPr>
            <a:spLocks noChangeArrowheads="1"/>
          </p:cNvSpPr>
          <p:nvPr/>
        </p:nvSpPr>
        <p:spPr bwMode="auto">
          <a:xfrm>
            <a:off x="5573713" y="36766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5" name="Rectangle 59"/>
          <p:cNvSpPr>
            <a:spLocks noChangeArrowheads="1"/>
          </p:cNvSpPr>
          <p:nvPr/>
        </p:nvSpPr>
        <p:spPr bwMode="auto">
          <a:xfrm>
            <a:off x="5489575" y="34321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6" name="Rectangle 60"/>
          <p:cNvSpPr>
            <a:spLocks noChangeArrowheads="1"/>
          </p:cNvSpPr>
          <p:nvPr/>
        </p:nvSpPr>
        <p:spPr bwMode="auto">
          <a:xfrm>
            <a:off x="5148263" y="35210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7" name="Rectangle 61"/>
          <p:cNvSpPr>
            <a:spLocks noChangeArrowheads="1"/>
          </p:cNvSpPr>
          <p:nvPr/>
        </p:nvSpPr>
        <p:spPr bwMode="auto">
          <a:xfrm>
            <a:off x="4935538" y="34988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8" name="Rectangle 62"/>
          <p:cNvSpPr>
            <a:spLocks noChangeArrowheads="1"/>
          </p:cNvSpPr>
          <p:nvPr/>
        </p:nvSpPr>
        <p:spPr bwMode="auto">
          <a:xfrm>
            <a:off x="4808538" y="3387725"/>
            <a:ext cx="65087"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89" name="Rectangle 63"/>
          <p:cNvSpPr>
            <a:spLocks noChangeArrowheads="1"/>
          </p:cNvSpPr>
          <p:nvPr/>
        </p:nvSpPr>
        <p:spPr bwMode="auto">
          <a:xfrm>
            <a:off x="4808538" y="3476625"/>
            <a:ext cx="65087"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0" name="Rectangle 64"/>
          <p:cNvSpPr>
            <a:spLocks noChangeArrowheads="1"/>
          </p:cNvSpPr>
          <p:nvPr/>
        </p:nvSpPr>
        <p:spPr bwMode="auto">
          <a:xfrm>
            <a:off x="4808538" y="3654425"/>
            <a:ext cx="65087"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1" name="Rectangle 65"/>
          <p:cNvSpPr>
            <a:spLocks noChangeArrowheads="1"/>
          </p:cNvSpPr>
          <p:nvPr/>
        </p:nvSpPr>
        <p:spPr bwMode="auto">
          <a:xfrm>
            <a:off x="4659313" y="3743325"/>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2" name="Rectangle 66"/>
          <p:cNvSpPr>
            <a:spLocks noChangeArrowheads="1"/>
          </p:cNvSpPr>
          <p:nvPr/>
        </p:nvSpPr>
        <p:spPr bwMode="auto">
          <a:xfrm>
            <a:off x="4679950" y="38766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3" name="Rectangle 67"/>
          <p:cNvSpPr>
            <a:spLocks noChangeArrowheads="1"/>
          </p:cNvSpPr>
          <p:nvPr/>
        </p:nvSpPr>
        <p:spPr bwMode="auto">
          <a:xfrm>
            <a:off x="3892550" y="41433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4" name="Rectangle 68"/>
          <p:cNvSpPr>
            <a:spLocks noChangeArrowheads="1"/>
          </p:cNvSpPr>
          <p:nvPr/>
        </p:nvSpPr>
        <p:spPr bwMode="auto">
          <a:xfrm>
            <a:off x="3870325" y="41878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5" name="Rectangle 69"/>
          <p:cNvSpPr>
            <a:spLocks noChangeArrowheads="1"/>
          </p:cNvSpPr>
          <p:nvPr/>
        </p:nvSpPr>
        <p:spPr bwMode="auto">
          <a:xfrm>
            <a:off x="3892550" y="4254500"/>
            <a:ext cx="65088" cy="68263"/>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6" name="Rectangle 70"/>
          <p:cNvSpPr>
            <a:spLocks noChangeArrowheads="1"/>
          </p:cNvSpPr>
          <p:nvPr/>
        </p:nvSpPr>
        <p:spPr bwMode="auto">
          <a:xfrm>
            <a:off x="3913188" y="4165600"/>
            <a:ext cx="87312"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7" name="Rectangle 71"/>
          <p:cNvSpPr>
            <a:spLocks noChangeArrowheads="1"/>
          </p:cNvSpPr>
          <p:nvPr/>
        </p:nvSpPr>
        <p:spPr bwMode="auto">
          <a:xfrm>
            <a:off x="3998913" y="4254500"/>
            <a:ext cx="65087" cy="46038"/>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8" name="Rectangle 72"/>
          <p:cNvSpPr>
            <a:spLocks noChangeArrowheads="1"/>
          </p:cNvSpPr>
          <p:nvPr/>
        </p:nvSpPr>
        <p:spPr bwMode="auto">
          <a:xfrm>
            <a:off x="4019550" y="4165600"/>
            <a:ext cx="87313"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899" name="Rectangle 73"/>
          <p:cNvSpPr>
            <a:spLocks noChangeArrowheads="1"/>
          </p:cNvSpPr>
          <p:nvPr/>
        </p:nvSpPr>
        <p:spPr bwMode="auto">
          <a:xfrm>
            <a:off x="4083050" y="41433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0" name="Rectangle 74"/>
          <p:cNvSpPr>
            <a:spLocks noChangeArrowheads="1"/>
          </p:cNvSpPr>
          <p:nvPr/>
        </p:nvSpPr>
        <p:spPr bwMode="auto">
          <a:xfrm>
            <a:off x="4125913" y="41878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1" name="Rectangle 75"/>
          <p:cNvSpPr>
            <a:spLocks noChangeArrowheads="1"/>
          </p:cNvSpPr>
          <p:nvPr/>
        </p:nvSpPr>
        <p:spPr bwMode="auto">
          <a:xfrm>
            <a:off x="4191000" y="4121150"/>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2" name="Rectangle 76"/>
          <p:cNvSpPr>
            <a:spLocks noChangeArrowheads="1"/>
          </p:cNvSpPr>
          <p:nvPr/>
        </p:nvSpPr>
        <p:spPr bwMode="auto">
          <a:xfrm>
            <a:off x="4297363" y="4076700"/>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3" name="Rectangle 77"/>
          <p:cNvSpPr>
            <a:spLocks noChangeArrowheads="1"/>
          </p:cNvSpPr>
          <p:nvPr/>
        </p:nvSpPr>
        <p:spPr bwMode="auto">
          <a:xfrm>
            <a:off x="4211638" y="41878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4" name="Rectangle 78"/>
          <p:cNvSpPr>
            <a:spLocks noChangeArrowheads="1"/>
          </p:cNvSpPr>
          <p:nvPr/>
        </p:nvSpPr>
        <p:spPr bwMode="auto">
          <a:xfrm>
            <a:off x="4297363" y="3965575"/>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5" name="Rectangle 79"/>
          <p:cNvSpPr>
            <a:spLocks noChangeArrowheads="1"/>
          </p:cNvSpPr>
          <p:nvPr/>
        </p:nvSpPr>
        <p:spPr bwMode="auto">
          <a:xfrm>
            <a:off x="4318000" y="38989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6" name="Rectangle 80"/>
          <p:cNvSpPr>
            <a:spLocks noChangeArrowheads="1"/>
          </p:cNvSpPr>
          <p:nvPr/>
        </p:nvSpPr>
        <p:spPr bwMode="auto">
          <a:xfrm>
            <a:off x="4381500" y="39211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7" name="Rectangle 81"/>
          <p:cNvSpPr>
            <a:spLocks noChangeArrowheads="1"/>
          </p:cNvSpPr>
          <p:nvPr/>
        </p:nvSpPr>
        <p:spPr bwMode="auto">
          <a:xfrm>
            <a:off x="4467225" y="38989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8" name="Rectangle 82"/>
          <p:cNvSpPr>
            <a:spLocks noChangeArrowheads="1"/>
          </p:cNvSpPr>
          <p:nvPr/>
        </p:nvSpPr>
        <p:spPr bwMode="auto">
          <a:xfrm>
            <a:off x="4467225" y="38544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09" name="Rectangle 83"/>
          <p:cNvSpPr>
            <a:spLocks noChangeArrowheads="1"/>
          </p:cNvSpPr>
          <p:nvPr/>
        </p:nvSpPr>
        <p:spPr bwMode="auto">
          <a:xfrm>
            <a:off x="4552950" y="383222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0" name="Rectangle 84"/>
          <p:cNvSpPr>
            <a:spLocks noChangeArrowheads="1"/>
          </p:cNvSpPr>
          <p:nvPr/>
        </p:nvSpPr>
        <p:spPr bwMode="auto">
          <a:xfrm>
            <a:off x="4552950" y="3810000"/>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1" name="Rectangle 85"/>
          <p:cNvSpPr>
            <a:spLocks noChangeArrowheads="1"/>
          </p:cNvSpPr>
          <p:nvPr/>
        </p:nvSpPr>
        <p:spPr bwMode="auto">
          <a:xfrm>
            <a:off x="4637088" y="38766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2" name="Rectangle 86"/>
          <p:cNvSpPr>
            <a:spLocks noChangeArrowheads="1"/>
          </p:cNvSpPr>
          <p:nvPr/>
        </p:nvSpPr>
        <p:spPr bwMode="auto">
          <a:xfrm>
            <a:off x="4637088" y="33432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3" name="Rectangle 87"/>
          <p:cNvSpPr>
            <a:spLocks noChangeArrowheads="1"/>
          </p:cNvSpPr>
          <p:nvPr/>
        </p:nvSpPr>
        <p:spPr bwMode="auto">
          <a:xfrm>
            <a:off x="4659313" y="3409950"/>
            <a:ext cx="65087"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4" name="Rectangle 88"/>
          <p:cNvSpPr>
            <a:spLocks noChangeArrowheads="1"/>
          </p:cNvSpPr>
          <p:nvPr/>
        </p:nvSpPr>
        <p:spPr bwMode="auto">
          <a:xfrm>
            <a:off x="4700588" y="3476625"/>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5" name="Rectangle 89"/>
          <p:cNvSpPr>
            <a:spLocks noChangeArrowheads="1"/>
          </p:cNvSpPr>
          <p:nvPr/>
        </p:nvSpPr>
        <p:spPr bwMode="auto">
          <a:xfrm>
            <a:off x="4829175" y="3521075"/>
            <a:ext cx="87313"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6" name="Rectangle 90"/>
          <p:cNvSpPr>
            <a:spLocks noChangeArrowheads="1"/>
          </p:cNvSpPr>
          <p:nvPr/>
        </p:nvSpPr>
        <p:spPr bwMode="auto">
          <a:xfrm>
            <a:off x="4297363" y="4187825"/>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7" name="Rectangle 91"/>
          <p:cNvSpPr>
            <a:spLocks noChangeArrowheads="1"/>
          </p:cNvSpPr>
          <p:nvPr/>
        </p:nvSpPr>
        <p:spPr bwMode="auto">
          <a:xfrm>
            <a:off x="4254500" y="4232275"/>
            <a:ext cx="65088" cy="68263"/>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8" name="Rectangle 92"/>
          <p:cNvSpPr>
            <a:spLocks noChangeArrowheads="1"/>
          </p:cNvSpPr>
          <p:nvPr/>
        </p:nvSpPr>
        <p:spPr bwMode="auto">
          <a:xfrm>
            <a:off x="4743450" y="34988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19" name="Rectangle 93"/>
          <p:cNvSpPr>
            <a:spLocks noChangeArrowheads="1"/>
          </p:cNvSpPr>
          <p:nvPr/>
        </p:nvSpPr>
        <p:spPr bwMode="auto">
          <a:xfrm>
            <a:off x="4679950" y="32099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0" name="Rectangle 94"/>
          <p:cNvSpPr>
            <a:spLocks noChangeArrowheads="1"/>
          </p:cNvSpPr>
          <p:nvPr/>
        </p:nvSpPr>
        <p:spPr bwMode="auto">
          <a:xfrm>
            <a:off x="4573588" y="3187700"/>
            <a:ext cx="87312"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1" name="Rectangle 95"/>
          <p:cNvSpPr>
            <a:spLocks noChangeArrowheads="1"/>
          </p:cNvSpPr>
          <p:nvPr/>
        </p:nvSpPr>
        <p:spPr bwMode="auto">
          <a:xfrm>
            <a:off x="4424363" y="3321050"/>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2" name="Rectangle 96"/>
          <p:cNvSpPr>
            <a:spLocks noChangeArrowheads="1"/>
          </p:cNvSpPr>
          <p:nvPr/>
        </p:nvSpPr>
        <p:spPr bwMode="auto">
          <a:xfrm>
            <a:off x="3594100" y="3432175"/>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3" name="Rectangle 97"/>
          <p:cNvSpPr>
            <a:spLocks noChangeArrowheads="1"/>
          </p:cNvSpPr>
          <p:nvPr/>
        </p:nvSpPr>
        <p:spPr bwMode="auto">
          <a:xfrm>
            <a:off x="3806825" y="37211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4" name="Rectangle 98"/>
          <p:cNvSpPr>
            <a:spLocks noChangeArrowheads="1"/>
          </p:cNvSpPr>
          <p:nvPr/>
        </p:nvSpPr>
        <p:spPr bwMode="auto">
          <a:xfrm>
            <a:off x="3189288" y="4054475"/>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5" name="Rectangle 99"/>
          <p:cNvSpPr>
            <a:spLocks noChangeArrowheads="1"/>
          </p:cNvSpPr>
          <p:nvPr/>
        </p:nvSpPr>
        <p:spPr bwMode="auto">
          <a:xfrm>
            <a:off x="3275013" y="4276725"/>
            <a:ext cx="65087" cy="68263"/>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6" name="Rectangle 100"/>
          <p:cNvSpPr>
            <a:spLocks noChangeArrowheads="1"/>
          </p:cNvSpPr>
          <p:nvPr/>
        </p:nvSpPr>
        <p:spPr bwMode="auto">
          <a:xfrm>
            <a:off x="3338513" y="4298950"/>
            <a:ext cx="66675" cy="68263"/>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7" name="Rectangle 101"/>
          <p:cNvSpPr>
            <a:spLocks noChangeArrowheads="1"/>
          </p:cNvSpPr>
          <p:nvPr/>
        </p:nvSpPr>
        <p:spPr bwMode="auto">
          <a:xfrm>
            <a:off x="3594100" y="40767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8" name="Rectangle 102"/>
          <p:cNvSpPr>
            <a:spLocks noChangeArrowheads="1"/>
          </p:cNvSpPr>
          <p:nvPr/>
        </p:nvSpPr>
        <p:spPr bwMode="auto">
          <a:xfrm>
            <a:off x="3657600" y="40989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29" name="Rectangle 103"/>
          <p:cNvSpPr>
            <a:spLocks noChangeArrowheads="1"/>
          </p:cNvSpPr>
          <p:nvPr/>
        </p:nvSpPr>
        <p:spPr bwMode="auto">
          <a:xfrm>
            <a:off x="3870325" y="40322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0" name="Rectangle 104"/>
          <p:cNvSpPr>
            <a:spLocks noChangeArrowheads="1"/>
          </p:cNvSpPr>
          <p:nvPr/>
        </p:nvSpPr>
        <p:spPr bwMode="auto">
          <a:xfrm>
            <a:off x="4062413" y="39433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1" name="Rectangle 105"/>
          <p:cNvSpPr>
            <a:spLocks noChangeArrowheads="1"/>
          </p:cNvSpPr>
          <p:nvPr/>
        </p:nvSpPr>
        <p:spPr bwMode="auto">
          <a:xfrm>
            <a:off x="4083050" y="4054475"/>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2" name="Rectangle 106"/>
          <p:cNvSpPr>
            <a:spLocks noChangeArrowheads="1"/>
          </p:cNvSpPr>
          <p:nvPr/>
        </p:nvSpPr>
        <p:spPr bwMode="auto">
          <a:xfrm>
            <a:off x="4168775" y="38766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3" name="Rectangle 107"/>
          <p:cNvSpPr>
            <a:spLocks noChangeArrowheads="1"/>
          </p:cNvSpPr>
          <p:nvPr/>
        </p:nvSpPr>
        <p:spPr bwMode="auto">
          <a:xfrm>
            <a:off x="4148138" y="3965575"/>
            <a:ext cx="87312"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4" name="Rectangle 108"/>
          <p:cNvSpPr>
            <a:spLocks noChangeArrowheads="1"/>
          </p:cNvSpPr>
          <p:nvPr/>
        </p:nvSpPr>
        <p:spPr bwMode="auto">
          <a:xfrm>
            <a:off x="4191000" y="39655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5" name="Rectangle 109"/>
          <p:cNvSpPr>
            <a:spLocks noChangeArrowheads="1"/>
          </p:cNvSpPr>
          <p:nvPr/>
        </p:nvSpPr>
        <p:spPr bwMode="auto">
          <a:xfrm>
            <a:off x="4191000" y="40544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6" name="Rectangle 110"/>
          <p:cNvSpPr>
            <a:spLocks noChangeArrowheads="1"/>
          </p:cNvSpPr>
          <p:nvPr/>
        </p:nvSpPr>
        <p:spPr bwMode="auto">
          <a:xfrm>
            <a:off x="4254500" y="383222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7" name="Rectangle 111"/>
          <p:cNvSpPr>
            <a:spLocks noChangeArrowheads="1"/>
          </p:cNvSpPr>
          <p:nvPr/>
        </p:nvSpPr>
        <p:spPr bwMode="auto">
          <a:xfrm>
            <a:off x="4360863" y="3832225"/>
            <a:ext cx="87312"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8" name="Rectangle 112"/>
          <p:cNvSpPr>
            <a:spLocks noChangeArrowheads="1"/>
          </p:cNvSpPr>
          <p:nvPr/>
        </p:nvSpPr>
        <p:spPr bwMode="auto">
          <a:xfrm>
            <a:off x="3657600" y="4298950"/>
            <a:ext cx="66675" cy="46038"/>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39" name="Rectangle 113"/>
          <p:cNvSpPr>
            <a:spLocks noChangeArrowheads="1"/>
          </p:cNvSpPr>
          <p:nvPr/>
        </p:nvSpPr>
        <p:spPr bwMode="auto">
          <a:xfrm>
            <a:off x="3465513" y="4408488"/>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0" name="Rectangle 114"/>
          <p:cNvSpPr>
            <a:spLocks noChangeArrowheads="1"/>
          </p:cNvSpPr>
          <p:nvPr/>
        </p:nvSpPr>
        <p:spPr bwMode="auto">
          <a:xfrm>
            <a:off x="3679825" y="4897438"/>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1" name="Rectangle 115"/>
          <p:cNvSpPr>
            <a:spLocks noChangeArrowheads="1"/>
          </p:cNvSpPr>
          <p:nvPr/>
        </p:nvSpPr>
        <p:spPr bwMode="auto">
          <a:xfrm>
            <a:off x="3892550" y="4675188"/>
            <a:ext cx="65088"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2" name="Rectangle 116"/>
          <p:cNvSpPr>
            <a:spLocks noChangeArrowheads="1"/>
          </p:cNvSpPr>
          <p:nvPr/>
        </p:nvSpPr>
        <p:spPr bwMode="auto">
          <a:xfrm>
            <a:off x="3892550" y="4586288"/>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3" name="Rectangle 117"/>
          <p:cNvSpPr>
            <a:spLocks noChangeArrowheads="1"/>
          </p:cNvSpPr>
          <p:nvPr/>
        </p:nvSpPr>
        <p:spPr bwMode="auto">
          <a:xfrm>
            <a:off x="4019550" y="4608513"/>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4" name="Rectangle 118"/>
          <p:cNvSpPr>
            <a:spLocks noChangeArrowheads="1"/>
          </p:cNvSpPr>
          <p:nvPr/>
        </p:nvSpPr>
        <p:spPr bwMode="auto">
          <a:xfrm>
            <a:off x="4360863" y="4630738"/>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5" name="Rectangle 119"/>
          <p:cNvSpPr>
            <a:spLocks noChangeArrowheads="1"/>
          </p:cNvSpPr>
          <p:nvPr/>
        </p:nvSpPr>
        <p:spPr bwMode="auto">
          <a:xfrm>
            <a:off x="4487863" y="44084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6" name="Rectangle 120"/>
          <p:cNvSpPr>
            <a:spLocks noChangeArrowheads="1"/>
          </p:cNvSpPr>
          <p:nvPr/>
        </p:nvSpPr>
        <p:spPr bwMode="auto">
          <a:xfrm>
            <a:off x="4743450" y="44084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7" name="Rectangle 121"/>
          <p:cNvSpPr>
            <a:spLocks noChangeArrowheads="1"/>
          </p:cNvSpPr>
          <p:nvPr/>
        </p:nvSpPr>
        <p:spPr bwMode="auto">
          <a:xfrm>
            <a:off x="4148138" y="4430713"/>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8" name="Rectangle 122"/>
          <p:cNvSpPr>
            <a:spLocks noChangeArrowheads="1"/>
          </p:cNvSpPr>
          <p:nvPr/>
        </p:nvSpPr>
        <p:spPr bwMode="auto">
          <a:xfrm>
            <a:off x="4297363" y="4386263"/>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49" name="Rectangle 123"/>
          <p:cNvSpPr>
            <a:spLocks noChangeArrowheads="1"/>
          </p:cNvSpPr>
          <p:nvPr/>
        </p:nvSpPr>
        <p:spPr bwMode="auto">
          <a:xfrm>
            <a:off x="4211638" y="4341813"/>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0" name="Rectangle 124"/>
          <p:cNvSpPr>
            <a:spLocks noChangeArrowheads="1"/>
          </p:cNvSpPr>
          <p:nvPr/>
        </p:nvSpPr>
        <p:spPr bwMode="auto">
          <a:xfrm>
            <a:off x="4148138" y="4298950"/>
            <a:ext cx="65087" cy="68263"/>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1" name="Rectangle 125"/>
          <p:cNvSpPr>
            <a:spLocks noChangeArrowheads="1"/>
          </p:cNvSpPr>
          <p:nvPr/>
        </p:nvSpPr>
        <p:spPr bwMode="auto">
          <a:xfrm>
            <a:off x="4083050" y="4319588"/>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2" name="Rectangle 126"/>
          <p:cNvSpPr>
            <a:spLocks noChangeArrowheads="1"/>
          </p:cNvSpPr>
          <p:nvPr/>
        </p:nvSpPr>
        <p:spPr bwMode="auto">
          <a:xfrm>
            <a:off x="4148138" y="4364038"/>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3" name="Rectangle 127"/>
          <p:cNvSpPr>
            <a:spLocks noChangeArrowheads="1"/>
          </p:cNvSpPr>
          <p:nvPr/>
        </p:nvSpPr>
        <p:spPr bwMode="auto">
          <a:xfrm>
            <a:off x="4403725" y="35210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4" name="Rectangle 128"/>
          <p:cNvSpPr>
            <a:spLocks noChangeArrowheads="1"/>
          </p:cNvSpPr>
          <p:nvPr/>
        </p:nvSpPr>
        <p:spPr bwMode="auto">
          <a:xfrm>
            <a:off x="4360863" y="3565525"/>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5" name="Rectangle 129"/>
          <p:cNvSpPr>
            <a:spLocks noChangeArrowheads="1"/>
          </p:cNvSpPr>
          <p:nvPr/>
        </p:nvSpPr>
        <p:spPr bwMode="auto">
          <a:xfrm>
            <a:off x="4338638" y="36322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6" name="Rectangle 130"/>
          <p:cNvSpPr>
            <a:spLocks noChangeArrowheads="1"/>
          </p:cNvSpPr>
          <p:nvPr/>
        </p:nvSpPr>
        <p:spPr bwMode="auto">
          <a:xfrm>
            <a:off x="4318000" y="36766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7" name="Rectangle 131"/>
          <p:cNvSpPr>
            <a:spLocks noChangeArrowheads="1"/>
          </p:cNvSpPr>
          <p:nvPr/>
        </p:nvSpPr>
        <p:spPr bwMode="auto">
          <a:xfrm>
            <a:off x="4318000" y="378777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8" name="Rectangle 132"/>
          <p:cNvSpPr>
            <a:spLocks noChangeArrowheads="1"/>
          </p:cNvSpPr>
          <p:nvPr/>
        </p:nvSpPr>
        <p:spPr bwMode="auto">
          <a:xfrm>
            <a:off x="4510088" y="3632200"/>
            <a:ext cx="65087"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59" name="Rectangle 133"/>
          <p:cNvSpPr>
            <a:spLocks noChangeArrowheads="1"/>
          </p:cNvSpPr>
          <p:nvPr/>
        </p:nvSpPr>
        <p:spPr bwMode="auto">
          <a:xfrm>
            <a:off x="4487863" y="3721100"/>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0" name="Rectangle 134"/>
          <p:cNvSpPr>
            <a:spLocks noChangeArrowheads="1"/>
          </p:cNvSpPr>
          <p:nvPr/>
        </p:nvSpPr>
        <p:spPr bwMode="auto">
          <a:xfrm>
            <a:off x="4552950" y="3721100"/>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1" name="Rectangle 135"/>
          <p:cNvSpPr>
            <a:spLocks noChangeArrowheads="1"/>
          </p:cNvSpPr>
          <p:nvPr/>
        </p:nvSpPr>
        <p:spPr bwMode="auto">
          <a:xfrm>
            <a:off x="4616450" y="36099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2" name="Rectangle 136"/>
          <p:cNvSpPr>
            <a:spLocks noChangeArrowheads="1"/>
          </p:cNvSpPr>
          <p:nvPr/>
        </p:nvSpPr>
        <p:spPr bwMode="auto">
          <a:xfrm>
            <a:off x="4700588" y="3587750"/>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3" name="Rectangle 137"/>
          <p:cNvSpPr>
            <a:spLocks noChangeArrowheads="1"/>
          </p:cNvSpPr>
          <p:nvPr/>
        </p:nvSpPr>
        <p:spPr bwMode="auto">
          <a:xfrm>
            <a:off x="4083050" y="4430713"/>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4" name="Rectangle 138"/>
          <p:cNvSpPr>
            <a:spLocks noChangeArrowheads="1"/>
          </p:cNvSpPr>
          <p:nvPr/>
        </p:nvSpPr>
        <p:spPr bwMode="auto">
          <a:xfrm>
            <a:off x="3743325" y="4430713"/>
            <a:ext cx="87313"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5" name="Rectangle 139"/>
          <p:cNvSpPr>
            <a:spLocks noChangeArrowheads="1"/>
          </p:cNvSpPr>
          <p:nvPr/>
        </p:nvSpPr>
        <p:spPr bwMode="auto">
          <a:xfrm>
            <a:off x="3870325" y="440848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6" name="Rectangle 140"/>
          <p:cNvSpPr>
            <a:spLocks noChangeArrowheads="1"/>
          </p:cNvSpPr>
          <p:nvPr/>
        </p:nvSpPr>
        <p:spPr bwMode="auto">
          <a:xfrm>
            <a:off x="3806825" y="4298950"/>
            <a:ext cx="66675" cy="68263"/>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7" name="Rectangle 141"/>
          <p:cNvSpPr>
            <a:spLocks noChangeArrowheads="1"/>
          </p:cNvSpPr>
          <p:nvPr/>
        </p:nvSpPr>
        <p:spPr bwMode="auto">
          <a:xfrm>
            <a:off x="4297363" y="4276725"/>
            <a:ext cx="65087" cy="46038"/>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8" name="Rectangle 142"/>
          <p:cNvSpPr>
            <a:spLocks noChangeArrowheads="1"/>
          </p:cNvSpPr>
          <p:nvPr/>
        </p:nvSpPr>
        <p:spPr bwMode="auto">
          <a:xfrm>
            <a:off x="4403725" y="4210050"/>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69" name="Rectangle 143"/>
          <p:cNvSpPr>
            <a:spLocks noChangeArrowheads="1"/>
          </p:cNvSpPr>
          <p:nvPr/>
        </p:nvSpPr>
        <p:spPr bwMode="auto">
          <a:xfrm>
            <a:off x="4424363" y="41211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0" name="Rectangle 144"/>
          <p:cNvSpPr>
            <a:spLocks noChangeArrowheads="1"/>
          </p:cNvSpPr>
          <p:nvPr/>
        </p:nvSpPr>
        <p:spPr bwMode="auto">
          <a:xfrm>
            <a:off x="3956050" y="4364038"/>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1" name="Rectangle 145"/>
          <p:cNvSpPr>
            <a:spLocks noChangeArrowheads="1"/>
          </p:cNvSpPr>
          <p:nvPr/>
        </p:nvSpPr>
        <p:spPr bwMode="auto">
          <a:xfrm>
            <a:off x="4041775" y="4386263"/>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2" name="Rectangle 146"/>
          <p:cNvSpPr>
            <a:spLocks noChangeArrowheads="1"/>
          </p:cNvSpPr>
          <p:nvPr/>
        </p:nvSpPr>
        <p:spPr bwMode="auto">
          <a:xfrm>
            <a:off x="4487863" y="40100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3" name="Rectangle 147"/>
          <p:cNvSpPr>
            <a:spLocks noChangeArrowheads="1"/>
          </p:cNvSpPr>
          <p:nvPr/>
        </p:nvSpPr>
        <p:spPr bwMode="auto">
          <a:xfrm>
            <a:off x="4700588" y="403225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4" name="Rectangle 148"/>
          <p:cNvSpPr>
            <a:spLocks noChangeArrowheads="1"/>
          </p:cNvSpPr>
          <p:nvPr/>
        </p:nvSpPr>
        <p:spPr bwMode="auto">
          <a:xfrm>
            <a:off x="4679950" y="40100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5" name="Rectangle 149"/>
          <p:cNvSpPr>
            <a:spLocks noChangeArrowheads="1"/>
          </p:cNvSpPr>
          <p:nvPr/>
        </p:nvSpPr>
        <p:spPr bwMode="auto">
          <a:xfrm>
            <a:off x="4552950" y="3965575"/>
            <a:ext cx="65088"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6" name="Rectangle 150"/>
          <p:cNvSpPr>
            <a:spLocks noChangeArrowheads="1"/>
          </p:cNvSpPr>
          <p:nvPr/>
        </p:nvSpPr>
        <p:spPr bwMode="auto">
          <a:xfrm>
            <a:off x="5254625" y="3209925"/>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7" name="Rectangle 151"/>
          <p:cNvSpPr>
            <a:spLocks noChangeArrowheads="1"/>
          </p:cNvSpPr>
          <p:nvPr/>
        </p:nvSpPr>
        <p:spPr bwMode="auto">
          <a:xfrm>
            <a:off x="5191125" y="3144838"/>
            <a:ext cx="66675" cy="46037"/>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8" name="Rectangle 152"/>
          <p:cNvSpPr>
            <a:spLocks noChangeArrowheads="1"/>
          </p:cNvSpPr>
          <p:nvPr/>
        </p:nvSpPr>
        <p:spPr bwMode="auto">
          <a:xfrm>
            <a:off x="5191125" y="31877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79" name="Rectangle 153"/>
          <p:cNvSpPr>
            <a:spLocks noChangeArrowheads="1"/>
          </p:cNvSpPr>
          <p:nvPr/>
        </p:nvSpPr>
        <p:spPr bwMode="auto">
          <a:xfrm>
            <a:off x="5105400" y="3187700"/>
            <a:ext cx="66675" cy="69850"/>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80" name="Rectangle 154"/>
          <p:cNvSpPr>
            <a:spLocks noChangeArrowheads="1"/>
          </p:cNvSpPr>
          <p:nvPr/>
        </p:nvSpPr>
        <p:spPr bwMode="auto">
          <a:xfrm>
            <a:off x="4935538" y="3144838"/>
            <a:ext cx="66675" cy="68262"/>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81" name="Rectangle 155"/>
          <p:cNvSpPr>
            <a:spLocks noChangeArrowheads="1"/>
          </p:cNvSpPr>
          <p:nvPr/>
        </p:nvSpPr>
        <p:spPr bwMode="auto">
          <a:xfrm>
            <a:off x="4978400" y="3232150"/>
            <a:ext cx="65088"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82" name="Rectangle 156"/>
          <p:cNvSpPr>
            <a:spLocks noChangeArrowheads="1"/>
          </p:cNvSpPr>
          <p:nvPr/>
        </p:nvSpPr>
        <p:spPr bwMode="auto">
          <a:xfrm>
            <a:off x="5062538" y="3365500"/>
            <a:ext cx="66675"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83" name="Rectangle 157"/>
          <p:cNvSpPr>
            <a:spLocks noChangeArrowheads="1"/>
          </p:cNvSpPr>
          <p:nvPr/>
        </p:nvSpPr>
        <p:spPr bwMode="auto">
          <a:xfrm>
            <a:off x="4978400" y="3365500"/>
            <a:ext cx="65088" cy="47625"/>
          </a:xfrm>
          <a:prstGeom prst="rect">
            <a:avLst/>
          </a:prstGeom>
          <a:solidFill>
            <a:srgbClr val="66A842"/>
          </a:solidFill>
          <a:ln w="20638">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984" name="Line 158"/>
          <p:cNvSpPr>
            <a:spLocks noChangeShapeType="1"/>
          </p:cNvSpPr>
          <p:nvPr/>
        </p:nvSpPr>
        <p:spPr bwMode="auto">
          <a:xfrm>
            <a:off x="6502400" y="2090738"/>
            <a:ext cx="63500" cy="244475"/>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43" name="Rectangle 159"/>
          <p:cNvSpPr>
            <a:spLocks noChangeArrowheads="1"/>
          </p:cNvSpPr>
          <p:nvPr/>
        </p:nvSpPr>
        <p:spPr bwMode="auto">
          <a:xfrm>
            <a:off x="6181725" y="1824038"/>
            <a:ext cx="982663"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Nicaragua</a:t>
            </a:r>
            <a:endParaRPr lang="it-IT" sz="3100" b="1">
              <a:effectLst>
                <a:outerShdw blurRad="38100" dist="38100" dir="2700000" algn="tl">
                  <a:srgbClr val="C0C0C0"/>
                </a:outerShdw>
              </a:effectLst>
            </a:endParaRPr>
          </a:p>
        </p:txBody>
      </p:sp>
      <p:sp>
        <p:nvSpPr>
          <p:cNvPr id="93344" name="Rectangle 160"/>
          <p:cNvSpPr>
            <a:spLocks noChangeArrowheads="1"/>
          </p:cNvSpPr>
          <p:nvPr/>
        </p:nvSpPr>
        <p:spPr bwMode="auto">
          <a:xfrm>
            <a:off x="7073900" y="2179638"/>
            <a:ext cx="688975"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Angola</a:t>
            </a:r>
            <a:endParaRPr lang="it-IT" sz="3100" b="1">
              <a:effectLst>
                <a:outerShdw blurRad="38100" dist="38100" dir="2700000" algn="tl">
                  <a:srgbClr val="C0C0C0"/>
                </a:outerShdw>
              </a:effectLst>
            </a:endParaRPr>
          </a:p>
        </p:txBody>
      </p:sp>
      <p:sp>
        <p:nvSpPr>
          <p:cNvPr id="93345" name="Rectangle 161"/>
          <p:cNvSpPr>
            <a:spLocks noChangeArrowheads="1"/>
          </p:cNvSpPr>
          <p:nvPr/>
        </p:nvSpPr>
        <p:spPr bwMode="auto">
          <a:xfrm>
            <a:off x="7005638" y="2424113"/>
            <a:ext cx="677862"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Brasile</a:t>
            </a:r>
            <a:endParaRPr lang="it-IT" sz="3100" b="1">
              <a:effectLst>
                <a:outerShdw blurRad="38100" dist="38100" dir="2700000" algn="tl">
                  <a:srgbClr val="C0C0C0"/>
                </a:outerShdw>
              </a:effectLst>
            </a:endParaRPr>
          </a:p>
        </p:txBody>
      </p:sp>
      <p:sp>
        <p:nvSpPr>
          <p:cNvPr id="93346" name="Rectangle 162"/>
          <p:cNvSpPr>
            <a:spLocks noChangeArrowheads="1"/>
          </p:cNvSpPr>
          <p:nvPr/>
        </p:nvSpPr>
        <p:spPr bwMode="auto">
          <a:xfrm>
            <a:off x="6073775" y="3089275"/>
            <a:ext cx="812800"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Bulgaria</a:t>
            </a:r>
            <a:endParaRPr lang="it-IT" sz="3100" b="1">
              <a:effectLst>
                <a:outerShdw blurRad="38100" dist="38100" dir="2700000" algn="tl">
                  <a:srgbClr val="C0C0C0"/>
                </a:outerShdw>
              </a:effectLst>
            </a:endParaRPr>
          </a:p>
        </p:txBody>
      </p:sp>
      <p:sp>
        <p:nvSpPr>
          <p:cNvPr id="93347" name="Rectangle 163"/>
          <p:cNvSpPr>
            <a:spLocks noChangeArrowheads="1"/>
          </p:cNvSpPr>
          <p:nvPr/>
        </p:nvSpPr>
        <p:spPr bwMode="auto">
          <a:xfrm>
            <a:off x="4308475" y="2312988"/>
            <a:ext cx="768350"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Georgia</a:t>
            </a:r>
            <a:endParaRPr lang="it-IT" sz="3100" b="1">
              <a:effectLst>
                <a:outerShdw blurRad="38100" dist="38100" dir="2700000" algn="tl">
                  <a:srgbClr val="C0C0C0"/>
                </a:outerShdw>
              </a:effectLst>
            </a:endParaRPr>
          </a:p>
        </p:txBody>
      </p:sp>
      <p:sp>
        <p:nvSpPr>
          <p:cNvPr id="93348" name="Rectangle 164"/>
          <p:cNvSpPr>
            <a:spLocks noChangeArrowheads="1"/>
          </p:cNvSpPr>
          <p:nvPr/>
        </p:nvSpPr>
        <p:spPr bwMode="auto">
          <a:xfrm>
            <a:off x="2133600" y="4191000"/>
            <a:ext cx="1047750" cy="257175"/>
          </a:xfrm>
          <a:prstGeom prst="rect">
            <a:avLst/>
          </a:prstGeom>
          <a:noFill/>
          <a:ln w="9525">
            <a:noFill/>
            <a:miter lim="800000"/>
            <a:headEnd/>
            <a:tailEnd/>
          </a:ln>
        </p:spPr>
        <p:txBody>
          <a:bodyPr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Kuwait</a:t>
            </a:r>
            <a:endParaRPr lang="it-IT" sz="3100" b="1">
              <a:effectLst>
                <a:outerShdw blurRad="38100" dist="38100" dir="2700000" algn="tl">
                  <a:srgbClr val="C0C0C0"/>
                </a:outerShdw>
              </a:effectLst>
            </a:endParaRPr>
          </a:p>
        </p:txBody>
      </p:sp>
      <p:sp>
        <p:nvSpPr>
          <p:cNvPr id="93349" name="Rectangle 165"/>
          <p:cNvSpPr>
            <a:spLocks noChangeArrowheads="1"/>
          </p:cNvSpPr>
          <p:nvPr/>
        </p:nvSpPr>
        <p:spPr bwMode="auto">
          <a:xfrm>
            <a:off x="3105150" y="4554538"/>
            <a:ext cx="428625"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USA</a:t>
            </a:r>
            <a:endParaRPr lang="it-IT" sz="3100" b="1">
              <a:effectLst>
                <a:outerShdw blurRad="38100" dist="38100" dir="2700000" algn="tl">
                  <a:srgbClr val="C0C0C0"/>
                </a:outerShdw>
              </a:effectLst>
            </a:endParaRPr>
          </a:p>
        </p:txBody>
      </p:sp>
      <p:sp>
        <p:nvSpPr>
          <p:cNvPr id="93350" name="Rectangle 166"/>
          <p:cNvSpPr>
            <a:spLocks noChangeArrowheads="1"/>
          </p:cNvSpPr>
          <p:nvPr/>
        </p:nvSpPr>
        <p:spPr bwMode="auto">
          <a:xfrm>
            <a:off x="4116388" y="4887913"/>
            <a:ext cx="877887" cy="239712"/>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500" b="1" i="1">
                <a:effectLst>
                  <a:outerShdw blurRad="38100" dist="38100" dir="2700000" algn="tl">
                    <a:srgbClr val="C0C0C0"/>
                  </a:outerShdw>
                </a:effectLst>
              </a:rPr>
              <a:t>Giappone</a:t>
            </a:r>
          </a:p>
        </p:txBody>
      </p:sp>
      <p:sp>
        <p:nvSpPr>
          <p:cNvPr id="93351" name="Rectangle 167"/>
          <p:cNvSpPr>
            <a:spLocks noChangeArrowheads="1"/>
          </p:cNvSpPr>
          <p:nvPr/>
        </p:nvSpPr>
        <p:spPr bwMode="auto">
          <a:xfrm>
            <a:off x="4868863" y="4776788"/>
            <a:ext cx="733425"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Canada</a:t>
            </a:r>
            <a:endParaRPr lang="it-IT" sz="3100" b="1">
              <a:effectLst>
                <a:outerShdw blurRad="38100" dist="38100" dir="2700000" algn="tl">
                  <a:srgbClr val="C0C0C0"/>
                </a:outerShdw>
              </a:effectLst>
            </a:endParaRPr>
          </a:p>
        </p:txBody>
      </p:sp>
      <p:sp>
        <p:nvSpPr>
          <p:cNvPr id="93352" name="Rectangle 168"/>
          <p:cNvSpPr>
            <a:spLocks noChangeArrowheads="1"/>
          </p:cNvSpPr>
          <p:nvPr/>
        </p:nvSpPr>
        <p:spPr bwMode="auto">
          <a:xfrm>
            <a:off x="5205413" y="4067175"/>
            <a:ext cx="938212"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Germania</a:t>
            </a:r>
            <a:endParaRPr lang="it-IT" sz="3100" b="1">
              <a:effectLst>
                <a:outerShdw blurRad="38100" dist="38100" dir="2700000" algn="tl">
                  <a:srgbClr val="C0C0C0"/>
                </a:outerShdw>
              </a:effectLst>
            </a:endParaRPr>
          </a:p>
        </p:txBody>
      </p:sp>
      <p:sp>
        <p:nvSpPr>
          <p:cNvPr id="93353" name="Rectangle 169"/>
          <p:cNvSpPr>
            <a:spLocks noChangeArrowheads="1"/>
          </p:cNvSpPr>
          <p:nvPr/>
        </p:nvSpPr>
        <p:spPr bwMode="auto">
          <a:xfrm>
            <a:off x="3286125" y="4887913"/>
            <a:ext cx="576263"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Oman</a:t>
            </a:r>
            <a:endParaRPr lang="it-IT" sz="3100" b="1">
              <a:effectLst>
                <a:outerShdw blurRad="38100" dist="38100" dir="2700000" algn="tl">
                  <a:srgbClr val="C0C0C0"/>
                </a:outerShdw>
              </a:effectLst>
            </a:endParaRPr>
          </a:p>
        </p:txBody>
      </p:sp>
      <p:sp>
        <p:nvSpPr>
          <p:cNvPr id="93354" name="Rectangle 170"/>
          <p:cNvSpPr>
            <a:spLocks noChangeArrowheads="1"/>
          </p:cNvSpPr>
          <p:nvPr/>
        </p:nvSpPr>
        <p:spPr bwMode="auto">
          <a:xfrm>
            <a:off x="7108825" y="1558925"/>
            <a:ext cx="1730375" cy="257175"/>
          </a:xfrm>
          <a:prstGeom prst="rect">
            <a:avLst/>
          </a:prstGeom>
          <a:noFill/>
          <a:ln w="9525">
            <a:noFill/>
            <a:miter lim="800000"/>
            <a:headEnd/>
            <a:tailEnd/>
          </a:ln>
        </p:spPr>
        <p:txBody>
          <a:bodyPr lIns="0" tIns="0" rIns="0" bIns="0">
            <a:spAutoFit/>
          </a:bodyPr>
          <a:lstStyle/>
          <a:p>
            <a:pPr algn="ctr">
              <a:lnSpc>
                <a:spcPct val="105000"/>
              </a:lnSpc>
              <a:spcBef>
                <a:spcPct val="40000"/>
              </a:spcBef>
              <a:buSzPct val="110000"/>
              <a:buFont typeface="Wingdings" pitchFamily="2" charset="2"/>
              <a:buNone/>
              <a:defRPr/>
            </a:pPr>
            <a:r>
              <a:rPr lang="it-IT" sz="1600" b="1" i="1">
                <a:solidFill>
                  <a:srgbClr val="000000"/>
                </a:solidFill>
              </a:rPr>
              <a:t>Rep. Dem. Congo</a:t>
            </a:r>
            <a:endParaRPr lang="it-IT" sz="3100" b="1">
              <a:effectLst>
                <a:outerShdw blurRad="38100" dist="38100" dir="2700000" algn="tl">
                  <a:srgbClr val="C0C0C0"/>
                </a:outerShdw>
              </a:effectLst>
            </a:endParaRPr>
          </a:p>
        </p:txBody>
      </p:sp>
      <p:sp>
        <p:nvSpPr>
          <p:cNvPr id="35997" name="Line 171"/>
          <p:cNvSpPr>
            <a:spLocks noChangeShapeType="1"/>
          </p:cNvSpPr>
          <p:nvPr/>
        </p:nvSpPr>
        <p:spPr bwMode="auto">
          <a:xfrm>
            <a:off x="6692900" y="2312988"/>
            <a:ext cx="298450" cy="1587"/>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8" name="Line 172"/>
          <p:cNvSpPr>
            <a:spLocks noChangeShapeType="1"/>
          </p:cNvSpPr>
          <p:nvPr/>
        </p:nvSpPr>
        <p:spPr bwMode="auto">
          <a:xfrm>
            <a:off x="3009900" y="4310063"/>
            <a:ext cx="298450" cy="1587"/>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9" name="Line 173"/>
          <p:cNvSpPr>
            <a:spLocks noChangeShapeType="1"/>
          </p:cNvSpPr>
          <p:nvPr/>
        </p:nvSpPr>
        <p:spPr bwMode="auto">
          <a:xfrm flipV="1">
            <a:off x="3349625" y="4332288"/>
            <a:ext cx="490538" cy="311150"/>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0" name="Line 174"/>
          <p:cNvSpPr>
            <a:spLocks noChangeShapeType="1"/>
          </p:cNvSpPr>
          <p:nvPr/>
        </p:nvSpPr>
        <p:spPr bwMode="auto">
          <a:xfrm>
            <a:off x="6586538" y="2446338"/>
            <a:ext cx="404812" cy="88900"/>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1" name="Line 175"/>
          <p:cNvSpPr>
            <a:spLocks noChangeShapeType="1"/>
          </p:cNvSpPr>
          <p:nvPr/>
        </p:nvSpPr>
        <p:spPr bwMode="auto">
          <a:xfrm>
            <a:off x="5649913" y="2935288"/>
            <a:ext cx="361950" cy="242887"/>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2" name="Line 176"/>
          <p:cNvSpPr>
            <a:spLocks noChangeShapeType="1"/>
          </p:cNvSpPr>
          <p:nvPr/>
        </p:nvSpPr>
        <p:spPr bwMode="auto">
          <a:xfrm>
            <a:off x="4052888" y="4643438"/>
            <a:ext cx="128587" cy="288925"/>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3" name="Line 177"/>
          <p:cNvSpPr>
            <a:spLocks noChangeShapeType="1"/>
          </p:cNvSpPr>
          <p:nvPr/>
        </p:nvSpPr>
        <p:spPr bwMode="auto">
          <a:xfrm>
            <a:off x="4095750" y="4465638"/>
            <a:ext cx="703263" cy="400050"/>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4" name="Line 178"/>
          <p:cNvSpPr>
            <a:spLocks noChangeShapeType="1"/>
          </p:cNvSpPr>
          <p:nvPr/>
        </p:nvSpPr>
        <p:spPr bwMode="auto">
          <a:xfrm flipV="1">
            <a:off x="4181475" y="4222750"/>
            <a:ext cx="957263" cy="176213"/>
          </a:xfrm>
          <a:prstGeom prst="line">
            <a:avLst/>
          </a:prstGeom>
          <a:noFill/>
          <a:ln w="20638">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67" name="Rectangle 183"/>
          <p:cNvSpPr>
            <a:spLocks noChangeArrowheads="1"/>
          </p:cNvSpPr>
          <p:nvPr/>
        </p:nvSpPr>
        <p:spPr bwMode="auto">
          <a:xfrm>
            <a:off x="223838" y="3136900"/>
            <a:ext cx="1004887" cy="673100"/>
          </a:xfrm>
          <a:prstGeom prst="rect">
            <a:avLst/>
          </a:prstGeom>
          <a:noFill/>
          <a:ln w="9525">
            <a:noFill/>
            <a:miter lim="800000"/>
            <a:headEnd/>
            <a:tailEnd/>
          </a:ln>
        </p:spPr>
        <p:txBody>
          <a:bodyPr wrap="none" lIns="0" tIns="0" rIns="0" bIns="0">
            <a:spAutoFit/>
          </a:bodyPr>
          <a:lstStyle/>
          <a:p>
            <a:pPr algn="ctr">
              <a:lnSpc>
                <a:spcPct val="65000"/>
              </a:lnSpc>
              <a:spcBef>
                <a:spcPct val="40000"/>
              </a:spcBef>
              <a:buSzPct val="110000"/>
              <a:buFont typeface="Wingdings" pitchFamily="2" charset="2"/>
              <a:buNone/>
              <a:defRPr/>
            </a:pPr>
            <a:r>
              <a:rPr lang="it-IT" sz="1600" b="1">
                <a:solidFill>
                  <a:srgbClr val="000000"/>
                </a:solidFill>
              </a:rPr>
              <a:t>Tasso di </a:t>
            </a:r>
          </a:p>
          <a:p>
            <a:pPr algn="ctr">
              <a:lnSpc>
                <a:spcPct val="65000"/>
              </a:lnSpc>
              <a:spcBef>
                <a:spcPct val="40000"/>
              </a:spcBef>
              <a:buSzPct val="110000"/>
              <a:buFont typeface="Wingdings" pitchFamily="2" charset="2"/>
              <a:buNone/>
              <a:defRPr/>
            </a:pPr>
            <a:r>
              <a:rPr lang="it-IT" sz="1600" b="1">
                <a:solidFill>
                  <a:srgbClr val="000000"/>
                </a:solidFill>
              </a:rPr>
              <a:t>inflazione</a:t>
            </a:r>
          </a:p>
          <a:p>
            <a:pPr algn="ctr">
              <a:lnSpc>
                <a:spcPct val="65000"/>
              </a:lnSpc>
              <a:spcBef>
                <a:spcPct val="40000"/>
              </a:spcBef>
              <a:buSzPct val="110000"/>
              <a:buFont typeface="Wingdings" pitchFamily="2" charset="2"/>
              <a:buNone/>
              <a:defRPr/>
            </a:pPr>
            <a:r>
              <a:rPr lang="it-IT" sz="1600" b="1">
                <a:solidFill>
                  <a:srgbClr val="000000"/>
                </a:solidFill>
              </a:rPr>
              <a:t>(scala log)</a:t>
            </a:r>
            <a:endParaRPr lang="it-IT" sz="3100" b="1">
              <a:effectLst>
                <a:outerShdw blurRad="38100" dist="38100" dir="2700000" algn="tl">
                  <a:srgbClr val="C0C0C0"/>
                </a:outerShdw>
              </a:effectLs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533400" y="152400"/>
            <a:ext cx="8286750" cy="755650"/>
          </a:xfrm>
          <a:noFill/>
        </p:spPr>
        <p:txBody>
          <a:bodyPr/>
          <a:lstStyle/>
          <a:p>
            <a:pPr>
              <a:lnSpc>
                <a:spcPct val="90000"/>
              </a:lnSpc>
            </a:pPr>
            <a:br>
              <a:rPr lang="it-IT" altLang="en-US" sz="3200" dirty="0">
                <a:latin typeface="American Typewriter" panose="02090604020004020304" pitchFamily="18" charset="77"/>
              </a:rPr>
            </a:br>
            <a:r>
              <a:rPr lang="it-IT" altLang="en-US" sz="2400" dirty="0">
                <a:latin typeface="American Typewriter" panose="02090604020004020304" pitchFamily="18" charset="77"/>
              </a:rPr>
              <a:t>Inflazione e crescita della moneta (USA)</a:t>
            </a:r>
          </a:p>
        </p:txBody>
      </p:sp>
      <p:sp>
        <p:nvSpPr>
          <p:cNvPr id="3686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6868" name="Freeform 10"/>
          <p:cNvSpPr>
            <a:spLocks/>
          </p:cNvSpPr>
          <p:nvPr/>
        </p:nvSpPr>
        <p:spPr bwMode="auto">
          <a:xfrm>
            <a:off x="1682750" y="1233488"/>
            <a:ext cx="7143750" cy="4054475"/>
          </a:xfrm>
          <a:custGeom>
            <a:avLst/>
            <a:gdLst>
              <a:gd name="T0" fmla="*/ 0 w 4500"/>
              <a:gd name="T1" fmla="*/ 0 h 2554"/>
              <a:gd name="T2" fmla="*/ 0 w 4500"/>
              <a:gd name="T3" fmla="*/ 2147483647 h 2554"/>
              <a:gd name="T4" fmla="*/ 2147483647 w 4500"/>
              <a:gd name="T5" fmla="*/ 2147483647 h 2554"/>
              <a:gd name="T6" fmla="*/ 0 60000 65536"/>
              <a:gd name="T7" fmla="*/ 0 60000 65536"/>
              <a:gd name="T8" fmla="*/ 0 60000 65536"/>
              <a:gd name="T9" fmla="*/ 0 w 4500"/>
              <a:gd name="T10" fmla="*/ 0 h 2554"/>
              <a:gd name="T11" fmla="*/ 4500 w 4500"/>
              <a:gd name="T12" fmla="*/ 2554 h 2554"/>
            </a:gdLst>
            <a:ahLst/>
            <a:cxnLst>
              <a:cxn ang="T6">
                <a:pos x="T0" y="T1"/>
              </a:cxn>
              <a:cxn ang="T7">
                <a:pos x="T2" y="T3"/>
              </a:cxn>
              <a:cxn ang="T8">
                <a:pos x="T4" y="T5"/>
              </a:cxn>
            </a:cxnLst>
            <a:rect l="T9" t="T10" r="T11" b="T12"/>
            <a:pathLst>
              <a:path w="4500" h="2554">
                <a:moveTo>
                  <a:pt x="0" y="0"/>
                </a:moveTo>
                <a:lnTo>
                  <a:pt x="0" y="2554"/>
                </a:lnTo>
                <a:lnTo>
                  <a:pt x="4500" y="255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869" name="Line 11"/>
          <p:cNvSpPr>
            <a:spLocks noChangeShapeType="1"/>
          </p:cNvSpPr>
          <p:nvPr/>
        </p:nvSpPr>
        <p:spPr bwMode="auto">
          <a:xfrm>
            <a:off x="2855913" y="5153025"/>
            <a:ext cx="1587" cy="1349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12"/>
          <p:cNvSpPr>
            <a:spLocks noChangeShapeType="1"/>
          </p:cNvSpPr>
          <p:nvPr/>
        </p:nvSpPr>
        <p:spPr bwMode="auto">
          <a:xfrm>
            <a:off x="4027488" y="5153025"/>
            <a:ext cx="1587" cy="1349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13"/>
          <p:cNvSpPr>
            <a:spLocks noChangeShapeType="1"/>
          </p:cNvSpPr>
          <p:nvPr/>
        </p:nvSpPr>
        <p:spPr bwMode="auto">
          <a:xfrm>
            <a:off x="5221288" y="5153025"/>
            <a:ext cx="1587" cy="1349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Line 14"/>
          <p:cNvSpPr>
            <a:spLocks noChangeShapeType="1"/>
          </p:cNvSpPr>
          <p:nvPr/>
        </p:nvSpPr>
        <p:spPr bwMode="auto">
          <a:xfrm>
            <a:off x="6392863" y="5153025"/>
            <a:ext cx="1587" cy="1349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3" name="Line 15"/>
          <p:cNvSpPr>
            <a:spLocks noChangeShapeType="1"/>
          </p:cNvSpPr>
          <p:nvPr/>
        </p:nvSpPr>
        <p:spPr bwMode="auto">
          <a:xfrm>
            <a:off x="7564438" y="5153025"/>
            <a:ext cx="1587" cy="1349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Line 16"/>
          <p:cNvSpPr>
            <a:spLocks noChangeShapeType="1"/>
          </p:cNvSpPr>
          <p:nvPr/>
        </p:nvSpPr>
        <p:spPr bwMode="auto">
          <a:xfrm>
            <a:off x="8758238" y="5153025"/>
            <a:ext cx="1587" cy="1349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17"/>
          <p:cNvSpPr>
            <a:spLocks noChangeShapeType="1"/>
          </p:cNvSpPr>
          <p:nvPr/>
        </p:nvSpPr>
        <p:spPr bwMode="auto">
          <a:xfrm>
            <a:off x="1682750" y="3959225"/>
            <a:ext cx="71437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18"/>
          <p:cNvSpPr>
            <a:spLocks noChangeShapeType="1"/>
          </p:cNvSpPr>
          <p:nvPr/>
        </p:nvSpPr>
        <p:spPr bwMode="auto">
          <a:xfrm>
            <a:off x="1682750" y="3305175"/>
            <a:ext cx="136525"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19"/>
          <p:cNvSpPr>
            <a:spLocks noChangeShapeType="1"/>
          </p:cNvSpPr>
          <p:nvPr/>
        </p:nvSpPr>
        <p:spPr bwMode="auto">
          <a:xfrm>
            <a:off x="1682750" y="2630488"/>
            <a:ext cx="1365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20"/>
          <p:cNvSpPr>
            <a:spLocks noChangeShapeType="1"/>
          </p:cNvSpPr>
          <p:nvPr/>
        </p:nvSpPr>
        <p:spPr bwMode="auto">
          <a:xfrm>
            <a:off x="1682750" y="1976438"/>
            <a:ext cx="1365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Line 21"/>
          <p:cNvSpPr>
            <a:spLocks noChangeShapeType="1"/>
          </p:cNvSpPr>
          <p:nvPr/>
        </p:nvSpPr>
        <p:spPr bwMode="auto">
          <a:xfrm>
            <a:off x="1682750" y="1300163"/>
            <a:ext cx="1365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22"/>
          <p:cNvSpPr>
            <a:spLocks noChangeShapeType="1"/>
          </p:cNvSpPr>
          <p:nvPr/>
        </p:nvSpPr>
        <p:spPr bwMode="auto">
          <a:xfrm>
            <a:off x="1682750" y="4635500"/>
            <a:ext cx="136525"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5" name="Rectangle 23"/>
          <p:cNvSpPr>
            <a:spLocks noChangeArrowheads="1"/>
          </p:cNvSpPr>
          <p:nvPr/>
        </p:nvSpPr>
        <p:spPr bwMode="auto">
          <a:xfrm>
            <a:off x="1694900" y="5310188"/>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0</a:t>
            </a:r>
            <a:endParaRPr lang="it-IT" sz="3100" dirty="0">
              <a:effectLst>
                <a:outerShdw blurRad="38100" dist="38100" dir="2700000" algn="tl">
                  <a:srgbClr val="C0C0C0"/>
                </a:outerShdw>
              </a:effectLst>
            </a:endParaRPr>
          </a:p>
        </p:txBody>
      </p:sp>
      <p:sp>
        <p:nvSpPr>
          <p:cNvPr id="95256" name="Rectangle 24"/>
          <p:cNvSpPr>
            <a:spLocks noChangeArrowheads="1"/>
          </p:cNvSpPr>
          <p:nvPr/>
        </p:nvSpPr>
        <p:spPr bwMode="auto">
          <a:xfrm>
            <a:off x="2866475" y="5310188"/>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2</a:t>
            </a:r>
            <a:endParaRPr lang="it-IT" sz="3100" dirty="0">
              <a:effectLst>
                <a:outerShdw blurRad="38100" dist="38100" dir="2700000" algn="tl">
                  <a:srgbClr val="C0C0C0"/>
                </a:outerShdw>
              </a:effectLst>
            </a:endParaRPr>
          </a:p>
        </p:txBody>
      </p:sp>
      <p:sp>
        <p:nvSpPr>
          <p:cNvPr id="95257" name="Rectangle 25"/>
          <p:cNvSpPr>
            <a:spLocks noChangeArrowheads="1"/>
          </p:cNvSpPr>
          <p:nvPr/>
        </p:nvSpPr>
        <p:spPr bwMode="auto">
          <a:xfrm>
            <a:off x="4038050" y="5310188"/>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4</a:t>
            </a:r>
            <a:endParaRPr lang="it-IT" sz="3100" dirty="0">
              <a:effectLst>
                <a:outerShdw blurRad="38100" dist="38100" dir="2700000" algn="tl">
                  <a:srgbClr val="C0C0C0"/>
                </a:outerShdw>
              </a:effectLst>
            </a:endParaRPr>
          </a:p>
        </p:txBody>
      </p:sp>
      <p:sp>
        <p:nvSpPr>
          <p:cNvPr id="95258" name="Rectangle 26"/>
          <p:cNvSpPr>
            <a:spLocks noChangeArrowheads="1"/>
          </p:cNvSpPr>
          <p:nvPr/>
        </p:nvSpPr>
        <p:spPr bwMode="auto">
          <a:xfrm>
            <a:off x="5209625" y="5310188"/>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6</a:t>
            </a:r>
            <a:endParaRPr lang="it-IT" sz="3100" dirty="0">
              <a:effectLst>
                <a:outerShdw blurRad="38100" dist="38100" dir="2700000" algn="tl">
                  <a:srgbClr val="C0C0C0"/>
                </a:outerShdw>
              </a:effectLst>
            </a:endParaRPr>
          </a:p>
        </p:txBody>
      </p:sp>
      <p:sp>
        <p:nvSpPr>
          <p:cNvPr id="95259" name="Rectangle 27"/>
          <p:cNvSpPr>
            <a:spLocks noChangeArrowheads="1"/>
          </p:cNvSpPr>
          <p:nvPr/>
        </p:nvSpPr>
        <p:spPr bwMode="auto">
          <a:xfrm>
            <a:off x="4830763" y="5695950"/>
            <a:ext cx="3590925" cy="25717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b="1">
                <a:solidFill>
                  <a:srgbClr val="000000"/>
                </a:solidFill>
              </a:rPr>
              <a:t>Tasso di crescita offerta di moneta %</a:t>
            </a:r>
            <a:endParaRPr lang="it-IT" sz="3100" b="1">
              <a:effectLst>
                <a:outerShdw blurRad="38100" dist="38100" dir="2700000" algn="tl">
                  <a:srgbClr val="C0C0C0"/>
                </a:outerShdw>
              </a:effectLst>
            </a:endParaRPr>
          </a:p>
        </p:txBody>
      </p:sp>
      <p:sp>
        <p:nvSpPr>
          <p:cNvPr id="95260" name="Rectangle 28"/>
          <p:cNvSpPr>
            <a:spLocks noChangeArrowheads="1"/>
          </p:cNvSpPr>
          <p:nvPr/>
        </p:nvSpPr>
        <p:spPr bwMode="auto">
          <a:xfrm>
            <a:off x="6381200" y="5310188"/>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8</a:t>
            </a:r>
            <a:endParaRPr lang="it-IT" sz="3100" dirty="0">
              <a:effectLst>
                <a:outerShdw blurRad="38100" dist="38100" dir="2700000" algn="tl">
                  <a:srgbClr val="C0C0C0"/>
                </a:outerShdw>
              </a:effectLst>
            </a:endParaRPr>
          </a:p>
        </p:txBody>
      </p:sp>
      <p:sp>
        <p:nvSpPr>
          <p:cNvPr id="95261" name="Rectangle 29"/>
          <p:cNvSpPr>
            <a:spLocks noChangeArrowheads="1"/>
          </p:cNvSpPr>
          <p:nvPr/>
        </p:nvSpPr>
        <p:spPr bwMode="auto">
          <a:xfrm>
            <a:off x="7506188" y="5310188"/>
            <a:ext cx="227626"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10</a:t>
            </a:r>
            <a:endParaRPr lang="it-IT" sz="3100" dirty="0">
              <a:effectLst>
                <a:outerShdw blurRad="38100" dist="38100" dir="2700000" algn="tl">
                  <a:srgbClr val="C0C0C0"/>
                </a:outerShdw>
              </a:effectLst>
            </a:endParaRPr>
          </a:p>
        </p:txBody>
      </p:sp>
      <p:sp>
        <p:nvSpPr>
          <p:cNvPr id="95262" name="Rectangle 30"/>
          <p:cNvSpPr>
            <a:spLocks noChangeArrowheads="1"/>
          </p:cNvSpPr>
          <p:nvPr/>
        </p:nvSpPr>
        <p:spPr bwMode="auto">
          <a:xfrm>
            <a:off x="8699988" y="5310188"/>
            <a:ext cx="227626"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12</a:t>
            </a:r>
            <a:endParaRPr lang="it-IT" sz="3100" dirty="0">
              <a:effectLst>
                <a:outerShdw blurRad="38100" dist="38100" dir="2700000" algn="tl">
                  <a:srgbClr val="C0C0C0"/>
                </a:outerShdw>
              </a:effectLst>
            </a:endParaRPr>
          </a:p>
        </p:txBody>
      </p:sp>
      <p:sp>
        <p:nvSpPr>
          <p:cNvPr id="95263" name="Rectangle 31"/>
          <p:cNvSpPr>
            <a:spLocks noChangeArrowheads="1"/>
          </p:cNvSpPr>
          <p:nvPr/>
        </p:nvSpPr>
        <p:spPr bwMode="auto">
          <a:xfrm>
            <a:off x="1553333" y="1143000"/>
            <a:ext cx="171522"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8 </a:t>
            </a:r>
            <a:endParaRPr lang="it-IT" sz="3100" dirty="0">
              <a:effectLst>
                <a:outerShdw blurRad="38100" dist="38100" dir="2700000" algn="tl">
                  <a:srgbClr val="C0C0C0"/>
                </a:outerShdw>
              </a:effectLst>
            </a:endParaRPr>
          </a:p>
        </p:txBody>
      </p:sp>
      <p:sp>
        <p:nvSpPr>
          <p:cNvPr id="95264" name="Rectangle 32"/>
          <p:cNvSpPr>
            <a:spLocks noChangeArrowheads="1"/>
          </p:cNvSpPr>
          <p:nvPr/>
        </p:nvSpPr>
        <p:spPr bwMode="auto">
          <a:xfrm>
            <a:off x="1553333" y="1819275"/>
            <a:ext cx="171522"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6 </a:t>
            </a:r>
            <a:endParaRPr lang="it-IT" sz="3100" dirty="0">
              <a:effectLst>
                <a:outerShdw blurRad="38100" dist="38100" dir="2700000" algn="tl">
                  <a:srgbClr val="C0C0C0"/>
                </a:outerShdw>
              </a:effectLst>
            </a:endParaRPr>
          </a:p>
        </p:txBody>
      </p:sp>
      <p:sp>
        <p:nvSpPr>
          <p:cNvPr id="95265" name="Rectangle 33"/>
          <p:cNvSpPr>
            <a:spLocks noChangeArrowheads="1"/>
          </p:cNvSpPr>
          <p:nvPr/>
        </p:nvSpPr>
        <p:spPr bwMode="auto">
          <a:xfrm>
            <a:off x="1553333" y="2471738"/>
            <a:ext cx="171522"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4 </a:t>
            </a:r>
            <a:endParaRPr lang="it-IT" sz="3100" dirty="0">
              <a:effectLst>
                <a:outerShdw blurRad="38100" dist="38100" dir="2700000" algn="tl">
                  <a:srgbClr val="C0C0C0"/>
                </a:outerShdw>
              </a:effectLst>
            </a:endParaRPr>
          </a:p>
        </p:txBody>
      </p:sp>
      <p:sp>
        <p:nvSpPr>
          <p:cNvPr id="95266" name="Rectangle 34"/>
          <p:cNvSpPr>
            <a:spLocks noChangeArrowheads="1"/>
          </p:cNvSpPr>
          <p:nvPr/>
        </p:nvSpPr>
        <p:spPr bwMode="auto">
          <a:xfrm>
            <a:off x="1553333" y="3148013"/>
            <a:ext cx="171522"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2 </a:t>
            </a:r>
            <a:endParaRPr lang="it-IT" sz="3100" dirty="0">
              <a:effectLst>
                <a:outerShdw blurRad="38100" dist="38100" dir="2700000" algn="tl">
                  <a:srgbClr val="C0C0C0"/>
                </a:outerShdw>
              </a:effectLst>
            </a:endParaRPr>
          </a:p>
        </p:txBody>
      </p:sp>
      <p:sp>
        <p:nvSpPr>
          <p:cNvPr id="95267" name="Rectangle 35"/>
          <p:cNvSpPr>
            <a:spLocks noChangeArrowheads="1"/>
          </p:cNvSpPr>
          <p:nvPr/>
        </p:nvSpPr>
        <p:spPr bwMode="auto">
          <a:xfrm>
            <a:off x="1553333" y="3800475"/>
            <a:ext cx="171522"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0 </a:t>
            </a:r>
            <a:endParaRPr lang="it-IT" sz="3100" dirty="0">
              <a:effectLst>
                <a:outerShdw blurRad="38100" dist="38100" dir="2700000" algn="tl">
                  <a:srgbClr val="C0C0C0"/>
                </a:outerShdw>
              </a:effectLst>
            </a:endParaRPr>
          </a:p>
        </p:txBody>
      </p:sp>
      <p:sp>
        <p:nvSpPr>
          <p:cNvPr id="95268" name="Rectangle 36"/>
          <p:cNvSpPr>
            <a:spLocks noChangeArrowheads="1"/>
          </p:cNvSpPr>
          <p:nvPr/>
        </p:nvSpPr>
        <p:spPr bwMode="auto">
          <a:xfrm>
            <a:off x="1445879" y="4476750"/>
            <a:ext cx="68929"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Geneva" charset="0"/>
              </a:rPr>
              <a:t>-</a:t>
            </a:r>
            <a:endParaRPr lang="it-IT" sz="3100" dirty="0">
              <a:effectLst>
                <a:outerShdw blurRad="38100" dist="38100" dir="2700000" algn="tl">
                  <a:srgbClr val="C0C0C0"/>
                </a:outerShdw>
              </a:effectLst>
            </a:endParaRPr>
          </a:p>
        </p:txBody>
      </p:sp>
      <p:sp>
        <p:nvSpPr>
          <p:cNvPr id="95269" name="Rectangle 37"/>
          <p:cNvSpPr>
            <a:spLocks noChangeArrowheads="1"/>
          </p:cNvSpPr>
          <p:nvPr/>
        </p:nvSpPr>
        <p:spPr bwMode="auto">
          <a:xfrm>
            <a:off x="1553333" y="4476750"/>
            <a:ext cx="171522"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2 </a:t>
            </a:r>
            <a:endParaRPr lang="it-IT" sz="3100" dirty="0">
              <a:effectLst>
                <a:outerShdw blurRad="38100" dist="38100" dir="2700000" algn="tl">
                  <a:srgbClr val="C0C0C0"/>
                </a:outerShdw>
              </a:effectLst>
            </a:endParaRPr>
          </a:p>
        </p:txBody>
      </p:sp>
      <p:sp>
        <p:nvSpPr>
          <p:cNvPr id="95270" name="Rectangle 38"/>
          <p:cNvSpPr>
            <a:spLocks noChangeArrowheads="1"/>
          </p:cNvSpPr>
          <p:nvPr/>
        </p:nvSpPr>
        <p:spPr bwMode="auto">
          <a:xfrm>
            <a:off x="1445879" y="5130800"/>
            <a:ext cx="68929"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Geneva" charset="0"/>
              </a:rPr>
              <a:t>-</a:t>
            </a:r>
            <a:endParaRPr lang="it-IT" sz="3100" dirty="0">
              <a:effectLst>
                <a:outerShdw blurRad="38100" dist="38100" dir="2700000" algn="tl">
                  <a:srgbClr val="C0C0C0"/>
                </a:outerShdw>
              </a:effectLst>
            </a:endParaRPr>
          </a:p>
        </p:txBody>
      </p:sp>
      <p:sp>
        <p:nvSpPr>
          <p:cNvPr id="95271" name="Rectangle 39"/>
          <p:cNvSpPr>
            <a:spLocks noChangeArrowheads="1"/>
          </p:cNvSpPr>
          <p:nvPr/>
        </p:nvSpPr>
        <p:spPr bwMode="auto">
          <a:xfrm>
            <a:off x="1559962" y="5130800"/>
            <a:ext cx="113814" cy="240579"/>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sz="1600" dirty="0">
                <a:solidFill>
                  <a:srgbClr val="000000"/>
                </a:solidFill>
                <a:latin typeface="ITC Legacy Sans Book" charset="0"/>
              </a:rPr>
              <a:t>4</a:t>
            </a:r>
            <a:endParaRPr lang="it-IT" sz="3100" dirty="0">
              <a:effectLst>
                <a:outerShdw blurRad="38100" dist="38100" dir="2700000" algn="tl">
                  <a:srgbClr val="C0C0C0"/>
                </a:outerShdw>
              </a:effectLst>
            </a:endParaRPr>
          </a:p>
        </p:txBody>
      </p:sp>
      <p:sp>
        <p:nvSpPr>
          <p:cNvPr id="95272" name="Rectangle 40"/>
          <p:cNvSpPr>
            <a:spLocks noChangeArrowheads="1"/>
          </p:cNvSpPr>
          <p:nvPr/>
        </p:nvSpPr>
        <p:spPr bwMode="auto">
          <a:xfrm>
            <a:off x="7561263" y="1638300"/>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1970s</a:t>
            </a:r>
            <a:endParaRPr lang="it-IT" b="1">
              <a:effectLst>
                <a:outerShdw blurRad="38100" dist="38100" dir="2700000" algn="tl">
                  <a:srgbClr val="C0C0C0"/>
                </a:outerShdw>
              </a:effectLst>
            </a:endParaRPr>
          </a:p>
        </p:txBody>
      </p:sp>
      <p:sp>
        <p:nvSpPr>
          <p:cNvPr id="95273" name="Rectangle 41"/>
          <p:cNvSpPr>
            <a:spLocks noChangeArrowheads="1"/>
          </p:cNvSpPr>
          <p:nvPr/>
        </p:nvSpPr>
        <p:spPr bwMode="auto">
          <a:xfrm>
            <a:off x="7764463" y="1390650"/>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1910s</a:t>
            </a:r>
            <a:endParaRPr lang="it-IT" b="1">
              <a:effectLst>
                <a:outerShdw blurRad="38100" dist="38100" dir="2700000" algn="tl">
                  <a:srgbClr val="C0C0C0"/>
                </a:outerShdw>
              </a:effectLst>
            </a:endParaRPr>
          </a:p>
        </p:txBody>
      </p:sp>
      <p:sp>
        <p:nvSpPr>
          <p:cNvPr id="95274" name="Rectangle 42"/>
          <p:cNvSpPr>
            <a:spLocks noChangeArrowheads="1"/>
          </p:cNvSpPr>
          <p:nvPr/>
        </p:nvSpPr>
        <p:spPr bwMode="auto">
          <a:xfrm>
            <a:off x="8058150" y="1882775"/>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1940s</a:t>
            </a:r>
            <a:endParaRPr lang="it-IT" b="1">
              <a:effectLst>
                <a:outerShdw blurRad="38100" dist="38100" dir="2700000" algn="tl">
                  <a:srgbClr val="C0C0C0"/>
                </a:outerShdw>
              </a:effectLst>
            </a:endParaRPr>
          </a:p>
        </p:txBody>
      </p:sp>
      <p:sp>
        <p:nvSpPr>
          <p:cNvPr id="95275" name="Rectangle 43"/>
          <p:cNvSpPr>
            <a:spLocks noChangeArrowheads="1"/>
          </p:cNvSpPr>
          <p:nvPr/>
        </p:nvSpPr>
        <p:spPr bwMode="auto">
          <a:xfrm>
            <a:off x="6502400" y="2224088"/>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1980s</a:t>
            </a:r>
            <a:endParaRPr lang="it-IT" b="1">
              <a:effectLst>
                <a:outerShdw blurRad="38100" dist="38100" dir="2700000" algn="tl">
                  <a:srgbClr val="C0C0C0"/>
                </a:outerShdw>
              </a:effectLst>
            </a:endParaRPr>
          </a:p>
        </p:txBody>
      </p:sp>
      <p:sp>
        <p:nvSpPr>
          <p:cNvPr id="95276" name="Rectangle 44"/>
          <p:cNvSpPr>
            <a:spLocks noChangeArrowheads="1"/>
          </p:cNvSpPr>
          <p:nvPr/>
        </p:nvSpPr>
        <p:spPr bwMode="auto">
          <a:xfrm>
            <a:off x="6007100" y="2967038"/>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1960s</a:t>
            </a:r>
            <a:endParaRPr lang="it-IT" b="1">
              <a:effectLst>
                <a:outerShdw blurRad="38100" dist="38100" dir="2700000" algn="tl">
                  <a:srgbClr val="C0C0C0"/>
                </a:outerShdw>
              </a:effectLst>
            </a:endParaRPr>
          </a:p>
        </p:txBody>
      </p:sp>
      <p:sp>
        <p:nvSpPr>
          <p:cNvPr id="95277" name="Rectangle 45"/>
          <p:cNvSpPr>
            <a:spLocks noChangeArrowheads="1"/>
          </p:cNvSpPr>
          <p:nvPr/>
        </p:nvSpPr>
        <p:spPr bwMode="auto">
          <a:xfrm>
            <a:off x="3730625" y="2832100"/>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1950s</a:t>
            </a:r>
            <a:endParaRPr lang="it-IT" b="1">
              <a:effectLst>
                <a:outerShdw blurRad="38100" dist="38100" dir="2700000" algn="tl">
                  <a:srgbClr val="C0C0C0"/>
                </a:outerShdw>
              </a:effectLst>
            </a:endParaRPr>
          </a:p>
        </p:txBody>
      </p:sp>
      <p:sp>
        <p:nvSpPr>
          <p:cNvPr id="95278" name="Rectangle 46"/>
          <p:cNvSpPr>
            <a:spLocks noChangeArrowheads="1"/>
          </p:cNvSpPr>
          <p:nvPr/>
        </p:nvSpPr>
        <p:spPr bwMode="auto">
          <a:xfrm>
            <a:off x="4205288" y="3079750"/>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1990s</a:t>
            </a:r>
            <a:endParaRPr lang="it-IT" b="1">
              <a:effectLst>
                <a:outerShdw blurRad="38100" dist="38100" dir="2700000" algn="tl">
                  <a:srgbClr val="C0C0C0"/>
                </a:outerShdw>
              </a:effectLst>
            </a:endParaRPr>
          </a:p>
        </p:txBody>
      </p:sp>
      <p:sp>
        <p:nvSpPr>
          <p:cNvPr id="95279" name="Rectangle 47"/>
          <p:cNvSpPr>
            <a:spLocks noChangeArrowheads="1"/>
          </p:cNvSpPr>
          <p:nvPr/>
        </p:nvSpPr>
        <p:spPr bwMode="auto">
          <a:xfrm>
            <a:off x="2943225" y="4364038"/>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1930s</a:t>
            </a:r>
            <a:endParaRPr lang="it-IT" b="1">
              <a:effectLst>
                <a:outerShdw blurRad="38100" dist="38100" dir="2700000" algn="tl">
                  <a:srgbClr val="C0C0C0"/>
                </a:outerShdw>
              </a:effectLst>
            </a:endParaRPr>
          </a:p>
        </p:txBody>
      </p:sp>
      <p:sp>
        <p:nvSpPr>
          <p:cNvPr id="95280" name="Rectangle 48"/>
          <p:cNvSpPr>
            <a:spLocks noChangeArrowheads="1"/>
          </p:cNvSpPr>
          <p:nvPr/>
        </p:nvSpPr>
        <p:spPr bwMode="auto">
          <a:xfrm>
            <a:off x="3460750" y="4611688"/>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1920s</a:t>
            </a:r>
            <a:endParaRPr lang="it-IT" b="1">
              <a:effectLst>
                <a:outerShdw blurRad="38100" dist="38100" dir="2700000" algn="tl">
                  <a:srgbClr val="C0C0C0"/>
                </a:outerShdw>
              </a:effectLst>
            </a:endParaRPr>
          </a:p>
        </p:txBody>
      </p:sp>
      <p:sp>
        <p:nvSpPr>
          <p:cNvPr id="95281" name="Rectangle 49"/>
          <p:cNvSpPr>
            <a:spLocks noChangeArrowheads="1"/>
          </p:cNvSpPr>
          <p:nvPr/>
        </p:nvSpPr>
        <p:spPr bwMode="auto">
          <a:xfrm>
            <a:off x="4294188" y="4410075"/>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1870s</a:t>
            </a:r>
            <a:endParaRPr lang="it-IT" b="1">
              <a:effectLst>
                <a:outerShdw blurRad="38100" dist="38100" dir="2700000" algn="tl">
                  <a:srgbClr val="C0C0C0"/>
                </a:outerShdw>
              </a:effectLst>
            </a:endParaRPr>
          </a:p>
        </p:txBody>
      </p:sp>
      <p:sp>
        <p:nvSpPr>
          <p:cNvPr id="95282" name="Rectangle 50"/>
          <p:cNvSpPr>
            <a:spLocks noChangeArrowheads="1"/>
          </p:cNvSpPr>
          <p:nvPr/>
        </p:nvSpPr>
        <p:spPr bwMode="auto">
          <a:xfrm>
            <a:off x="4992688" y="3940175"/>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1890s</a:t>
            </a:r>
            <a:endParaRPr lang="it-IT" b="1">
              <a:effectLst>
                <a:outerShdw blurRad="38100" dist="38100" dir="2700000" algn="tl">
                  <a:srgbClr val="C0C0C0"/>
                </a:outerShdw>
              </a:effectLst>
            </a:endParaRPr>
          </a:p>
        </p:txBody>
      </p:sp>
      <p:sp>
        <p:nvSpPr>
          <p:cNvPr id="95283" name="Rectangle 51"/>
          <p:cNvSpPr>
            <a:spLocks noChangeArrowheads="1"/>
          </p:cNvSpPr>
          <p:nvPr/>
        </p:nvSpPr>
        <p:spPr bwMode="auto">
          <a:xfrm>
            <a:off x="5826125" y="4229100"/>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1880s</a:t>
            </a:r>
            <a:endParaRPr lang="it-IT" b="1">
              <a:effectLst>
                <a:outerShdw blurRad="38100" dist="38100" dir="2700000" algn="tl">
                  <a:srgbClr val="C0C0C0"/>
                </a:outerShdw>
              </a:effectLst>
            </a:endParaRPr>
          </a:p>
        </p:txBody>
      </p:sp>
      <p:sp>
        <p:nvSpPr>
          <p:cNvPr id="95284" name="Rectangle 52"/>
          <p:cNvSpPr>
            <a:spLocks noChangeArrowheads="1"/>
          </p:cNvSpPr>
          <p:nvPr/>
        </p:nvSpPr>
        <p:spPr bwMode="auto">
          <a:xfrm>
            <a:off x="6142038" y="3170238"/>
            <a:ext cx="635000" cy="288925"/>
          </a:xfrm>
          <a:prstGeom prst="rect">
            <a:avLst/>
          </a:prstGeom>
          <a:noFill/>
          <a:ln w="9525">
            <a:noFill/>
            <a:miter lim="800000"/>
            <a:headEnd/>
            <a:tailEnd/>
          </a:ln>
        </p:spPr>
        <p:txBody>
          <a:bodyPr wrap="none" lIns="0" tIns="0" rIns="0" bIns="0">
            <a:spAutoFit/>
          </a:bodyPr>
          <a:lstStyle/>
          <a:p>
            <a:pPr algn="ctr">
              <a:lnSpc>
                <a:spcPct val="105000"/>
              </a:lnSpc>
              <a:spcBef>
                <a:spcPct val="40000"/>
              </a:spcBef>
              <a:buSzPct val="110000"/>
              <a:buFont typeface="Wingdings" pitchFamily="2" charset="2"/>
              <a:buNone/>
              <a:defRPr/>
            </a:pPr>
            <a:r>
              <a:rPr lang="it-IT" b="1" i="1">
                <a:solidFill>
                  <a:srgbClr val="000000"/>
                </a:solidFill>
              </a:rPr>
              <a:t>1900s</a:t>
            </a:r>
            <a:endParaRPr lang="it-IT" b="1">
              <a:effectLst>
                <a:outerShdw blurRad="38100" dist="38100" dir="2700000" algn="tl">
                  <a:srgbClr val="C0C0C0"/>
                </a:outerShdw>
              </a:effectLst>
            </a:endParaRPr>
          </a:p>
        </p:txBody>
      </p:sp>
      <p:sp>
        <p:nvSpPr>
          <p:cNvPr id="36911" name="Rectangle 53"/>
          <p:cNvSpPr>
            <a:spLocks noChangeArrowheads="1"/>
          </p:cNvSpPr>
          <p:nvPr/>
        </p:nvSpPr>
        <p:spPr bwMode="auto">
          <a:xfrm>
            <a:off x="6313488" y="2325688"/>
            <a:ext cx="68262" cy="68262"/>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2" name="Rectangle 54"/>
          <p:cNvSpPr>
            <a:spLocks noChangeArrowheads="1"/>
          </p:cNvSpPr>
          <p:nvPr/>
        </p:nvSpPr>
        <p:spPr bwMode="auto">
          <a:xfrm>
            <a:off x="7372350" y="1739900"/>
            <a:ext cx="68263" cy="68263"/>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3" name="Rectangle 55"/>
          <p:cNvSpPr>
            <a:spLocks noChangeArrowheads="1"/>
          </p:cNvSpPr>
          <p:nvPr/>
        </p:nvSpPr>
        <p:spPr bwMode="auto">
          <a:xfrm>
            <a:off x="7575550" y="1514475"/>
            <a:ext cx="68263" cy="46038"/>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4" name="Rectangle 56"/>
          <p:cNvSpPr>
            <a:spLocks noChangeArrowheads="1"/>
          </p:cNvSpPr>
          <p:nvPr/>
        </p:nvSpPr>
        <p:spPr bwMode="auto">
          <a:xfrm>
            <a:off x="7867650" y="1897063"/>
            <a:ext cx="68263" cy="68262"/>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5" name="Rectangle 57"/>
          <p:cNvSpPr>
            <a:spLocks noChangeArrowheads="1"/>
          </p:cNvSpPr>
          <p:nvPr/>
        </p:nvSpPr>
        <p:spPr bwMode="auto">
          <a:xfrm>
            <a:off x="5840413" y="3136900"/>
            <a:ext cx="68262" cy="68263"/>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6" name="Rectangle 58"/>
          <p:cNvSpPr>
            <a:spLocks noChangeArrowheads="1"/>
          </p:cNvSpPr>
          <p:nvPr/>
        </p:nvSpPr>
        <p:spPr bwMode="auto">
          <a:xfrm>
            <a:off x="5953125" y="3271838"/>
            <a:ext cx="68263" cy="68262"/>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7" name="Rectangle 59"/>
          <p:cNvSpPr>
            <a:spLocks noChangeArrowheads="1"/>
          </p:cNvSpPr>
          <p:nvPr/>
        </p:nvSpPr>
        <p:spPr bwMode="auto">
          <a:xfrm>
            <a:off x="4803775" y="4014788"/>
            <a:ext cx="68263" cy="46037"/>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8" name="Rectangle 60"/>
          <p:cNvSpPr>
            <a:spLocks noChangeArrowheads="1"/>
          </p:cNvSpPr>
          <p:nvPr/>
        </p:nvSpPr>
        <p:spPr bwMode="auto">
          <a:xfrm>
            <a:off x="5661025" y="4330700"/>
            <a:ext cx="66675" cy="68263"/>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19" name="Rectangle 61"/>
          <p:cNvSpPr>
            <a:spLocks noChangeArrowheads="1"/>
          </p:cNvSpPr>
          <p:nvPr/>
        </p:nvSpPr>
        <p:spPr bwMode="auto">
          <a:xfrm>
            <a:off x="4105275" y="4511675"/>
            <a:ext cx="68263" cy="66675"/>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20" name="Rectangle 62"/>
          <p:cNvSpPr>
            <a:spLocks noChangeArrowheads="1"/>
          </p:cNvSpPr>
          <p:nvPr/>
        </p:nvSpPr>
        <p:spPr bwMode="auto">
          <a:xfrm>
            <a:off x="3271838" y="4737100"/>
            <a:ext cx="90487" cy="44450"/>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21" name="Rectangle 63"/>
          <p:cNvSpPr>
            <a:spLocks noChangeArrowheads="1"/>
          </p:cNvSpPr>
          <p:nvPr/>
        </p:nvSpPr>
        <p:spPr bwMode="auto">
          <a:xfrm>
            <a:off x="2776538" y="4487863"/>
            <a:ext cx="68262" cy="46037"/>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22" name="Rectangle 64"/>
          <p:cNvSpPr>
            <a:spLocks noChangeArrowheads="1"/>
          </p:cNvSpPr>
          <p:nvPr/>
        </p:nvSpPr>
        <p:spPr bwMode="auto">
          <a:xfrm>
            <a:off x="3700463" y="3114675"/>
            <a:ext cx="66675" cy="68263"/>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923" name="Rectangle 65"/>
          <p:cNvSpPr>
            <a:spLocks noChangeArrowheads="1"/>
          </p:cNvSpPr>
          <p:nvPr/>
        </p:nvSpPr>
        <p:spPr bwMode="auto">
          <a:xfrm>
            <a:off x="4014788" y="3159125"/>
            <a:ext cx="68262" cy="68263"/>
          </a:xfrm>
          <a:prstGeom prst="rect">
            <a:avLst/>
          </a:prstGeom>
          <a:solidFill>
            <a:srgbClr val="66A842"/>
          </a:solidFill>
          <a:ln w="22225">
            <a:solidFill>
              <a:srgbClr val="003399"/>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5298" name="Rectangle 66"/>
          <p:cNvSpPr>
            <a:spLocks noChangeArrowheads="1"/>
          </p:cNvSpPr>
          <p:nvPr/>
        </p:nvSpPr>
        <p:spPr bwMode="auto">
          <a:xfrm flipH="1">
            <a:off x="395288" y="1125538"/>
            <a:ext cx="1143000" cy="415925"/>
          </a:xfrm>
          <a:prstGeom prst="rect">
            <a:avLst/>
          </a:prstGeom>
          <a:noFill/>
          <a:ln w="9525">
            <a:noFill/>
            <a:miter lim="800000"/>
            <a:headEnd/>
            <a:tailEnd/>
          </a:ln>
        </p:spPr>
        <p:txBody>
          <a:bodyPr lIns="0" tIns="0" rIns="0" bIns="0">
            <a:spAutoFit/>
          </a:bodyPr>
          <a:lstStyle/>
          <a:p>
            <a:pPr algn="ctr">
              <a:lnSpc>
                <a:spcPct val="65000"/>
              </a:lnSpc>
              <a:spcBef>
                <a:spcPct val="40000"/>
              </a:spcBef>
              <a:buSzPct val="110000"/>
              <a:buFont typeface="Wingdings" pitchFamily="2" charset="2"/>
              <a:buNone/>
              <a:defRPr/>
            </a:pPr>
            <a:r>
              <a:rPr lang="it-IT" sz="1600" b="1">
                <a:solidFill>
                  <a:srgbClr val="000000"/>
                </a:solidFill>
              </a:rPr>
              <a:t>Tasso di</a:t>
            </a:r>
          </a:p>
          <a:p>
            <a:pPr algn="ctr">
              <a:lnSpc>
                <a:spcPct val="65000"/>
              </a:lnSpc>
              <a:spcBef>
                <a:spcPct val="40000"/>
              </a:spcBef>
              <a:buSzPct val="110000"/>
              <a:buFont typeface="Wingdings" pitchFamily="2" charset="2"/>
              <a:buNone/>
              <a:defRPr/>
            </a:pPr>
            <a:r>
              <a:rPr lang="it-IT" sz="1600" b="1">
                <a:solidFill>
                  <a:srgbClr val="000000"/>
                </a:solidFill>
              </a:rPr>
              <a:t>inflazione</a:t>
            </a:r>
            <a:endParaRPr lang="it-IT" sz="3100" b="1">
              <a:effectLst>
                <a:outerShdw blurRad="38100" dist="38100" dir="2700000" algn="tl">
                  <a:srgbClr val="C0C0C0"/>
                </a:outerShdw>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381000" y="1234600"/>
            <a:ext cx="7775773" cy="5384855"/>
          </a:xfrm>
        </p:spPr>
        <p:txBody>
          <a:bodyPr anchor="t"/>
          <a:lstStyle/>
          <a:p>
            <a:pPr marL="0" lvl="0" indent="0" eaLnBrk="1" hangingPunct="1">
              <a:lnSpc>
                <a:spcPct val="114000"/>
              </a:lnSpc>
              <a:spcBef>
                <a:spcPts val="600"/>
              </a:spcBef>
              <a:buClrTx/>
              <a:buSzTx/>
              <a:buNone/>
            </a:pPr>
            <a:r>
              <a:rPr lang="it-IT" sz="1800" kern="1200" dirty="0">
                <a:solidFill>
                  <a:srgbClr val="000000"/>
                </a:solidFill>
                <a:latin typeface="American Typewriter" panose="02090604020004020304" pitchFamily="18" charset="77"/>
              </a:rPr>
              <a:t>Questa lezione è divisa in due parti.</a:t>
            </a:r>
          </a:p>
          <a:p>
            <a:pPr marL="0" lvl="0" indent="0" eaLnBrk="1" hangingPunct="1">
              <a:lnSpc>
                <a:spcPct val="114000"/>
              </a:lnSpc>
              <a:spcBef>
                <a:spcPts val="600"/>
              </a:spcBef>
              <a:buClrTx/>
              <a:buSzTx/>
              <a:buNone/>
            </a:pPr>
            <a:r>
              <a:rPr lang="it-IT" sz="1800" u="sng" kern="1200" dirty="0">
                <a:solidFill>
                  <a:srgbClr val="000000"/>
                </a:solidFill>
                <a:latin typeface="American Typewriter" panose="02090604020004020304" pitchFamily="18" charset="77"/>
              </a:rPr>
              <a:t>Nella prima parte</a:t>
            </a:r>
            <a:r>
              <a:rPr lang="it-IT" sz="1800" kern="1200" dirty="0">
                <a:solidFill>
                  <a:srgbClr val="000000"/>
                </a:solidFill>
                <a:latin typeface="American Typewriter" panose="02090604020004020304" pitchFamily="18" charset="77"/>
              </a:rPr>
              <a:t>, definiremo cos’è la moneta, e perché viene usata in tutte le società. Poi, esamineremo la relazione di lungo periodo tra moneta e prezzi, una relazione (già chiara dalla citazione di Hume) descritta in modo analogo dalla Teoria Quantitativa della Moneta e dalla «Equazione di Cambridge».</a:t>
            </a:r>
          </a:p>
          <a:p>
            <a:pPr marL="0" lvl="0" indent="0" eaLnBrk="1" hangingPunct="1">
              <a:lnSpc>
                <a:spcPct val="114000"/>
              </a:lnSpc>
              <a:spcBef>
                <a:spcPts val="600"/>
              </a:spcBef>
              <a:buClrTx/>
              <a:buSzTx/>
              <a:buNone/>
            </a:pPr>
            <a:r>
              <a:rPr lang="it-IT" sz="1800" kern="1200" dirty="0">
                <a:solidFill>
                  <a:srgbClr val="000000"/>
                </a:solidFill>
                <a:latin typeface="American Typewriter" panose="02090604020004020304" pitchFamily="18" charset="77"/>
              </a:rPr>
              <a:t>Dallo stesso schema di ragionamento deriviamo anche la relazione di lungo periodo tra crescita della moneta e tasso d’inflazione.</a:t>
            </a:r>
          </a:p>
          <a:p>
            <a:pPr marL="0" lvl="0" indent="0" eaLnBrk="1" hangingPunct="1">
              <a:lnSpc>
                <a:spcPct val="114000"/>
              </a:lnSpc>
              <a:spcBef>
                <a:spcPts val="600"/>
              </a:spcBef>
              <a:buClrTx/>
              <a:buSzTx/>
              <a:buNone/>
            </a:pPr>
            <a:r>
              <a:rPr lang="it-IT" sz="1800" u="sng" kern="1200" dirty="0">
                <a:solidFill>
                  <a:srgbClr val="000000"/>
                </a:solidFill>
                <a:latin typeface="American Typewriter" panose="02090604020004020304" pitchFamily="18" charset="77"/>
              </a:rPr>
              <a:t>Nella seconda parte</a:t>
            </a:r>
            <a:r>
              <a:rPr lang="it-IT" sz="1800" kern="1200" dirty="0">
                <a:solidFill>
                  <a:srgbClr val="000000"/>
                </a:solidFill>
                <a:latin typeface="American Typewriter" panose="02090604020004020304" pitchFamily="18" charset="77"/>
              </a:rPr>
              <a:t>, esamineremo le implicazioni della coesistenza di monete diverse, che vengono a contatto tra loro a causa del commercio internazionale (e, come vedremo più avanti, anche della mobilità del capitale finanziario): definiremo i concetti di tasso di cambio nominale e reale, e la Teoria della Parità del Potere d’Acquisto tra diverse monete.</a:t>
            </a:r>
            <a:endParaRPr lang="it-IT" sz="1800" b="1" kern="1200" dirty="0">
              <a:solidFill>
                <a:srgbClr val="000000"/>
              </a:solidFill>
              <a:latin typeface="American Typewriter" panose="02090604020004020304" pitchFamily="18" charset="77"/>
            </a:endParaRPr>
          </a:p>
        </p:txBody>
      </p:sp>
      <p:sp>
        <p:nvSpPr>
          <p:cNvPr id="12291"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4" name="Rectangle 2"/>
          <p:cNvSpPr>
            <a:spLocks noGrp="1" noChangeArrowheads="1"/>
          </p:cNvSpPr>
          <p:nvPr>
            <p:ph type="title" idx="4294967295"/>
          </p:nvPr>
        </p:nvSpPr>
        <p:spPr>
          <a:xfrm>
            <a:off x="381000" y="404664"/>
            <a:ext cx="8727504" cy="576064"/>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400" b="1" u="sng" dirty="0">
                <a:latin typeface="American Typewriter" panose="02090604020004020304" pitchFamily="18" charset="77"/>
              </a:rPr>
              <a:t>MONETA, PREZZI e CAMBI nel LUNGO PERIODO</a:t>
            </a:r>
            <a:endParaRPr lang="it-IT" sz="1600" dirty="0">
              <a:solidFill>
                <a:srgbClr val="FF0000"/>
              </a:solidFill>
              <a:latin typeface="American Typewriter" panose="02090604020004020304" pitchFamily="18" charset="77"/>
            </a:endParaRPr>
          </a:p>
        </p:txBody>
      </p:sp>
    </p:spTree>
    <p:extLst>
      <p:ext uri="{BB962C8B-B14F-4D97-AF65-F5344CB8AC3E}">
        <p14:creationId xmlns:p14="http://schemas.microsoft.com/office/powerpoint/2010/main" val="3786039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strips(downRight)">
                                      <p:cBhvr>
                                        <p:cTn id="7" dur="500"/>
                                        <p:tgtEl>
                                          <p:spTgt spid="260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strips(downRight)">
                                      <p:cBhvr>
                                        <p:cTn id="12" dur="500"/>
                                        <p:tgtEl>
                                          <p:spTgt spid="260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strips(downRight)">
                                      <p:cBhvr>
                                        <p:cTn id="17" dur="500"/>
                                        <p:tgtEl>
                                          <p:spTgt spid="260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60098">
                                            <p:txEl>
                                              <p:pRg st="3" end="3"/>
                                            </p:txEl>
                                          </p:spTgt>
                                        </p:tgtEl>
                                        <p:attrNameLst>
                                          <p:attrName>style.visibility</p:attrName>
                                        </p:attrNameLst>
                                      </p:cBhvr>
                                      <p:to>
                                        <p:strVal val="visible"/>
                                      </p:to>
                                    </p:set>
                                    <p:animEffect transition="in" filter="strips(downRight)">
                                      <p:cBhvr>
                                        <p:cTn id="22" dur="500"/>
                                        <p:tgtEl>
                                          <p:spTgt spid="2600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4988" y="615950"/>
            <a:ext cx="7313612" cy="364778"/>
          </a:xfrm>
          <a:noFill/>
        </p:spPr>
        <p:txBody>
          <a:bodyPr/>
          <a:lstStyle/>
          <a:p>
            <a:pPr>
              <a:lnSpc>
                <a:spcPct val="90000"/>
              </a:lnSpc>
            </a:pPr>
            <a:r>
              <a:rPr lang="it-IT" altLang="en-US" sz="2400" dirty="0">
                <a:latin typeface="American Typewriter" panose="02090604020004020304" pitchFamily="18" charset="77"/>
              </a:rPr>
              <a:t>Moneta, prezzi e PIL reale in Italia nel lungo periodo</a:t>
            </a:r>
          </a:p>
        </p:txBody>
      </p:sp>
      <p:sp>
        <p:nvSpPr>
          <p:cNvPr id="37891"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7892" name="Rectangle 3"/>
          <p:cNvSpPr>
            <a:spLocks noChangeArrowheads="1"/>
          </p:cNvSpPr>
          <p:nvPr/>
        </p:nvSpPr>
        <p:spPr bwMode="auto">
          <a:xfrm>
            <a:off x="0" y="5589588"/>
            <a:ext cx="4787900" cy="1268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893" name="Rectangle 4"/>
          <p:cNvSpPr>
            <a:spLocks noChangeArrowheads="1"/>
          </p:cNvSpPr>
          <p:nvPr/>
        </p:nvSpPr>
        <p:spPr bwMode="auto">
          <a:xfrm>
            <a:off x="4356100" y="5229225"/>
            <a:ext cx="4787900" cy="162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78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508125"/>
            <a:ext cx="738822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4988" y="188913"/>
            <a:ext cx="7313612" cy="792162"/>
          </a:xfrm>
        </p:spPr>
        <p:txBody>
          <a:bodyPr/>
          <a:lstStyle/>
          <a:p>
            <a:r>
              <a:rPr lang="it-IT" altLang="en-US" sz="2800" dirty="0">
                <a:latin typeface="American Typewriter" panose="02090604020004020304" pitchFamily="18" charset="77"/>
              </a:rPr>
              <a:t>Moneta e inflazione</a:t>
            </a:r>
            <a:r>
              <a:rPr lang="it-IT" altLang="en-US" sz="3300" dirty="0">
                <a:latin typeface="American Typewriter" panose="02090604020004020304" pitchFamily="18" charset="77"/>
              </a:rPr>
              <a:t> </a:t>
            </a:r>
            <a:endParaRPr lang="it-IT" altLang="en-US" sz="2100" dirty="0">
              <a:latin typeface="American Typewriter" panose="02090604020004020304" pitchFamily="18" charset="77"/>
            </a:endParaRPr>
          </a:p>
        </p:txBody>
      </p:sp>
      <p:sp>
        <p:nvSpPr>
          <p:cNvPr id="239619" name="Rectangle 3"/>
          <p:cNvSpPr>
            <a:spLocks noGrp="1" noChangeArrowheads="1"/>
          </p:cNvSpPr>
          <p:nvPr>
            <p:ph type="body" sz="half" idx="1"/>
          </p:nvPr>
        </p:nvSpPr>
        <p:spPr>
          <a:xfrm>
            <a:off x="546100" y="981075"/>
            <a:ext cx="8280400" cy="5544269"/>
          </a:xfrm>
        </p:spPr>
        <p:txBody>
          <a:bodyPr/>
          <a:lstStyle/>
          <a:p>
            <a:pPr>
              <a:lnSpc>
                <a:spcPct val="114000"/>
              </a:lnSpc>
              <a:spcBef>
                <a:spcPts val="600"/>
              </a:spcBef>
              <a:buFont typeface="Wingdings" panose="05000000000000000000" pitchFamily="2" charset="2"/>
              <a:buNone/>
            </a:pPr>
            <a:r>
              <a:rPr lang="it-IT" altLang="en-US" sz="1800" i="1" dirty="0">
                <a:latin typeface="American Typewriter" panose="02090604020004020304" pitchFamily="18" charset="77"/>
              </a:rPr>
              <a:t>Cosa suggeriscono i grafici precedenti?</a:t>
            </a:r>
          </a:p>
          <a:p>
            <a:pPr>
              <a:lnSpc>
                <a:spcPct val="114000"/>
              </a:lnSpc>
              <a:spcBef>
                <a:spcPts val="600"/>
              </a:spcBef>
            </a:pPr>
            <a:r>
              <a:rPr lang="it-IT" altLang="en-US" sz="1800" dirty="0">
                <a:latin typeface="American Typewriter" panose="02090604020004020304" pitchFamily="18" charset="77"/>
              </a:rPr>
              <a:t>Nel lungo periodo, </a:t>
            </a:r>
          </a:p>
          <a:p>
            <a:pPr marL="360000" indent="0">
              <a:lnSpc>
                <a:spcPct val="114000"/>
              </a:lnSpc>
              <a:spcBef>
                <a:spcPts val="0"/>
              </a:spcBef>
              <a:buNone/>
            </a:pPr>
            <a:r>
              <a:rPr lang="it-IT" altLang="en-US" sz="1800" dirty="0">
                <a:latin typeface="American Typewriter" panose="02090604020004020304" pitchFamily="18" charset="77"/>
              </a:rPr>
              <a:t>la relazione fra crescita dell’offerta di moneta e tasso d’inflazione </a:t>
            </a:r>
          </a:p>
          <a:p>
            <a:pPr marL="0" indent="0">
              <a:lnSpc>
                <a:spcPct val="114000"/>
              </a:lnSpc>
              <a:spcBef>
                <a:spcPts val="0"/>
              </a:spcBef>
              <a:buNone/>
            </a:pPr>
            <a:r>
              <a:rPr lang="it-IT" altLang="en-US" sz="1800" dirty="0">
                <a:latin typeface="American Typewriter" panose="02090604020004020304" pitchFamily="18" charset="77"/>
              </a:rPr>
              <a:t>     è sicuramente </a:t>
            </a:r>
            <a:r>
              <a:rPr lang="it-IT" altLang="en-US" sz="1800" b="1" dirty="0">
                <a:solidFill>
                  <a:schemeClr val="accent2">
                    <a:lumMod val="50000"/>
                  </a:schemeClr>
                </a:solidFill>
                <a:latin typeface="American Typewriter" panose="02090604020004020304" pitchFamily="18" charset="77"/>
              </a:rPr>
              <a:t>positiva</a:t>
            </a:r>
            <a:r>
              <a:rPr lang="it-IT" altLang="en-US" sz="1800" dirty="0">
                <a:latin typeface="American Typewriter" panose="02090604020004020304" pitchFamily="18" charset="77"/>
              </a:rPr>
              <a:t>, ma molto </a:t>
            </a:r>
            <a:r>
              <a:rPr lang="it-IT" altLang="en-US" sz="1800" b="1" dirty="0">
                <a:solidFill>
                  <a:schemeClr val="accent2">
                    <a:lumMod val="50000"/>
                  </a:schemeClr>
                </a:solidFill>
                <a:latin typeface="American Typewriter" panose="02090604020004020304" pitchFamily="18" charset="77"/>
              </a:rPr>
              <a:t>variabile.</a:t>
            </a:r>
            <a:endParaRPr lang="it-IT" altLang="en-US" sz="1800" dirty="0">
              <a:latin typeface="American Typewriter" panose="02090604020004020304" pitchFamily="18" charset="77"/>
            </a:endParaRPr>
          </a:p>
          <a:p>
            <a:pPr marL="540000" lvl="1">
              <a:lnSpc>
                <a:spcPct val="114000"/>
              </a:lnSpc>
              <a:spcBef>
                <a:spcPts val="600"/>
              </a:spcBef>
            </a:pPr>
            <a:r>
              <a:rPr lang="it-IT" altLang="en-US" sz="1800" dirty="0">
                <a:latin typeface="American Typewriter" panose="02090604020004020304" pitchFamily="18" charset="77"/>
              </a:rPr>
              <a:t>La teoria quantitativa è un’importante intuizione, ma la costanza della velocità di circolazione della moneta non è verificata né nel lungo né nel breve periodo.</a:t>
            </a:r>
          </a:p>
          <a:p>
            <a:pPr marL="540000" lvl="1">
              <a:lnSpc>
                <a:spcPct val="114000"/>
              </a:lnSpc>
              <a:spcBef>
                <a:spcPts val="600"/>
              </a:spcBef>
            </a:pPr>
            <a:r>
              <a:rPr lang="it-IT" altLang="en-US" sz="1800" dirty="0">
                <a:latin typeface="American Typewriter" panose="02090604020004020304" pitchFamily="18" charset="77"/>
              </a:rPr>
              <a:t>La variabilità nel tempo (per uno stesso paese) e tra paesi della relazione tra </a:t>
            </a:r>
            <a:r>
              <a:rPr lang="it-IT" altLang="en-US" sz="1800" b="1" dirty="0">
                <a:solidFill>
                  <a:srgbClr val="005A58"/>
                </a:solidFill>
                <a:latin typeface="American Typewriter" panose="02090604020004020304" pitchFamily="18" charset="77"/>
              </a:rPr>
              <a:t>M </a:t>
            </a:r>
            <a:r>
              <a:rPr lang="it-IT" altLang="en-US" sz="1800" dirty="0">
                <a:latin typeface="American Typewriter" panose="02090604020004020304" pitchFamily="18" charset="77"/>
              </a:rPr>
              <a:t>e </a:t>
            </a:r>
            <a:r>
              <a:rPr lang="it-IT" altLang="en-US" sz="1800" b="1" dirty="0">
                <a:solidFill>
                  <a:srgbClr val="005A58"/>
                </a:solidFill>
                <a:latin typeface="American Typewriter" panose="02090604020004020304" pitchFamily="18" charset="77"/>
              </a:rPr>
              <a:t>P</a:t>
            </a:r>
            <a:r>
              <a:rPr lang="it-IT" altLang="en-US" sz="1800" dirty="0">
                <a:latin typeface="American Typewriter" panose="02090604020004020304" pitchFamily="18" charset="77"/>
              </a:rPr>
              <a:t> suggerisce che (come avevamo già anticipato) nel breve periodo un aumento di </a:t>
            </a:r>
            <a:r>
              <a:rPr lang="it-IT" altLang="en-US" sz="1800" b="1" dirty="0">
                <a:solidFill>
                  <a:srgbClr val="005A58"/>
                </a:solidFill>
                <a:latin typeface="American Typewriter" panose="02090604020004020304" pitchFamily="18" charset="77"/>
              </a:rPr>
              <a:t>M</a:t>
            </a:r>
            <a:r>
              <a:rPr lang="it-IT" altLang="en-US" sz="1800" dirty="0">
                <a:latin typeface="American Typewriter" panose="02090604020004020304" pitchFamily="18" charset="77"/>
              </a:rPr>
              <a:t>  può avere effetto </a:t>
            </a:r>
            <a:r>
              <a:rPr lang="it-IT" altLang="en-US" sz="1800" b="1" dirty="0">
                <a:solidFill>
                  <a:srgbClr val="005A58"/>
                </a:solidFill>
                <a:latin typeface="American Typewriter" panose="02090604020004020304" pitchFamily="18" charset="77"/>
              </a:rPr>
              <a:t>anche</a:t>
            </a:r>
            <a:r>
              <a:rPr lang="it-IT" altLang="en-US" sz="1800" dirty="0">
                <a:latin typeface="American Typewriter" panose="02090604020004020304" pitchFamily="18" charset="77"/>
              </a:rPr>
              <a:t> sulle altre variabili dell’equazione quantitativa, ossia su </a:t>
            </a:r>
            <a:r>
              <a:rPr lang="it-IT" altLang="en-US" sz="1800" b="1" dirty="0">
                <a:solidFill>
                  <a:srgbClr val="005A58"/>
                </a:solidFill>
                <a:latin typeface="American Typewriter" panose="02090604020004020304" pitchFamily="18" charset="77"/>
              </a:rPr>
              <a:t>V</a:t>
            </a:r>
            <a:r>
              <a:rPr lang="it-IT" altLang="en-US" sz="1800" dirty="0">
                <a:latin typeface="American Typewriter" panose="02090604020004020304" pitchFamily="18" charset="77"/>
              </a:rPr>
              <a:t> e su </a:t>
            </a:r>
            <a:r>
              <a:rPr lang="it-IT" altLang="en-US" sz="1800" b="1" dirty="0">
                <a:solidFill>
                  <a:srgbClr val="005A58"/>
                </a:solidFill>
                <a:latin typeface="American Typewriter" panose="02090604020004020304" pitchFamily="18" charset="77"/>
              </a:rPr>
              <a:t>Y.</a:t>
            </a:r>
          </a:p>
        </p:txBody>
      </p:sp>
      <p:sp>
        <p:nvSpPr>
          <p:cNvPr id="39940" name="Segnaposto piè di pagina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39941"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strips(downRight)">
                                      <p:cBhvr>
                                        <p:cTn id="7" dur="500"/>
                                        <p:tgtEl>
                                          <p:spTgt spid="2396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9619">
                                            <p:txEl>
                                              <p:pRg st="2" end="2"/>
                                            </p:txEl>
                                          </p:spTgt>
                                        </p:tgtEl>
                                        <p:attrNameLst>
                                          <p:attrName>style.visibility</p:attrName>
                                        </p:attrNameLst>
                                      </p:cBhvr>
                                      <p:to>
                                        <p:strVal val="visible"/>
                                      </p:to>
                                    </p:set>
                                    <p:animEffect transition="in" filter="strips(downRight)">
                                      <p:cBhvr>
                                        <p:cTn id="12" dur="500"/>
                                        <p:tgtEl>
                                          <p:spTgt spid="2396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strips(downRight)">
                                      <p:cBhvr>
                                        <p:cTn id="17" dur="500"/>
                                        <p:tgtEl>
                                          <p:spTgt spid="2396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39619">
                                            <p:txEl>
                                              <p:pRg st="4" end="4"/>
                                            </p:txEl>
                                          </p:spTgt>
                                        </p:tgtEl>
                                        <p:attrNameLst>
                                          <p:attrName>style.visibility</p:attrName>
                                        </p:attrNameLst>
                                      </p:cBhvr>
                                      <p:to>
                                        <p:strVal val="visible"/>
                                      </p:to>
                                    </p:set>
                                    <p:animEffect transition="in" filter="strips(downRight)">
                                      <p:cBhvr>
                                        <p:cTn id="22" dur="500"/>
                                        <p:tgtEl>
                                          <p:spTgt spid="2396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39619">
                                            <p:txEl>
                                              <p:pRg st="5" end="5"/>
                                            </p:txEl>
                                          </p:spTgt>
                                        </p:tgtEl>
                                        <p:attrNameLst>
                                          <p:attrName>style.visibility</p:attrName>
                                        </p:attrNameLst>
                                      </p:cBhvr>
                                      <p:to>
                                        <p:strVal val="visible"/>
                                      </p:to>
                                    </p:set>
                                    <p:animEffect transition="in" filter="strips(downRight)">
                                      <p:cBhvr>
                                        <p:cTn id="27" dur="500"/>
                                        <p:tgtEl>
                                          <p:spTgt spid="2396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39619">
                                            <p:txEl>
                                              <p:pRg st="0" end="0"/>
                                            </p:txEl>
                                          </p:spTgt>
                                        </p:tgtEl>
                                        <p:attrNameLst>
                                          <p:attrName>style.visibility</p:attrName>
                                        </p:attrNameLst>
                                      </p:cBhvr>
                                      <p:to>
                                        <p:strVal val="visible"/>
                                      </p:to>
                                    </p:set>
                                    <p:animEffect transition="in" filter="strips(downRight)">
                                      <p:cBhvr>
                                        <p:cTn id="32" dur="500"/>
                                        <p:tgtEl>
                                          <p:spTgt spid="239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4988" y="188913"/>
            <a:ext cx="7313612" cy="649288"/>
          </a:xfrm>
        </p:spPr>
        <p:txBody>
          <a:bodyPr/>
          <a:lstStyle/>
          <a:p>
            <a:r>
              <a:rPr lang="it-IT" altLang="en-US" sz="2400" dirty="0">
                <a:latin typeface="American Typewriter" panose="02090604020004020304" pitchFamily="18" charset="77"/>
              </a:rPr>
              <a:t>Perché l’inflazione? Due domande … </a:t>
            </a:r>
          </a:p>
        </p:txBody>
      </p:sp>
      <p:sp>
        <p:nvSpPr>
          <p:cNvPr id="239619" name="Rectangle 3"/>
          <p:cNvSpPr>
            <a:spLocks noGrp="1" noChangeArrowheads="1"/>
          </p:cNvSpPr>
          <p:nvPr>
            <p:ph type="body" sz="half" idx="1"/>
          </p:nvPr>
        </p:nvSpPr>
        <p:spPr>
          <a:xfrm>
            <a:off x="611560" y="1196752"/>
            <a:ext cx="8280400" cy="5229200"/>
          </a:xfrm>
        </p:spPr>
        <p:txBody>
          <a:bodyPr/>
          <a:lstStyle/>
          <a:p>
            <a:pPr>
              <a:lnSpc>
                <a:spcPct val="114000"/>
              </a:lnSpc>
              <a:spcBef>
                <a:spcPts val="600"/>
              </a:spcBef>
              <a:buFont typeface="Wingdings" panose="05000000000000000000" pitchFamily="2" charset="2"/>
              <a:buChar char="v"/>
            </a:pPr>
            <a:r>
              <a:rPr lang="it-IT" altLang="en-US" sz="1600" dirty="0">
                <a:latin typeface="American Typewriter" panose="02090604020004020304" pitchFamily="18" charset="77"/>
              </a:rPr>
              <a:t>Perché spesso si osservano episodi di elevata inflazione?</a:t>
            </a:r>
          </a:p>
          <a:p>
            <a:pPr>
              <a:lnSpc>
                <a:spcPct val="114000"/>
              </a:lnSpc>
              <a:spcBef>
                <a:spcPts val="600"/>
              </a:spcBef>
              <a:buFont typeface="Wingdings" panose="05000000000000000000" pitchFamily="2" charset="2"/>
              <a:buChar char="v"/>
            </a:pPr>
            <a:r>
              <a:rPr lang="it-IT" altLang="en-US" sz="1600" dirty="0">
                <a:latin typeface="American Typewriter" panose="02090604020004020304" pitchFamily="18" charset="77"/>
              </a:rPr>
              <a:t>E’ possibile che i governi abbiano interesse a creare inflazione?</a:t>
            </a:r>
          </a:p>
          <a:p>
            <a:pPr marL="0" indent="0">
              <a:lnSpc>
                <a:spcPct val="114000"/>
              </a:lnSpc>
              <a:spcBef>
                <a:spcPts val="600"/>
              </a:spcBef>
              <a:buNone/>
            </a:pPr>
            <a:endParaRPr lang="it-IT" altLang="en-US" sz="1600" dirty="0">
              <a:latin typeface="American Typewriter" panose="02090604020004020304" pitchFamily="18" charset="77"/>
            </a:endParaRPr>
          </a:p>
          <a:p>
            <a:pPr>
              <a:lnSpc>
                <a:spcPct val="114000"/>
              </a:lnSpc>
              <a:spcBef>
                <a:spcPts val="600"/>
              </a:spcBef>
              <a:buFont typeface="Wingdings" panose="05000000000000000000" pitchFamily="2" charset="2"/>
              <a:buChar char="Ø"/>
            </a:pPr>
            <a:r>
              <a:rPr lang="it-IT" altLang="en-US" sz="1600" dirty="0">
                <a:latin typeface="American Typewriter" panose="02090604020004020304" pitchFamily="18" charset="77"/>
              </a:rPr>
              <a:t>E’ vero che non esiste inflazione senza crescita dell’offerta di moneta, ma …      </a:t>
            </a:r>
          </a:p>
          <a:p>
            <a:pPr marL="400050" lvl="1" indent="0">
              <a:lnSpc>
                <a:spcPct val="114000"/>
              </a:lnSpc>
              <a:spcBef>
                <a:spcPts val="1200"/>
              </a:spcBef>
              <a:buNone/>
            </a:pPr>
            <a:r>
              <a:rPr lang="en-US" sz="1600" b="1" dirty="0">
                <a:latin typeface="American Typewriter" panose="02090604020004020304" pitchFamily="18" charset="77"/>
              </a:rPr>
              <a:t>“</a:t>
            </a:r>
            <a:r>
              <a:rPr lang="en-US" sz="1600" i="1" dirty="0">
                <a:latin typeface="American Typewriter" panose="02090604020004020304" pitchFamily="18" charset="77"/>
              </a:rPr>
              <a:t>Governments do not print money at a rapid rate out of a clear blue sky. </a:t>
            </a:r>
          </a:p>
          <a:p>
            <a:pPr marL="400050" lvl="1" indent="0">
              <a:lnSpc>
                <a:spcPct val="114000"/>
              </a:lnSpc>
              <a:spcBef>
                <a:spcPts val="600"/>
              </a:spcBef>
              <a:buNone/>
            </a:pPr>
            <a:r>
              <a:rPr lang="en-US" sz="1600" i="1" dirty="0">
                <a:latin typeface="American Typewriter" panose="02090604020004020304" pitchFamily="18" charset="77"/>
              </a:rPr>
              <a:t>  They generally print money in order to cover their budget deficits. </a:t>
            </a:r>
          </a:p>
          <a:p>
            <a:pPr marL="400050" lvl="1" indent="0">
              <a:lnSpc>
                <a:spcPct val="114000"/>
              </a:lnSpc>
              <a:spcBef>
                <a:spcPts val="600"/>
              </a:spcBef>
              <a:buNone/>
            </a:pPr>
            <a:r>
              <a:rPr lang="en-US" sz="1600" i="1" dirty="0">
                <a:latin typeface="American Typewriter" panose="02090604020004020304" pitchFamily="18" charset="77"/>
              </a:rPr>
              <a:t>  Rapid money growth is conceivable without an underlying fiscal imbalance.</a:t>
            </a:r>
          </a:p>
          <a:p>
            <a:pPr marL="400050" lvl="1" indent="0">
              <a:lnSpc>
                <a:spcPct val="114000"/>
              </a:lnSpc>
              <a:spcBef>
                <a:spcPts val="600"/>
              </a:spcBef>
              <a:buNone/>
            </a:pPr>
            <a:r>
              <a:rPr lang="en-US" sz="1600" i="1" dirty="0">
                <a:latin typeface="American Typewriter" panose="02090604020004020304" pitchFamily="18" charset="77"/>
              </a:rPr>
              <a:t>  But it is unlikely. </a:t>
            </a:r>
          </a:p>
          <a:p>
            <a:pPr marL="400050" lvl="1" indent="0">
              <a:lnSpc>
                <a:spcPct val="114000"/>
              </a:lnSpc>
              <a:spcBef>
                <a:spcPts val="600"/>
              </a:spcBef>
              <a:buNone/>
            </a:pPr>
            <a:r>
              <a:rPr lang="en-US" sz="1600" i="1" dirty="0">
                <a:latin typeface="American Typewriter" panose="02090604020004020304" pitchFamily="18" charset="77"/>
              </a:rPr>
              <a:t>  Thus </a:t>
            </a:r>
            <a:r>
              <a:rPr lang="en-US" sz="1600" b="1" i="1" dirty="0">
                <a:solidFill>
                  <a:srgbClr val="005A58"/>
                </a:solidFill>
                <a:latin typeface="American Typewriter" panose="02090604020004020304" pitchFamily="18" charset="77"/>
              </a:rPr>
              <a:t>rapid inflation is almost always a fiscal phenomenon</a:t>
            </a:r>
            <a:r>
              <a:rPr lang="en-US" sz="1600" dirty="0">
                <a:latin typeface="American Typewriter" panose="02090604020004020304" pitchFamily="18" charset="77"/>
              </a:rPr>
              <a:t>”</a:t>
            </a:r>
            <a:r>
              <a:rPr lang="en-US" sz="1600" b="1" dirty="0">
                <a:latin typeface="American Typewriter" panose="02090604020004020304" pitchFamily="18" charset="77"/>
              </a:rPr>
              <a:t> </a:t>
            </a:r>
          </a:p>
          <a:p>
            <a:pPr marL="400050" lvl="1" indent="0" algn="r">
              <a:lnSpc>
                <a:spcPct val="114000"/>
              </a:lnSpc>
              <a:spcBef>
                <a:spcPts val="600"/>
              </a:spcBef>
              <a:buNone/>
            </a:pPr>
            <a:r>
              <a:rPr lang="en-US" sz="1600" dirty="0">
                <a:latin typeface="American Typewriter" panose="02090604020004020304" pitchFamily="18" charset="77"/>
              </a:rPr>
              <a:t>Fischer and Easterly (1990)</a:t>
            </a:r>
          </a:p>
          <a:p>
            <a:pPr marL="0" indent="0" algn="r">
              <a:lnSpc>
                <a:spcPct val="114000"/>
              </a:lnSpc>
              <a:spcBef>
                <a:spcPts val="600"/>
              </a:spcBef>
              <a:buNone/>
            </a:pPr>
            <a:endParaRPr lang="it-IT" altLang="en-US" sz="1400" dirty="0">
              <a:solidFill>
                <a:srgbClr val="42BFBC"/>
              </a:solidFill>
              <a:latin typeface="American Typewriter" panose="02090604020004020304" pitchFamily="18" charset="77"/>
              <a:cs typeface="Calibri" panose="020F0502020204030204" pitchFamily="34" charset="0"/>
            </a:endParaRPr>
          </a:p>
          <a:p>
            <a:pPr marL="0" indent="0" algn="r">
              <a:lnSpc>
                <a:spcPct val="114000"/>
              </a:lnSpc>
              <a:spcBef>
                <a:spcPts val="600"/>
              </a:spcBef>
              <a:buNone/>
            </a:pPr>
            <a:r>
              <a:rPr lang="it-IT" altLang="en-US" sz="1400" dirty="0">
                <a:solidFill>
                  <a:srgbClr val="42BFBC"/>
                </a:solidFill>
                <a:latin typeface="American Typewriter" panose="02090604020004020304" pitchFamily="18" charset="77"/>
                <a:cs typeface="Calibri" panose="020F0502020204030204" pitchFamily="34" charset="0"/>
              </a:rPr>
              <a:t>→  </a:t>
            </a:r>
            <a:r>
              <a:rPr lang="it-IT" altLang="en-US" sz="1400" dirty="0">
                <a:solidFill>
                  <a:srgbClr val="42BFBC"/>
                </a:solidFill>
                <a:latin typeface="American Typewriter" panose="02090604020004020304" pitchFamily="18" charset="77"/>
              </a:rPr>
              <a:t>Esamineremo queste risposte in modo più approfondito nella </a:t>
            </a:r>
            <a:r>
              <a:rPr lang="it-IT" altLang="en-US" sz="1400" dirty="0" err="1">
                <a:solidFill>
                  <a:srgbClr val="42BFBC"/>
                </a:solidFill>
                <a:latin typeface="American Typewriter" panose="02090604020004020304" pitchFamily="18" charset="77"/>
              </a:rPr>
              <a:t>lez</a:t>
            </a:r>
            <a:r>
              <a:rPr lang="it-IT" altLang="en-US" sz="1400" dirty="0">
                <a:solidFill>
                  <a:srgbClr val="42BFBC"/>
                </a:solidFill>
                <a:latin typeface="American Typewriter" panose="02090604020004020304" pitchFamily="18" charset="77"/>
              </a:rPr>
              <a:t>. 17</a:t>
            </a:r>
          </a:p>
        </p:txBody>
      </p:sp>
      <p:sp>
        <p:nvSpPr>
          <p:cNvPr id="39940" name="Segnaposto piè di pagina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endParaRPr lang="it-IT" altLang="en-US" dirty="0">
              <a:solidFill>
                <a:srgbClr val="003231"/>
              </a:solidFill>
            </a:endParaRPr>
          </a:p>
        </p:txBody>
      </p:sp>
      <p:sp>
        <p:nvSpPr>
          <p:cNvPr id="39941"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Tree>
    <p:extLst>
      <p:ext uri="{BB962C8B-B14F-4D97-AF65-F5344CB8AC3E}">
        <p14:creationId xmlns:p14="http://schemas.microsoft.com/office/powerpoint/2010/main" val="4038444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strips(downRight)">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strips(downRight)">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strips(downRight)">
                                      <p:cBhvr>
                                        <p:cTn id="17" dur="500"/>
                                        <p:tgtEl>
                                          <p:spTgt spid="2396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39619">
                                            <p:txEl>
                                              <p:pRg st="4" end="4"/>
                                            </p:txEl>
                                          </p:spTgt>
                                        </p:tgtEl>
                                        <p:attrNameLst>
                                          <p:attrName>style.visibility</p:attrName>
                                        </p:attrNameLst>
                                      </p:cBhvr>
                                      <p:to>
                                        <p:strVal val="visible"/>
                                      </p:to>
                                    </p:set>
                                    <p:animEffect transition="in" filter="strips(downRight)">
                                      <p:cBhvr>
                                        <p:cTn id="22" dur="500"/>
                                        <p:tgtEl>
                                          <p:spTgt spid="2396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39619">
                                            <p:txEl>
                                              <p:pRg st="5" end="5"/>
                                            </p:txEl>
                                          </p:spTgt>
                                        </p:tgtEl>
                                        <p:attrNameLst>
                                          <p:attrName>style.visibility</p:attrName>
                                        </p:attrNameLst>
                                      </p:cBhvr>
                                      <p:to>
                                        <p:strVal val="visible"/>
                                      </p:to>
                                    </p:set>
                                    <p:animEffect transition="in" filter="strips(downRight)">
                                      <p:cBhvr>
                                        <p:cTn id="27" dur="500"/>
                                        <p:tgtEl>
                                          <p:spTgt spid="2396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39619">
                                            <p:txEl>
                                              <p:pRg st="6" end="6"/>
                                            </p:txEl>
                                          </p:spTgt>
                                        </p:tgtEl>
                                        <p:attrNameLst>
                                          <p:attrName>style.visibility</p:attrName>
                                        </p:attrNameLst>
                                      </p:cBhvr>
                                      <p:to>
                                        <p:strVal val="visible"/>
                                      </p:to>
                                    </p:set>
                                    <p:animEffect transition="in" filter="strips(downRight)">
                                      <p:cBhvr>
                                        <p:cTn id="32" dur="500"/>
                                        <p:tgtEl>
                                          <p:spTgt spid="2396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39619">
                                            <p:txEl>
                                              <p:pRg st="7" end="7"/>
                                            </p:txEl>
                                          </p:spTgt>
                                        </p:tgtEl>
                                        <p:attrNameLst>
                                          <p:attrName>style.visibility</p:attrName>
                                        </p:attrNameLst>
                                      </p:cBhvr>
                                      <p:to>
                                        <p:strVal val="visible"/>
                                      </p:to>
                                    </p:set>
                                    <p:animEffect transition="in" filter="strips(downRight)">
                                      <p:cBhvr>
                                        <p:cTn id="37" dur="500"/>
                                        <p:tgtEl>
                                          <p:spTgt spid="2396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239619">
                                            <p:txEl>
                                              <p:pRg st="8" end="8"/>
                                            </p:txEl>
                                          </p:spTgt>
                                        </p:tgtEl>
                                        <p:attrNameLst>
                                          <p:attrName>style.visibility</p:attrName>
                                        </p:attrNameLst>
                                      </p:cBhvr>
                                      <p:to>
                                        <p:strVal val="visible"/>
                                      </p:to>
                                    </p:set>
                                    <p:animEffect transition="in" filter="strips(downRight)">
                                      <p:cBhvr>
                                        <p:cTn id="42" dur="500"/>
                                        <p:tgtEl>
                                          <p:spTgt spid="23961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239619">
                                            <p:txEl>
                                              <p:pRg st="9" end="9"/>
                                            </p:txEl>
                                          </p:spTgt>
                                        </p:tgtEl>
                                        <p:attrNameLst>
                                          <p:attrName>style.visibility</p:attrName>
                                        </p:attrNameLst>
                                      </p:cBhvr>
                                      <p:to>
                                        <p:strVal val="visible"/>
                                      </p:to>
                                    </p:set>
                                    <p:animEffect transition="in" filter="strips(downRight)">
                                      <p:cBhvr>
                                        <p:cTn id="47" dur="500"/>
                                        <p:tgtEl>
                                          <p:spTgt spid="23961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239619">
                                            <p:txEl>
                                              <p:pRg st="11" end="11"/>
                                            </p:txEl>
                                          </p:spTgt>
                                        </p:tgtEl>
                                        <p:attrNameLst>
                                          <p:attrName>style.visibility</p:attrName>
                                        </p:attrNameLst>
                                      </p:cBhvr>
                                      <p:to>
                                        <p:strVal val="visible"/>
                                      </p:to>
                                    </p:set>
                                    <p:animEffect transition="in" filter="strips(downRight)">
                                      <p:cBhvr>
                                        <p:cTn id="52" dur="500"/>
                                        <p:tgtEl>
                                          <p:spTgt spid="239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539552" y="548680"/>
            <a:ext cx="7313612" cy="792088"/>
          </a:xfrm>
        </p:spPr>
        <p:txBody>
          <a:bodyPr>
            <a:noAutofit/>
          </a:bodyPr>
          <a:lstStyle/>
          <a:p>
            <a:pPr eaLnBrk="1" hangingPunct="1"/>
            <a:r>
              <a:rPr lang="it-IT" altLang="en-US" sz="2000" b="1" dirty="0">
                <a:latin typeface="American Typewriter" panose="02090604020004020304" pitchFamily="18" charset="77"/>
              </a:rPr>
              <a:t>II parte.</a:t>
            </a:r>
            <a:br>
              <a:rPr lang="it-IT" altLang="en-US" sz="2000" b="1" dirty="0">
                <a:latin typeface="American Typewriter" panose="02090604020004020304" pitchFamily="18" charset="77"/>
              </a:rPr>
            </a:br>
            <a:r>
              <a:rPr lang="it-IT" altLang="en-US" sz="2000" b="1" dirty="0">
                <a:latin typeface="American Typewriter" panose="02090604020004020304" pitchFamily="18" charset="77"/>
              </a:rPr>
              <a:t>3. I vantaggi del commercio internazionale </a:t>
            </a:r>
          </a:p>
        </p:txBody>
      </p:sp>
      <p:sp>
        <p:nvSpPr>
          <p:cNvPr id="264195" name="Rectangle 3"/>
          <p:cNvSpPr>
            <a:spLocks noGrp="1" noChangeArrowheads="1"/>
          </p:cNvSpPr>
          <p:nvPr>
            <p:ph idx="1"/>
          </p:nvPr>
        </p:nvSpPr>
        <p:spPr>
          <a:xfrm>
            <a:off x="611560" y="1484784"/>
            <a:ext cx="7903790" cy="4413573"/>
          </a:xfrm>
        </p:spPr>
        <p:txBody>
          <a:bodyPr anchor="t">
            <a:normAutofit/>
          </a:bodyPr>
          <a:lstStyle/>
          <a:p>
            <a:pPr marL="0" indent="0">
              <a:lnSpc>
                <a:spcPct val="114000"/>
              </a:lnSpc>
              <a:spcBef>
                <a:spcPts val="600"/>
              </a:spcBef>
              <a:buNone/>
            </a:pPr>
            <a:r>
              <a:rPr lang="it-IT" altLang="en-US" sz="1800" i="1" dirty="0">
                <a:latin typeface="American Typewriter" panose="02090604020004020304" pitchFamily="18" charset="77"/>
              </a:rPr>
              <a:t>Il commercio Internazionale ci rende più ricchi?</a:t>
            </a:r>
          </a:p>
          <a:p>
            <a:pPr>
              <a:lnSpc>
                <a:spcPct val="114000"/>
              </a:lnSpc>
              <a:spcBef>
                <a:spcPts val="600"/>
              </a:spcBef>
              <a:buFont typeface="Wingdings" panose="05000000000000000000" pitchFamily="2" charset="2"/>
              <a:buChar char="q"/>
            </a:pPr>
            <a:r>
              <a:rPr lang="it-IT" altLang="en-US" sz="1800" dirty="0">
                <a:latin typeface="American Typewriter" panose="02090604020004020304" pitchFamily="18" charset="77"/>
              </a:rPr>
              <a:t>In generale, sì!</a:t>
            </a:r>
          </a:p>
          <a:p>
            <a:pPr lvl="1">
              <a:lnSpc>
                <a:spcPct val="124000"/>
              </a:lnSpc>
              <a:spcBef>
                <a:spcPts val="600"/>
              </a:spcBef>
              <a:buClr>
                <a:srgbClr val="000099"/>
              </a:buClr>
              <a:buFont typeface="Wingdings" panose="05000000000000000000" pitchFamily="2" charset="2"/>
              <a:buChar char="Ø"/>
            </a:pPr>
            <a:r>
              <a:rPr lang="it-IT" sz="1800" dirty="0">
                <a:latin typeface="American Typewriter" panose="02090604020004020304" pitchFamily="18" charset="77"/>
              </a:rPr>
              <a:t>In un’</a:t>
            </a:r>
            <a:r>
              <a:rPr lang="it-IT" sz="1800" b="1" dirty="0">
                <a:latin typeface="American Typewriter" panose="02090604020004020304" pitchFamily="18" charset="77"/>
              </a:rPr>
              <a:t>economia chiusa</a:t>
            </a:r>
            <a:r>
              <a:rPr lang="it-IT" sz="1800" dirty="0">
                <a:latin typeface="American Typewriter" panose="02090604020004020304" pitchFamily="18" charset="77"/>
              </a:rPr>
              <a:t> (autarchia) si possono consumare solo i beni e i servizi prodotti all’interno: le possibilità di consumo sono limitate dalle possibilità produttive. </a:t>
            </a:r>
          </a:p>
          <a:p>
            <a:pPr lvl="1">
              <a:lnSpc>
                <a:spcPct val="124000"/>
              </a:lnSpc>
              <a:spcBef>
                <a:spcPts val="600"/>
              </a:spcBef>
              <a:buClr>
                <a:srgbClr val="000099"/>
              </a:buClr>
              <a:buFont typeface="Wingdings" panose="05000000000000000000" pitchFamily="2" charset="2"/>
              <a:buChar char="Ø"/>
            </a:pPr>
            <a:r>
              <a:rPr lang="it-IT" sz="1800" dirty="0">
                <a:latin typeface="American Typewriter" panose="02090604020004020304" pitchFamily="18" charset="77"/>
              </a:rPr>
              <a:t>In un’</a:t>
            </a:r>
            <a:r>
              <a:rPr lang="it-IT" sz="1800" b="1" dirty="0">
                <a:latin typeface="American Typewriter" panose="02090604020004020304" pitchFamily="18" charset="77"/>
              </a:rPr>
              <a:t>economia aperta</a:t>
            </a:r>
            <a:r>
              <a:rPr lang="it-IT" sz="1800" dirty="0">
                <a:latin typeface="American Typewriter" panose="02090604020004020304" pitchFamily="18" charset="77"/>
              </a:rPr>
              <a:t> le possibilità di consumo sono </a:t>
            </a:r>
            <a:r>
              <a:rPr lang="it-IT" sz="1800" b="1" u="sng" dirty="0">
                <a:latin typeface="American Typewriter" panose="02090604020004020304" pitchFamily="18" charset="77"/>
              </a:rPr>
              <a:t>superiori</a:t>
            </a:r>
            <a:r>
              <a:rPr lang="it-IT" sz="1800" b="1" dirty="0">
                <a:latin typeface="American Typewriter" panose="02090604020004020304" pitchFamily="18" charset="77"/>
              </a:rPr>
              <a:t> </a:t>
            </a:r>
            <a:r>
              <a:rPr lang="it-IT" sz="1800" dirty="0">
                <a:latin typeface="American Typewriter" panose="02090604020004020304" pitchFamily="18" charset="77"/>
              </a:rPr>
              <a:t>rispetto</a:t>
            </a:r>
            <a:r>
              <a:rPr lang="it-IT" sz="1800" b="1" dirty="0">
                <a:latin typeface="American Typewriter" panose="02090604020004020304" pitchFamily="18" charset="77"/>
              </a:rPr>
              <a:t> </a:t>
            </a:r>
            <a:r>
              <a:rPr lang="it-IT" sz="1800" dirty="0">
                <a:latin typeface="American Typewriter" panose="02090604020004020304" pitchFamily="18" charset="77"/>
              </a:rPr>
              <a:t>all’insieme delle possibilità produttive di un’economia chiusa.</a:t>
            </a:r>
            <a:endParaRPr lang="it-IT" altLang="en-US" sz="1800" dirty="0">
              <a:latin typeface="American Typewriter" panose="02090604020004020304" pitchFamily="18" charset="77"/>
            </a:endParaRPr>
          </a:p>
          <a:p>
            <a:pPr marL="0" indent="0">
              <a:lnSpc>
                <a:spcPct val="114000"/>
              </a:lnSpc>
              <a:spcBef>
                <a:spcPts val="600"/>
              </a:spcBef>
              <a:buNone/>
            </a:pPr>
            <a:endParaRPr lang="it-IT" altLang="en-US" sz="1800" dirty="0"/>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6742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strips(downRight)">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strips(downRight)">
                                      <p:cBhvr>
                                        <p:cTn id="12" dur="500"/>
                                        <p:tgtEl>
                                          <p:spTgt spid="264195">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64195">
                                            <p:txEl>
                                              <p:pRg st="2" end="2"/>
                                            </p:txEl>
                                          </p:spTgt>
                                        </p:tgtEl>
                                        <p:attrNameLst>
                                          <p:attrName>style.visibility</p:attrName>
                                        </p:attrNameLst>
                                      </p:cBhvr>
                                      <p:to>
                                        <p:strVal val="visible"/>
                                      </p:to>
                                    </p:set>
                                    <p:animEffect transition="in" filter="strips(downRight)">
                                      <p:cBhvr>
                                        <p:cTn id="15" dur="500"/>
                                        <p:tgtEl>
                                          <p:spTgt spid="264195">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64195">
                                            <p:txEl>
                                              <p:pRg st="3" end="3"/>
                                            </p:txEl>
                                          </p:spTgt>
                                        </p:tgtEl>
                                        <p:attrNameLst>
                                          <p:attrName>style.visibility</p:attrName>
                                        </p:attrNameLst>
                                      </p:cBhvr>
                                      <p:to>
                                        <p:strVal val="visible"/>
                                      </p:to>
                                    </p:set>
                                    <p:animEffect transition="in" filter="strips(downRight)">
                                      <p:cBhvr>
                                        <p:cTn id="18" dur="500"/>
                                        <p:tgtEl>
                                          <p:spTgt spid="264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560" y="548680"/>
            <a:ext cx="6675610" cy="789385"/>
          </a:xfrm>
        </p:spPr>
        <p:txBody>
          <a:bodyPr/>
          <a:lstStyle/>
          <a:p>
            <a:pPr algn="l" eaLnBrk="1" hangingPunct="1"/>
            <a:r>
              <a:rPr lang="en-US" altLang="en-US" sz="2400" dirty="0" err="1">
                <a:solidFill>
                  <a:srgbClr val="005A5A"/>
                </a:solidFill>
                <a:latin typeface="American Typewriter" panose="02090604020004020304" pitchFamily="18" charset="77"/>
              </a:rPr>
              <a:t>Possibilità</a:t>
            </a:r>
            <a:r>
              <a:rPr lang="en-US" altLang="en-US" sz="2400" dirty="0">
                <a:solidFill>
                  <a:srgbClr val="005A5A"/>
                </a:solidFill>
                <a:latin typeface="American Typewriter" panose="02090604020004020304" pitchFamily="18" charset="77"/>
              </a:rPr>
              <a:t> di </a:t>
            </a:r>
            <a:r>
              <a:rPr lang="en-US" altLang="en-US" sz="2400" dirty="0" err="1">
                <a:solidFill>
                  <a:srgbClr val="005A5A"/>
                </a:solidFill>
                <a:latin typeface="American Typewriter" panose="02090604020004020304" pitchFamily="18" charset="77"/>
              </a:rPr>
              <a:t>consumo</a:t>
            </a:r>
            <a:r>
              <a:rPr lang="en-US" altLang="en-US" sz="2400" dirty="0">
                <a:solidFill>
                  <a:srgbClr val="005A5A"/>
                </a:solidFill>
                <a:latin typeface="American Typewriter" panose="02090604020004020304" pitchFamily="18" charset="77"/>
              </a:rPr>
              <a:t> di un </a:t>
            </a:r>
            <a:r>
              <a:rPr lang="en-US" altLang="en-US" sz="2400" dirty="0" err="1">
                <a:solidFill>
                  <a:srgbClr val="005A5A"/>
                </a:solidFill>
                <a:latin typeface="American Typewriter" panose="02090604020004020304" pitchFamily="18" charset="77"/>
              </a:rPr>
              <a:t>singolo</a:t>
            </a:r>
            <a:r>
              <a:rPr lang="en-US" altLang="en-US" sz="2400" dirty="0">
                <a:solidFill>
                  <a:srgbClr val="005A5A"/>
                </a:solidFill>
                <a:latin typeface="American Typewriter" panose="02090604020004020304" pitchFamily="18" charset="77"/>
              </a:rPr>
              <a:t> </a:t>
            </a:r>
            <a:r>
              <a:rPr lang="en-US" altLang="en-US" sz="2400" dirty="0" err="1">
                <a:solidFill>
                  <a:srgbClr val="005A5A"/>
                </a:solidFill>
                <a:latin typeface="American Typewriter" panose="02090604020004020304" pitchFamily="18" charset="77"/>
              </a:rPr>
              <a:t>paese</a:t>
            </a:r>
            <a:r>
              <a:rPr lang="en-US" altLang="en-US" sz="2400" dirty="0">
                <a:solidFill>
                  <a:srgbClr val="005A5A"/>
                </a:solidFill>
                <a:latin typeface="American Typewriter" panose="02090604020004020304" pitchFamily="18" charset="77"/>
              </a:rPr>
              <a:t>: </a:t>
            </a:r>
            <a:r>
              <a:rPr lang="en-US" altLang="en-US" sz="2400" dirty="0" err="1">
                <a:solidFill>
                  <a:srgbClr val="005A5A"/>
                </a:solidFill>
                <a:latin typeface="American Typewriter" panose="02090604020004020304" pitchFamily="18" charset="77"/>
              </a:rPr>
              <a:t>autarchia</a:t>
            </a:r>
            <a:r>
              <a:rPr lang="en-US" altLang="en-US" sz="2400" dirty="0">
                <a:solidFill>
                  <a:srgbClr val="005A5A"/>
                </a:solidFill>
                <a:latin typeface="American Typewriter" panose="02090604020004020304" pitchFamily="18" charset="77"/>
              </a:rPr>
              <a:t> e C.I.</a:t>
            </a:r>
            <a:endParaRPr lang="en-IE" altLang="en-US" sz="2400" dirty="0">
              <a:solidFill>
                <a:srgbClr val="005A5A"/>
              </a:solidFill>
              <a:latin typeface="American Typewriter" panose="02090604020004020304" pitchFamily="18" charset="77"/>
            </a:endParaRPr>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20" y="1772817"/>
            <a:ext cx="5545999" cy="346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725094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60686" y="551383"/>
            <a:ext cx="6675610" cy="789385"/>
          </a:xfrm>
        </p:spPr>
        <p:txBody>
          <a:bodyPr/>
          <a:lstStyle/>
          <a:p>
            <a:pPr algn="l" eaLnBrk="1" hangingPunct="1"/>
            <a:r>
              <a:rPr lang="en-US" altLang="en-US" sz="2700" dirty="0" err="1">
                <a:solidFill>
                  <a:srgbClr val="005A5A"/>
                </a:solidFill>
                <a:latin typeface="American Typewriter" panose="02090604020004020304" pitchFamily="18" charset="77"/>
              </a:rPr>
              <a:t>Possibilità</a:t>
            </a:r>
            <a:r>
              <a:rPr lang="en-US" altLang="en-US" sz="2700" dirty="0">
                <a:solidFill>
                  <a:srgbClr val="005A5A"/>
                </a:solidFill>
                <a:latin typeface="American Typewriter" panose="02090604020004020304" pitchFamily="18" charset="77"/>
              </a:rPr>
              <a:t> di </a:t>
            </a:r>
            <a:r>
              <a:rPr lang="en-US" altLang="en-US" sz="2700" dirty="0" err="1">
                <a:solidFill>
                  <a:srgbClr val="005A5A"/>
                </a:solidFill>
                <a:latin typeface="American Typewriter" panose="02090604020004020304" pitchFamily="18" charset="77"/>
              </a:rPr>
              <a:t>consumo</a:t>
            </a:r>
            <a:r>
              <a:rPr lang="en-US" altLang="en-US" sz="2700" dirty="0">
                <a:solidFill>
                  <a:srgbClr val="005A5A"/>
                </a:solidFill>
                <a:latin typeface="American Typewriter" panose="02090604020004020304" pitchFamily="18" charset="77"/>
              </a:rPr>
              <a:t> di un </a:t>
            </a:r>
            <a:r>
              <a:rPr lang="en-US" altLang="en-US" sz="2700" dirty="0" err="1">
                <a:solidFill>
                  <a:srgbClr val="005A5A"/>
                </a:solidFill>
                <a:latin typeface="American Typewriter" panose="02090604020004020304" pitchFamily="18" charset="77"/>
              </a:rPr>
              <a:t>singolo</a:t>
            </a:r>
            <a:r>
              <a:rPr lang="en-US" altLang="en-US" sz="2700" dirty="0">
                <a:solidFill>
                  <a:srgbClr val="005A5A"/>
                </a:solidFill>
                <a:latin typeface="American Typewriter" panose="02090604020004020304" pitchFamily="18" charset="77"/>
              </a:rPr>
              <a:t> </a:t>
            </a:r>
            <a:r>
              <a:rPr lang="en-US" altLang="en-US" sz="2700" dirty="0" err="1">
                <a:solidFill>
                  <a:srgbClr val="005A5A"/>
                </a:solidFill>
                <a:latin typeface="American Typewriter" panose="02090604020004020304" pitchFamily="18" charset="77"/>
              </a:rPr>
              <a:t>paese</a:t>
            </a:r>
            <a:r>
              <a:rPr lang="en-US" altLang="en-US" sz="2700" dirty="0">
                <a:solidFill>
                  <a:srgbClr val="005A5A"/>
                </a:solidFill>
                <a:latin typeface="American Typewriter" panose="02090604020004020304" pitchFamily="18" charset="77"/>
              </a:rPr>
              <a:t>: </a:t>
            </a:r>
            <a:r>
              <a:rPr lang="en-US" altLang="en-US" sz="2700" dirty="0" err="1">
                <a:solidFill>
                  <a:srgbClr val="005A5A"/>
                </a:solidFill>
                <a:latin typeface="American Typewriter" panose="02090604020004020304" pitchFamily="18" charset="77"/>
              </a:rPr>
              <a:t>autarchia</a:t>
            </a:r>
            <a:r>
              <a:rPr lang="en-US" altLang="en-US" sz="2700" dirty="0">
                <a:solidFill>
                  <a:srgbClr val="005A5A"/>
                </a:solidFill>
                <a:latin typeface="American Typewriter" panose="02090604020004020304" pitchFamily="18" charset="77"/>
              </a:rPr>
              <a:t> e C.I. (2)</a:t>
            </a:r>
            <a:endParaRPr lang="en-IE" altLang="en-US" sz="2700" dirty="0">
              <a:solidFill>
                <a:srgbClr val="005A5A"/>
              </a:solidFill>
              <a:latin typeface="American Typewriter" panose="02090604020004020304" pitchFamily="18" charset="77"/>
            </a:endParaRPr>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249" y="1461321"/>
            <a:ext cx="3142956" cy="196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574590" y="3211213"/>
            <a:ext cx="753762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450"/>
              </a:spcBef>
              <a:buNone/>
            </a:pPr>
            <a:r>
              <a:rPr lang="it-IT" altLang="en-US" sz="1650" dirty="0">
                <a:solidFill>
                  <a:srgbClr val="000000"/>
                </a:solidFill>
                <a:latin typeface="+mj-lt"/>
              </a:rPr>
              <a:t> </a:t>
            </a:r>
            <a:r>
              <a:rPr lang="it-IT" altLang="en-US" sz="1650" dirty="0">
                <a:solidFill>
                  <a:srgbClr val="000000"/>
                </a:solidFill>
                <a:latin typeface="American Typewriter" panose="02090604020004020304" pitchFamily="18" charset="77"/>
              </a:rPr>
              <a:t>Se il paese è </a:t>
            </a:r>
            <a:r>
              <a:rPr lang="it-IT" altLang="en-US" sz="1650" b="1" u="sng" dirty="0">
                <a:solidFill>
                  <a:srgbClr val="005A5A"/>
                </a:solidFill>
                <a:latin typeface="American Typewriter" panose="02090604020004020304" pitchFamily="18" charset="77"/>
              </a:rPr>
              <a:t>chiuso</a:t>
            </a:r>
            <a:r>
              <a:rPr lang="it-IT" altLang="en-US" sz="1650" b="1" u="sng" dirty="0">
                <a:solidFill>
                  <a:srgbClr val="000000"/>
                </a:solidFill>
                <a:latin typeface="American Typewriter" panose="02090604020004020304" pitchFamily="18" charset="77"/>
              </a:rPr>
              <a:t> </a:t>
            </a:r>
            <a:r>
              <a:rPr lang="it-IT" altLang="en-US" sz="1650" dirty="0">
                <a:solidFill>
                  <a:srgbClr val="000000"/>
                </a:solidFill>
                <a:latin typeface="American Typewriter" panose="02090604020004020304" pitchFamily="18" charset="77"/>
              </a:rPr>
              <a:t>agli scambi, gli abitanti possono:</a:t>
            </a:r>
          </a:p>
          <a:p>
            <a:pPr marL="243000">
              <a:spcBef>
                <a:spcPts val="900"/>
              </a:spcBef>
            </a:pPr>
            <a:r>
              <a:rPr lang="it-IT" altLang="en-US" sz="1650" dirty="0">
                <a:solidFill>
                  <a:srgbClr val="000000"/>
                </a:solidFill>
                <a:latin typeface="American Typewriter" panose="02090604020004020304" pitchFamily="18" charset="77"/>
              </a:rPr>
              <a:t>  Consumare il paniere </a:t>
            </a:r>
            <a:r>
              <a:rPr lang="it-IT" altLang="en-US" sz="1800" b="1" dirty="0">
                <a:solidFill>
                  <a:srgbClr val="005A5A"/>
                </a:solidFill>
                <a:latin typeface="American Typewriter" panose="02090604020004020304" pitchFamily="18" charset="77"/>
              </a:rPr>
              <a:t>C</a:t>
            </a:r>
            <a:r>
              <a:rPr lang="it-IT" altLang="en-US" sz="1650" dirty="0">
                <a:solidFill>
                  <a:srgbClr val="000000"/>
                </a:solidFill>
                <a:latin typeface="American Typewriter" panose="02090604020004020304" pitchFamily="18" charset="77"/>
              </a:rPr>
              <a:t> (100 computer, 5000 kg di caffè), </a:t>
            </a:r>
            <a:r>
              <a:rPr lang="it-IT" altLang="en-US" sz="1650" i="1" dirty="0">
                <a:solidFill>
                  <a:srgbClr val="C00000"/>
                </a:solidFill>
                <a:latin typeface="American Typewriter" panose="02090604020004020304" pitchFamily="18" charset="77"/>
              </a:rPr>
              <a:t>oppure</a:t>
            </a:r>
            <a:endParaRPr lang="it-IT" altLang="en-US" sz="1650" dirty="0">
              <a:solidFill>
                <a:srgbClr val="C00000"/>
              </a:solidFill>
              <a:latin typeface="American Typewriter" panose="02090604020004020304" pitchFamily="18" charset="77"/>
            </a:endParaRPr>
          </a:p>
          <a:p>
            <a:pPr marL="243000">
              <a:spcBef>
                <a:spcPts val="450"/>
              </a:spcBef>
            </a:pPr>
            <a:r>
              <a:rPr lang="it-IT" altLang="en-US" sz="1650" dirty="0">
                <a:solidFill>
                  <a:srgbClr val="000000"/>
                </a:solidFill>
                <a:latin typeface="American Typewriter" panose="02090604020004020304" pitchFamily="18" charset="77"/>
              </a:rPr>
              <a:t>  Ottenere 50 kg di caffè rinunciando a 1 computer, </a:t>
            </a:r>
            <a:r>
              <a:rPr lang="it-IT" altLang="en-US" sz="1650" i="1" dirty="0">
                <a:solidFill>
                  <a:srgbClr val="000000"/>
                </a:solidFill>
                <a:latin typeface="American Typewriter" panose="02090604020004020304" pitchFamily="18" charset="77"/>
              </a:rPr>
              <a:t> </a:t>
            </a:r>
            <a:r>
              <a:rPr lang="it-IT" altLang="en-US" sz="1650" i="1" dirty="0">
                <a:solidFill>
                  <a:srgbClr val="C00000"/>
                </a:solidFill>
                <a:latin typeface="American Typewriter" panose="02090604020004020304" pitchFamily="18" charset="77"/>
              </a:rPr>
              <a:t>oppure</a:t>
            </a:r>
            <a:endParaRPr lang="it-IT" altLang="en-US" sz="1650" dirty="0">
              <a:solidFill>
                <a:srgbClr val="C00000"/>
              </a:solidFill>
              <a:latin typeface="American Typewriter" panose="02090604020004020304" pitchFamily="18" charset="77"/>
            </a:endParaRPr>
          </a:p>
          <a:p>
            <a:pPr marL="243000">
              <a:spcBef>
                <a:spcPts val="450"/>
              </a:spcBef>
            </a:pPr>
            <a:r>
              <a:rPr lang="it-IT" altLang="en-US" sz="1650" dirty="0">
                <a:solidFill>
                  <a:srgbClr val="000000"/>
                </a:solidFill>
                <a:latin typeface="American Typewriter" panose="02090604020004020304" pitchFamily="18" charset="77"/>
              </a:rPr>
              <a:t>  Ottenere 1 computer in più rinunciando a 100kg di caffè</a:t>
            </a:r>
          </a:p>
          <a:p>
            <a:pPr marL="243000" indent="-486000">
              <a:spcBef>
                <a:spcPts val="900"/>
              </a:spcBef>
              <a:buNone/>
            </a:pPr>
            <a:r>
              <a:rPr lang="it-IT" altLang="en-US" sz="1650" dirty="0">
                <a:solidFill>
                  <a:srgbClr val="000000"/>
                </a:solidFill>
                <a:latin typeface="American Typewriter" panose="02090604020004020304" pitchFamily="18" charset="77"/>
              </a:rPr>
              <a:t>Se l’economia </a:t>
            </a:r>
            <a:r>
              <a:rPr lang="it-IT" altLang="en-US" sz="1650" b="1" u="sng" dirty="0">
                <a:solidFill>
                  <a:srgbClr val="005A5A"/>
                </a:solidFill>
                <a:latin typeface="American Typewriter" panose="02090604020004020304" pitchFamily="18" charset="77"/>
              </a:rPr>
              <a:t>apre</a:t>
            </a:r>
            <a:r>
              <a:rPr lang="it-IT" altLang="en-US" sz="1650" dirty="0">
                <a:solidFill>
                  <a:srgbClr val="000000"/>
                </a:solidFill>
                <a:latin typeface="American Typewriter" panose="02090604020004020304" pitchFamily="18" charset="77"/>
              </a:rPr>
              <a:t> al C.I., possono ottenere</a:t>
            </a:r>
          </a:p>
          <a:p>
            <a:pPr marL="513000" indent="-257175">
              <a:spcBef>
                <a:spcPts val="900"/>
              </a:spcBef>
            </a:pPr>
            <a:r>
              <a:rPr lang="it-IT" altLang="en-US" sz="1650" dirty="0">
                <a:solidFill>
                  <a:srgbClr val="000000"/>
                </a:solidFill>
                <a:latin typeface="American Typewriter" panose="02090604020004020304" pitchFamily="18" charset="77"/>
              </a:rPr>
              <a:t>80 kg di caffe rinunciando ad un computer,   </a:t>
            </a:r>
            <a:r>
              <a:rPr lang="it-IT" altLang="en-US" sz="1650" i="1" dirty="0">
                <a:solidFill>
                  <a:srgbClr val="C00000"/>
                </a:solidFill>
                <a:latin typeface="American Typewriter" panose="02090604020004020304" pitchFamily="18" charset="77"/>
              </a:rPr>
              <a:t>oppure</a:t>
            </a:r>
          </a:p>
          <a:p>
            <a:pPr marL="513000" indent="-257175">
              <a:spcBef>
                <a:spcPts val="450"/>
              </a:spcBef>
            </a:pPr>
            <a:r>
              <a:rPr lang="it-IT" altLang="en-US" sz="1650" dirty="0">
                <a:solidFill>
                  <a:srgbClr val="000000"/>
                </a:solidFill>
                <a:latin typeface="American Typewriter" panose="02090604020004020304" pitchFamily="18" charset="77"/>
              </a:rPr>
              <a:t>1 computer rinunciando a 80 kg di caffè.  </a:t>
            </a: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053826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11560" y="1556792"/>
            <a:ext cx="7667368" cy="3662394"/>
          </a:xfrm>
        </p:spPr>
        <p:txBody>
          <a:bodyPr/>
          <a:lstStyle/>
          <a:p>
            <a:pPr marL="0" indent="0" eaLnBrk="1" hangingPunct="1">
              <a:lnSpc>
                <a:spcPct val="125000"/>
              </a:lnSpc>
              <a:spcBef>
                <a:spcPts val="1200"/>
              </a:spcBef>
              <a:buNone/>
            </a:pPr>
            <a:r>
              <a:rPr lang="en-US" altLang="en-US" sz="1800" dirty="0">
                <a:solidFill>
                  <a:srgbClr val="005A5A"/>
                </a:solidFill>
                <a:latin typeface="American Typewriter" panose="02090604020004020304" pitchFamily="18" charset="77"/>
              </a:rPr>
              <a:t>Le </a:t>
            </a:r>
            <a:r>
              <a:rPr lang="en-US" altLang="en-US" sz="1800" dirty="0" err="1">
                <a:solidFill>
                  <a:srgbClr val="005A5A"/>
                </a:solidFill>
                <a:latin typeface="American Typewriter" panose="02090604020004020304" pitchFamily="18" charset="77"/>
              </a:rPr>
              <a:t>possibilità</a:t>
            </a:r>
            <a:r>
              <a:rPr lang="en-US" altLang="en-US" sz="1800" dirty="0">
                <a:solidFill>
                  <a:srgbClr val="005A5A"/>
                </a:solidFill>
                <a:latin typeface="American Typewriter" panose="02090604020004020304" pitchFamily="18" charset="77"/>
              </a:rPr>
              <a:t> di </a:t>
            </a:r>
            <a:r>
              <a:rPr lang="en-US" altLang="en-US" sz="1800" dirty="0" err="1">
                <a:solidFill>
                  <a:srgbClr val="005A5A"/>
                </a:solidFill>
                <a:latin typeface="American Typewriter" panose="02090604020004020304" pitchFamily="18" charset="77"/>
              </a:rPr>
              <a:t>consumo</a:t>
            </a:r>
            <a:r>
              <a:rPr lang="en-US" altLang="en-US" sz="1800" dirty="0">
                <a:solidFill>
                  <a:srgbClr val="005A5A"/>
                </a:solidFill>
                <a:latin typeface="American Typewriter" panose="02090604020004020304" pitchFamily="18" charset="77"/>
              </a:rPr>
              <a:t> </a:t>
            </a:r>
            <a:r>
              <a:rPr lang="en-US" altLang="en-US" sz="1800" u="sng" dirty="0" err="1">
                <a:solidFill>
                  <a:srgbClr val="005A5A"/>
                </a:solidFill>
                <a:latin typeface="American Typewriter" panose="02090604020004020304" pitchFamily="18" charset="77"/>
              </a:rPr>
              <a:t>aumentano</a:t>
            </a:r>
            <a:r>
              <a:rPr lang="en-US" altLang="en-US" sz="1800" dirty="0">
                <a:solidFill>
                  <a:srgbClr val="005A5A"/>
                </a:solidFill>
                <a:latin typeface="American Typewriter" panose="02090604020004020304" pitchFamily="18" charset="77"/>
              </a:rPr>
              <a:t> grazie al C.I</a:t>
            </a:r>
            <a:endParaRPr lang="en-US" altLang="en-US" sz="1800" b="1" dirty="0">
              <a:solidFill>
                <a:srgbClr val="005A5A"/>
              </a:solidFill>
              <a:latin typeface="American Typewriter" panose="02090604020004020304" pitchFamily="18" charset="77"/>
              <a:cs typeface="Arial" panose="020B0604020202020204" pitchFamily="34" charset="0"/>
            </a:endParaRPr>
          </a:p>
          <a:p>
            <a:pPr eaLnBrk="1" hangingPunct="1">
              <a:lnSpc>
                <a:spcPct val="125000"/>
              </a:lnSpc>
              <a:spcBef>
                <a:spcPts val="1200"/>
              </a:spcBef>
            </a:pPr>
            <a:r>
              <a:rPr lang="en-US" altLang="en-US" sz="1800" b="1" dirty="0">
                <a:solidFill>
                  <a:srgbClr val="005A5A"/>
                </a:solidFill>
                <a:latin typeface="American Typewriter" panose="02090604020004020304" pitchFamily="18" charset="77"/>
                <a:cs typeface="Arial" panose="020B0604020202020204" pitchFamily="34" charset="0"/>
              </a:rPr>
              <a:t>ACB </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possibilità</a:t>
            </a:r>
            <a:r>
              <a:rPr lang="en-US" altLang="en-US" sz="1800" dirty="0">
                <a:latin typeface="American Typewriter" panose="02090604020004020304" pitchFamily="18" charset="77"/>
                <a:cs typeface="Arial" panose="020B0604020202020204" pitchFamily="34" charset="0"/>
              </a:rPr>
              <a:t> di </a:t>
            </a:r>
            <a:r>
              <a:rPr lang="en-US" altLang="en-US" sz="1800" dirty="0" err="1">
                <a:latin typeface="American Typewriter" panose="02090604020004020304" pitchFamily="18" charset="77"/>
                <a:cs typeface="Arial" panose="020B0604020202020204" pitchFamily="34" charset="0"/>
              </a:rPr>
              <a:t>consumo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nell’economia</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chiusa</a:t>
            </a:r>
            <a:endParaRPr lang="en-US" altLang="en-US" sz="1800" dirty="0">
              <a:latin typeface="American Typewriter" panose="02090604020004020304" pitchFamily="18" charset="77"/>
              <a:cs typeface="Arial" panose="020B0604020202020204" pitchFamily="34" charset="0"/>
            </a:endParaRPr>
          </a:p>
          <a:p>
            <a:pPr eaLnBrk="1" hangingPunct="1">
              <a:lnSpc>
                <a:spcPct val="125000"/>
              </a:lnSpc>
              <a:spcBef>
                <a:spcPts val="1200"/>
              </a:spcBef>
            </a:pPr>
            <a:r>
              <a:rPr lang="en-US" altLang="en-US" sz="1800" b="1" dirty="0">
                <a:solidFill>
                  <a:srgbClr val="005A5A"/>
                </a:solidFill>
                <a:latin typeface="American Typewriter" panose="02090604020004020304" pitchFamily="18" charset="77"/>
                <a:cs typeface="Arial" panose="020B0604020202020204" pitchFamily="34" charset="0"/>
              </a:rPr>
              <a:t>FG </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possibilità</a:t>
            </a:r>
            <a:r>
              <a:rPr lang="en-US" altLang="en-US" sz="1800" dirty="0">
                <a:latin typeface="American Typewriter" panose="02090604020004020304" pitchFamily="18" charset="77"/>
                <a:cs typeface="Arial" panose="020B0604020202020204" pitchFamily="34" charset="0"/>
              </a:rPr>
              <a:t> di </a:t>
            </a:r>
            <a:r>
              <a:rPr lang="en-US" altLang="en-US" sz="1800" dirty="0" err="1">
                <a:latin typeface="American Typewriter" panose="02090604020004020304" pitchFamily="18" charset="77"/>
                <a:cs typeface="Arial" panose="020B0604020202020204" pitchFamily="34" charset="0"/>
              </a:rPr>
              <a:t>consumo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quando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l’economia</a:t>
            </a:r>
            <a:r>
              <a:rPr lang="en-US" altLang="en-US" sz="1800" dirty="0">
                <a:latin typeface="American Typewriter" panose="02090604020004020304" pitchFamily="18" charset="77"/>
                <a:cs typeface="Arial" panose="020B0604020202020204" pitchFamily="34" charset="0"/>
              </a:rPr>
              <a:t> è </a:t>
            </a:r>
            <a:r>
              <a:rPr lang="en-US" altLang="en-US" sz="1800" dirty="0" err="1">
                <a:latin typeface="American Typewriter" panose="02090604020004020304" pitchFamily="18" charset="77"/>
                <a:cs typeface="Arial" panose="020B0604020202020204" pitchFamily="34" charset="0"/>
              </a:rPr>
              <a:t>aperta</a:t>
            </a:r>
            <a:r>
              <a:rPr lang="en-US" altLang="en-US" sz="1800" dirty="0">
                <a:latin typeface="American Typewriter" panose="02090604020004020304" pitchFamily="18" charset="77"/>
                <a:cs typeface="Arial" panose="020B0604020202020204" pitchFamily="34" charset="0"/>
              </a:rPr>
              <a:t> al C.I.</a:t>
            </a:r>
          </a:p>
          <a:p>
            <a:pPr eaLnBrk="1" hangingPunct="1">
              <a:lnSpc>
                <a:spcPct val="125000"/>
              </a:lnSpc>
              <a:spcBef>
                <a:spcPts val="1200"/>
              </a:spcBef>
            </a:pPr>
            <a:r>
              <a:rPr lang="en-US" altLang="en-US" sz="1800" b="1" dirty="0" err="1">
                <a:solidFill>
                  <a:srgbClr val="005A5A"/>
                </a:solidFill>
                <a:latin typeface="American Typewriter" panose="02090604020004020304" pitchFamily="18" charset="77"/>
                <a:cs typeface="Arial" panose="020B0604020202020204" pitchFamily="34" charset="0"/>
              </a:rPr>
              <a:t>Pendenza</a:t>
            </a:r>
            <a:r>
              <a:rPr lang="en-US" altLang="en-US" sz="1800" b="1" dirty="0">
                <a:solidFill>
                  <a:srgbClr val="005A5A"/>
                </a:solidFill>
                <a:latin typeface="American Typewriter" panose="02090604020004020304" pitchFamily="18" charset="77"/>
                <a:cs typeface="Arial" panose="020B0604020202020204" pitchFamily="34" charset="0"/>
              </a:rPr>
              <a:t> di FG </a:t>
            </a:r>
            <a:r>
              <a:rPr lang="en-US" altLang="en-US" sz="1800" i="1" dirty="0">
                <a:solidFill>
                  <a:srgbClr val="005A5A"/>
                </a:solidFill>
                <a:latin typeface="American Typewriter" panose="02090604020004020304" pitchFamily="18" charset="77"/>
                <a:cs typeface="Arial" panose="020B0604020202020204" pitchFamily="34" charset="0"/>
              </a:rPr>
              <a:t>(in </a:t>
            </a:r>
            <a:r>
              <a:rPr lang="en-US" altLang="en-US" sz="1800" i="1" dirty="0" err="1">
                <a:solidFill>
                  <a:srgbClr val="005A5A"/>
                </a:solidFill>
                <a:latin typeface="American Typewriter" panose="02090604020004020304" pitchFamily="18" charset="77"/>
                <a:cs typeface="Arial" panose="020B0604020202020204" pitchFamily="34" charset="0"/>
              </a:rPr>
              <a:t>valore</a:t>
            </a:r>
            <a:r>
              <a:rPr lang="en-US" altLang="en-US" sz="1800" i="1" dirty="0">
                <a:solidFill>
                  <a:srgbClr val="005A5A"/>
                </a:solidFill>
                <a:latin typeface="American Typewriter" panose="02090604020004020304" pitchFamily="18" charset="77"/>
                <a:cs typeface="Arial" panose="020B0604020202020204" pitchFamily="34" charset="0"/>
              </a:rPr>
              <a:t> </a:t>
            </a:r>
            <a:r>
              <a:rPr lang="en-US" altLang="en-US" sz="1800" i="1" dirty="0" err="1">
                <a:solidFill>
                  <a:srgbClr val="005A5A"/>
                </a:solidFill>
                <a:latin typeface="American Typewriter" panose="02090604020004020304" pitchFamily="18" charset="77"/>
                <a:cs typeface="Arial" panose="020B0604020202020204" pitchFamily="34" charset="0"/>
              </a:rPr>
              <a:t>assoluto</a:t>
            </a:r>
            <a:r>
              <a:rPr lang="en-US" altLang="en-US" sz="1800" i="1" dirty="0">
                <a:solidFill>
                  <a:srgbClr val="005A5A"/>
                </a:solidFill>
                <a:latin typeface="American Typewriter" panose="02090604020004020304" pitchFamily="18" charset="77"/>
                <a:cs typeface="Arial" panose="020B0604020202020204" pitchFamily="34" charset="0"/>
              </a:rPr>
              <a:t>)</a:t>
            </a:r>
            <a:r>
              <a:rPr lang="en-US" altLang="en-US" sz="1800" dirty="0">
                <a:latin typeface="American Typewriter" panose="02090604020004020304" pitchFamily="18" charset="77"/>
                <a:cs typeface="Arial" panose="020B0604020202020204" pitchFamily="34" charset="0"/>
              </a:rPr>
              <a:t>:</a:t>
            </a:r>
            <a:r>
              <a:rPr lang="en-US" altLang="en-US" sz="1800" i="1" dirty="0">
                <a:latin typeface="American Typewriter" panose="02090604020004020304" pitchFamily="18" charset="77"/>
                <a:cs typeface="Arial" panose="020B0604020202020204" pitchFamily="34" charset="0"/>
              </a:rPr>
              <a:t> </a:t>
            </a:r>
          </a:p>
          <a:p>
            <a:pPr marL="540000" lvl="1" indent="0" eaLnBrk="1" hangingPunct="1">
              <a:lnSpc>
                <a:spcPct val="125000"/>
              </a:lnSpc>
              <a:spcBef>
                <a:spcPts val="1200"/>
              </a:spcBef>
              <a:buNone/>
            </a:pPr>
            <a:r>
              <a:rPr lang="en-US" altLang="en-US" sz="1800" dirty="0" err="1">
                <a:latin typeface="American Typewriter" panose="02090604020004020304" pitchFamily="18" charset="77"/>
                <a:cs typeface="Arial" panose="020B0604020202020204" pitchFamily="34" charset="0"/>
              </a:rPr>
              <a:t>Prezzo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relativo</a:t>
            </a:r>
            <a:r>
              <a:rPr lang="en-US" altLang="en-US" sz="1800" dirty="0">
                <a:latin typeface="American Typewriter" panose="02090604020004020304" pitchFamily="18" charset="77"/>
                <a:cs typeface="Arial" panose="020B0604020202020204" pitchFamily="34" charset="0"/>
              </a:rPr>
              <a:t> di </a:t>
            </a:r>
            <a:r>
              <a:rPr lang="en-US" altLang="en-US" sz="1800" dirty="0" err="1">
                <a:latin typeface="American Typewriter" panose="02090604020004020304" pitchFamily="18" charset="77"/>
                <a:cs typeface="Arial" panose="020B0604020202020204" pitchFamily="34" charset="0"/>
              </a:rPr>
              <a:t>caffè</a:t>
            </a:r>
            <a:r>
              <a:rPr lang="en-US" altLang="en-US" sz="1800" dirty="0">
                <a:latin typeface="American Typewriter" panose="02090604020004020304" pitchFamily="18" charset="77"/>
                <a:cs typeface="Arial" panose="020B0604020202020204" pitchFamily="34" charset="0"/>
              </a:rPr>
              <a:t> in termini di computer </a:t>
            </a:r>
            <a:r>
              <a:rPr lang="en-US" altLang="en-US" sz="1800" dirty="0" err="1">
                <a:latin typeface="American Typewriter" panose="02090604020004020304" pitchFamily="18" charset="77"/>
                <a:cs typeface="Arial" panose="020B0604020202020204" pitchFamily="34" charset="0"/>
              </a:rPr>
              <a:t>nel</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mercato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internazionale</a:t>
            </a:r>
            <a:endParaRPr lang="en-US" altLang="en-US" sz="1800" dirty="0">
              <a:latin typeface="American Typewriter" panose="02090604020004020304" pitchFamily="18" charset="77"/>
              <a:cs typeface="Arial" panose="020B0604020202020204" pitchFamily="34" charset="0"/>
            </a:endParaRPr>
          </a:p>
          <a:p>
            <a:pPr eaLnBrk="1" hangingPunct="1">
              <a:lnSpc>
                <a:spcPct val="125000"/>
              </a:lnSpc>
              <a:spcBef>
                <a:spcPts val="1200"/>
              </a:spcBef>
            </a:pPr>
            <a:r>
              <a:rPr lang="en-US" altLang="en-US" sz="1800" dirty="0">
                <a:latin typeface="American Typewriter" panose="02090604020004020304" pitchFamily="18" charset="77"/>
                <a:cs typeface="Arial" panose="020B0604020202020204" pitchFamily="34" charset="0"/>
              </a:rPr>
              <a:t>Le </a:t>
            </a:r>
            <a:r>
              <a:rPr lang="en-US" altLang="en-US" sz="1800" dirty="0" err="1">
                <a:latin typeface="American Typewriter" panose="02090604020004020304" pitchFamily="18" charset="77"/>
                <a:cs typeface="Arial" panose="020B0604020202020204" pitchFamily="34" charset="0"/>
              </a:rPr>
              <a:t>possibilità</a:t>
            </a:r>
            <a:r>
              <a:rPr lang="en-US" altLang="en-US" sz="1800" dirty="0">
                <a:latin typeface="American Typewriter" panose="02090604020004020304" pitchFamily="18" charset="77"/>
                <a:cs typeface="Arial" panose="020B0604020202020204" pitchFamily="34" charset="0"/>
              </a:rPr>
              <a:t> di </a:t>
            </a:r>
            <a:r>
              <a:rPr lang="en-US" altLang="en-US" sz="1800" dirty="0" err="1">
                <a:latin typeface="American Typewriter" panose="02090604020004020304" pitchFamily="18" charset="77"/>
                <a:cs typeface="Arial" panose="020B0604020202020204" pitchFamily="34" charset="0"/>
              </a:rPr>
              <a:t>consumo</a:t>
            </a:r>
            <a:r>
              <a:rPr lang="en-US" altLang="en-US" sz="1800" dirty="0">
                <a:latin typeface="American Typewriter" panose="02090604020004020304" pitchFamily="18" charset="77"/>
                <a:cs typeface="Arial" panose="020B0604020202020204" pitchFamily="34" charset="0"/>
              </a:rPr>
              <a:t> </a:t>
            </a:r>
            <a:r>
              <a:rPr lang="en-US" altLang="en-US" sz="1800" b="1" dirty="0" err="1">
                <a:solidFill>
                  <a:srgbClr val="005A58"/>
                </a:solidFill>
                <a:latin typeface="American Typewriter" panose="02090604020004020304" pitchFamily="18" charset="77"/>
                <a:cs typeface="Arial" panose="020B0604020202020204" pitchFamily="34" charset="0"/>
              </a:rPr>
              <a:t>aumentano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quando</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l’economia</a:t>
            </a:r>
            <a:r>
              <a:rPr lang="en-US" altLang="en-US" sz="1800" dirty="0">
                <a:latin typeface="American Typewriter" panose="02090604020004020304" pitchFamily="18" charset="77"/>
                <a:cs typeface="Arial" panose="020B0604020202020204" pitchFamily="34" charset="0"/>
              </a:rPr>
              <a:t> è </a:t>
            </a:r>
            <a:r>
              <a:rPr lang="en-US" altLang="en-US" sz="1800" dirty="0" err="1">
                <a:solidFill>
                  <a:srgbClr val="C00000"/>
                </a:solidFill>
                <a:latin typeface="American Typewriter" panose="02090604020004020304" pitchFamily="18" charset="77"/>
                <a:cs typeface="Arial" panose="020B0604020202020204" pitchFamily="34" charset="0"/>
              </a:rPr>
              <a:t>aperta</a:t>
            </a:r>
            <a:r>
              <a:rPr lang="en-US" altLang="en-US" sz="1800" dirty="0">
                <a:latin typeface="American Typewriter" panose="02090604020004020304" pitchFamily="18" charset="77"/>
                <a:cs typeface="Arial" panose="020B0604020202020204" pitchFamily="34" charset="0"/>
              </a:rPr>
              <a:t>, se </a:t>
            </a:r>
            <a:r>
              <a:rPr lang="en-US" altLang="en-US" sz="1800" dirty="0" err="1">
                <a:latin typeface="American Typewriter" panose="02090604020004020304" pitchFamily="18" charset="77"/>
                <a:cs typeface="Arial" panose="020B0604020202020204" pitchFamily="34" charset="0"/>
              </a:rPr>
              <a:t>il</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paese</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si</a:t>
            </a:r>
            <a:r>
              <a:rPr lang="en-US" altLang="en-US" sz="1800" dirty="0">
                <a:latin typeface="American Typewriter" panose="02090604020004020304" pitchFamily="18" charset="77"/>
                <a:cs typeface="Arial" panose="020B0604020202020204" pitchFamily="34" charset="0"/>
              </a:rPr>
              <a:t> </a:t>
            </a:r>
            <a:r>
              <a:rPr lang="en-US" altLang="en-US" sz="1800" dirty="0" err="1">
                <a:solidFill>
                  <a:srgbClr val="C00000"/>
                </a:solidFill>
                <a:latin typeface="American Typewriter" panose="02090604020004020304" pitchFamily="18" charset="77"/>
                <a:cs typeface="Arial" panose="020B0604020202020204" pitchFamily="34" charset="0"/>
              </a:rPr>
              <a:t>specializza</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nella</a:t>
            </a:r>
            <a:r>
              <a:rPr lang="en-US" altLang="en-US" sz="1800" dirty="0">
                <a:latin typeface="American Typewriter" panose="02090604020004020304" pitchFamily="18" charset="77"/>
                <a:cs typeface="Arial" panose="020B0604020202020204" pitchFamily="34" charset="0"/>
              </a:rPr>
              <a:t> </a:t>
            </a:r>
            <a:r>
              <a:rPr lang="en-US" altLang="en-US" sz="1800" dirty="0" err="1">
                <a:latin typeface="American Typewriter" panose="02090604020004020304" pitchFamily="18" charset="77"/>
                <a:cs typeface="Arial" panose="020B0604020202020204" pitchFamily="34" charset="0"/>
              </a:rPr>
              <a:t>produzione</a:t>
            </a:r>
            <a:r>
              <a:rPr lang="en-US" altLang="en-US" sz="1800" dirty="0">
                <a:latin typeface="American Typewriter" panose="02090604020004020304" pitchFamily="18" charset="77"/>
                <a:cs typeface="Arial" panose="020B0604020202020204" pitchFamily="34" charset="0"/>
              </a:rPr>
              <a:t> del </a:t>
            </a:r>
            <a:r>
              <a:rPr lang="en-US" altLang="en-US" sz="1800" dirty="0" err="1">
                <a:solidFill>
                  <a:srgbClr val="C00000"/>
                </a:solidFill>
                <a:latin typeface="American Typewriter" panose="02090604020004020304" pitchFamily="18" charset="77"/>
                <a:cs typeface="Arial" panose="020B0604020202020204" pitchFamily="34" charset="0"/>
              </a:rPr>
              <a:t>paniere</a:t>
            </a:r>
            <a:r>
              <a:rPr lang="en-US" altLang="en-US" sz="1800" dirty="0">
                <a:solidFill>
                  <a:srgbClr val="C00000"/>
                </a:solidFill>
                <a:latin typeface="American Typewriter" panose="02090604020004020304" pitchFamily="18" charset="77"/>
                <a:cs typeface="Arial" panose="020B0604020202020204" pitchFamily="34" charset="0"/>
              </a:rPr>
              <a:t> </a:t>
            </a:r>
            <a:r>
              <a:rPr lang="en-US" altLang="en-US" sz="1800" dirty="0">
                <a:solidFill>
                  <a:srgbClr val="C00000"/>
                </a:solidFill>
                <a:latin typeface="American Typewriter" panose="02090604020004020304" pitchFamily="18" charset="77"/>
              </a:rPr>
              <a:t>C.</a:t>
            </a:r>
          </a:p>
          <a:p>
            <a:pPr eaLnBrk="1" hangingPunct="1">
              <a:lnSpc>
                <a:spcPct val="90000"/>
              </a:lnSpc>
              <a:buFontTx/>
              <a:buNone/>
            </a:pPr>
            <a:endParaRPr lang="en-US" altLang="en-US" dirty="0">
              <a:solidFill>
                <a:srgbClr val="AB2121"/>
              </a:solidFill>
            </a:endParaRPr>
          </a:p>
          <a:p>
            <a:pPr eaLnBrk="1" hangingPunct="1">
              <a:lnSpc>
                <a:spcPct val="90000"/>
              </a:lnSpc>
            </a:pPr>
            <a:endParaRPr lang="en-US" altLang="en-US" dirty="0">
              <a:solidFill>
                <a:srgbClr val="AB2121"/>
              </a:solidFill>
            </a:endParaRPr>
          </a:p>
          <a:p>
            <a:pPr eaLnBrk="1" hangingPunct="1">
              <a:lnSpc>
                <a:spcPct val="90000"/>
              </a:lnSpc>
              <a:buFontTx/>
              <a:buNone/>
            </a:pPr>
            <a:endParaRPr lang="en-US" altLang="en-US" dirty="0"/>
          </a:p>
        </p:txBody>
      </p:sp>
      <p:sp>
        <p:nvSpPr>
          <p:cNvPr id="5" name="Rectangle 2"/>
          <p:cNvSpPr txBox="1">
            <a:spLocks noChangeArrowheads="1"/>
          </p:cNvSpPr>
          <p:nvPr/>
        </p:nvSpPr>
        <p:spPr bwMode="auto">
          <a:xfrm>
            <a:off x="560686" y="551383"/>
            <a:ext cx="6675610" cy="78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005A58"/>
                </a:solidFill>
                <a:latin typeface="+mj-lt"/>
                <a:ea typeface="+mj-ea"/>
                <a:cs typeface="+mj-cs"/>
              </a:defRPr>
            </a:lvl1pPr>
            <a:lvl2pPr algn="l" rtl="0" eaLnBrk="0" fontAlgn="base" hangingPunct="0">
              <a:spcBef>
                <a:spcPct val="0"/>
              </a:spcBef>
              <a:spcAft>
                <a:spcPct val="0"/>
              </a:spcAft>
              <a:defRPr sz="3600">
                <a:solidFill>
                  <a:srgbClr val="005A58"/>
                </a:solidFill>
                <a:latin typeface="Arial" charset="0"/>
              </a:defRPr>
            </a:lvl2pPr>
            <a:lvl3pPr algn="l" rtl="0" eaLnBrk="0" fontAlgn="base" hangingPunct="0">
              <a:spcBef>
                <a:spcPct val="0"/>
              </a:spcBef>
              <a:spcAft>
                <a:spcPct val="0"/>
              </a:spcAft>
              <a:defRPr sz="3600">
                <a:solidFill>
                  <a:srgbClr val="005A58"/>
                </a:solidFill>
                <a:latin typeface="Arial" charset="0"/>
              </a:defRPr>
            </a:lvl3pPr>
            <a:lvl4pPr algn="l" rtl="0" eaLnBrk="0" fontAlgn="base" hangingPunct="0">
              <a:spcBef>
                <a:spcPct val="0"/>
              </a:spcBef>
              <a:spcAft>
                <a:spcPct val="0"/>
              </a:spcAft>
              <a:defRPr sz="3600">
                <a:solidFill>
                  <a:srgbClr val="005A58"/>
                </a:solidFill>
                <a:latin typeface="Arial" charset="0"/>
              </a:defRPr>
            </a:lvl4pPr>
            <a:lvl5pPr algn="l" rtl="0" eaLnBrk="0" fontAlgn="base" hangingPunct="0">
              <a:spcBef>
                <a:spcPct val="0"/>
              </a:spcBef>
              <a:spcAft>
                <a:spcPct val="0"/>
              </a:spcAft>
              <a:defRPr sz="3600">
                <a:solidFill>
                  <a:srgbClr val="005A58"/>
                </a:solidFill>
                <a:latin typeface="Arial" charset="0"/>
              </a:defRPr>
            </a:lvl5pPr>
            <a:lvl6pPr marL="457200" algn="l" rtl="0" fontAlgn="base">
              <a:spcBef>
                <a:spcPct val="0"/>
              </a:spcBef>
              <a:spcAft>
                <a:spcPct val="0"/>
              </a:spcAft>
              <a:defRPr sz="3600">
                <a:solidFill>
                  <a:srgbClr val="005A58"/>
                </a:solidFill>
                <a:latin typeface="Arial" charset="0"/>
              </a:defRPr>
            </a:lvl6pPr>
            <a:lvl7pPr marL="914400" algn="l" rtl="0" fontAlgn="base">
              <a:spcBef>
                <a:spcPct val="0"/>
              </a:spcBef>
              <a:spcAft>
                <a:spcPct val="0"/>
              </a:spcAft>
              <a:defRPr sz="3600">
                <a:solidFill>
                  <a:srgbClr val="005A58"/>
                </a:solidFill>
                <a:latin typeface="Arial" charset="0"/>
              </a:defRPr>
            </a:lvl7pPr>
            <a:lvl8pPr marL="1371600" algn="l" rtl="0" fontAlgn="base">
              <a:spcBef>
                <a:spcPct val="0"/>
              </a:spcBef>
              <a:spcAft>
                <a:spcPct val="0"/>
              </a:spcAft>
              <a:defRPr sz="3600">
                <a:solidFill>
                  <a:srgbClr val="005A58"/>
                </a:solidFill>
                <a:latin typeface="Arial" charset="0"/>
              </a:defRPr>
            </a:lvl8pPr>
            <a:lvl9pPr marL="1828800" algn="l" rtl="0" fontAlgn="base">
              <a:spcBef>
                <a:spcPct val="0"/>
              </a:spcBef>
              <a:spcAft>
                <a:spcPct val="0"/>
              </a:spcAft>
              <a:defRPr sz="3600">
                <a:solidFill>
                  <a:srgbClr val="005A58"/>
                </a:solidFill>
                <a:latin typeface="Arial" charset="0"/>
              </a:defRPr>
            </a:lvl9pPr>
          </a:lstStyle>
          <a:p>
            <a:pPr eaLnBrk="1" hangingPunct="1"/>
            <a:r>
              <a:rPr lang="en-US" altLang="en-US" sz="2700" kern="0" dirty="0" err="1">
                <a:solidFill>
                  <a:srgbClr val="005A5A"/>
                </a:solidFill>
                <a:latin typeface="American Typewriter" panose="02090604020004020304" pitchFamily="18" charset="77"/>
              </a:rPr>
              <a:t>Possibilità</a:t>
            </a:r>
            <a:r>
              <a:rPr lang="en-US" altLang="en-US" sz="2700" kern="0" dirty="0">
                <a:solidFill>
                  <a:srgbClr val="005A5A"/>
                </a:solidFill>
                <a:latin typeface="American Typewriter" panose="02090604020004020304" pitchFamily="18" charset="77"/>
              </a:rPr>
              <a:t> di </a:t>
            </a:r>
            <a:r>
              <a:rPr lang="en-US" altLang="en-US" sz="2700" kern="0" dirty="0" err="1">
                <a:solidFill>
                  <a:srgbClr val="005A5A"/>
                </a:solidFill>
                <a:latin typeface="American Typewriter" panose="02090604020004020304" pitchFamily="18" charset="77"/>
              </a:rPr>
              <a:t>consumo</a:t>
            </a:r>
            <a:r>
              <a:rPr lang="en-US" altLang="en-US" sz="2700" kern="0" dirty="0">
                <a:solidFill>
                  <a:srgbClr val="005A5A"/>
                </a:solidFill>
                <a:latin typeface="American Typewriter" panose="02090604020004020304" pitchFamily="18" charset="77"/>
              </a:rPr>
              <a:t> di un </a:t>
            </a:r>
            <a:r>
              <a:rPr lang="en-US" altLang="en-US" sz="2700" kern="0" dirty="0" err="1">
                <a:solidFill>
                  <a:srgbClr val="005A5A"/>
                </a:solidFill>
                <a:latin typeface="American Typewriter" panose="02090604020004020304" pitchFamily="18" charset="77"/>
              </a:rPr>
              <a:t>singolo</a:t>
            </a:r>
            <a:r>
              <a:rPr lang="en-US" altLang="en-US" sz="2700" kern="0" dirty="0">
                <a:solidFill>
                  <a:srgbClr val="005A5A"/>
                </a:solidFill>
                <a:latin typeface="American Typewriter" panose="02090604020004020304" pitchFamily="18" charset="77"/>
              </a:rPr>
              <a:t> </a:t>
            </a:r>
            <a:r>
              <a:rPr lang="en-US" altLang="en-US" sz="2700" kern="0" dirty="0" err="1">
                <a:solidFill>
                  <a:srgbClr val="005A5A"/>
                </a:solidFill>
                <a:latin typeface="American Typewriter" panose="02090604020004020304" pitchFamily="18" charset="77"/>
              </a:rPr>
              <a:t>paese</a:t>
            </a:r>
            <a:r>
              <a:rPr lang="en-US" altLang="en-US" sz="2700" kern="0" dirty="0">
                <a:solidFill>
                  <a:srgbClr val="005A5A"/>
                </a:solidFill>
                <a:latin typeface="American Typewriter" panose="02090604020004020304" pitchFamily="18" charset="77"/>
              </a:rPr>
              <a:t>: </a:t>
            </a:r>
            <a:r>
              <a:rPr lang="en-US" altLang="en-US" sz="2700" kern="0" dirty="0" err="1">
                <a:solidFill>
                  <a:srgbClr val="005A5A"/>
                </a:solidFill>
                <a:latin typeface="American Typewriter" panose="02090604020004020304" pitchFamily="18" charset="77"/>
              </a:rPr>
              <a:t>autarchia</a:t>
            </a:r>
            <a:r>
              <a:rPr lang="en-US" altLang="en-US" sz="2700" kern="0" dirty="0">
                <a:solidFill>
                  <a:srgbClr val="005A5A"/>
                </a:solidFill>
                <a:latin typeface="American Typewriter" panose="02090604020004020304" pitchFamily="18" charset="77"/>
              </a:rPr>
              <a:t> e C.I. (3)</a:t>
            </a:r>
            <a:endParaRPr lang="en-IE" altLang="en-US" sz="2700" kern="0" dirty="0">
              <a:solidFill>
                <a:srgbClr val="005A5A"/>
              </a:solidFill>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959948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62233" y="404664"/>
            <a:ext cx="7438769" cy="3565335"/>
          </a:xfrm>
          <a:prstGeom prst="rect">
            <a:avLst/>
          </a:prstGeom>
        </p:spPr>
        <p:txBody>
          <a:bodyPr wrap="square">
            <a:spAutoFit/>
          </a:bodyPr>
          <a:lstStyle/>
          <a:p>
            <a:pPr algn="just">
              <a:lnSpc>
                <a:spcPct val="115000"/>
              </a:lnSpc>
              <a:tabLst>
                <a:tab pos="250984" algn="l"/>
              </a:tabLst>
              <a:defRPr/>
            </a:pPr>
            <a:r>
              <a:rPr lang="it-IT" sz="2400" dirty="0">
                <a:solidFill>
                  <a:srgbClr val="005A58"/>
                </a:solidFill>
                <a:latin typeface="American Typewriter" panose="02090604020004020304" pitchFamily="18" charset="77"/>
                <a:ea typeface="Times New Roman" panose="02020603050405020304" pitchFamily="18" charset="0"/>
              </a:rPr>
              <a:t>Vantaggi del C.I.</a:t>
            </a:r>
          </a:p>
          <a:p>
            <a:pPr marL="257175" indent="-257175" algn="just">
              <a:lnSpc>
                <a:spcPct val="115000"/>
              </a:lnSpc>
              <a:buFont typeface="Symbol" panose="05050102010706020507" pitchFamily="18" charset="2"/>
              <a:buChar char=""/>
              <a:tabLst>
                <a:tab pos="250984" algn="l"/>
              </a:tabLst>
              <a:defRPr/>
            </a:pPr>
            <a:endParaRPr lang="it-IT" dirty="0">
              <a:latin typeface="American Typewriter" panose="02090604020004020304" pitchFamily="18" charset="77"/>
              <a:ea typeface="Times New Roman" panose="02020603050405020304" pitchFamily="18" charset="0"/>
            </a:endParaRPr>
          </a:p>
          <a:p>
            <a:pPr marL="257175" indent="-257175" algn="just">
              <a:lnSpc>
                <a:spcPct val="115000"/>
              </a:lnSpc>
              <a:buFont typeface="Symbol" panose="05050102010706020507" pitchFamily="18" charset="2"/>
              <a:buChar char=""/>
              <a:tabLst>
                <a:tab pos="250984" algn="l"/>
              </a:tabLst>
              <a:defRPr/>
            </a:pPr>
            <a:r>
              <a:rPr lang="it-IT" dirty="0">
                <a:latin typeface="American Typewriter" panose="02090604020004020304" pitchFamily="18" charset="77"/>
                <a:ea typeface="Times New Roman" panose="02020603050405020304" pitchFamily="18" charset="0"/>
              </a:rPr>
              <a:t>I  vantaggi della divisione del lavoro e del libero scambio, in linea di principio, hanno la stessa natura sia in una piccola comunità, che nel commercio tra paesi</a:t>
            </a:r>
          </a:p>
          <a:p>
            <a:pPr marL="257175" indent="-257175" algn="just">
              <a:lnSpc>
                <a:spcPct val="115000"/>
              </a:lnSpc>
              <a:buFont typeface="Symbol" panose="05050102010706020507" pitchFamily="18" charset="2"/>
              <a:buChar char=""/>
              <a:tabLst>
                <a:tab pos="250984" algn="l"/>
              </a:tabLst>
              <a:defRPr/>
            </a:pPr>
            <a:r>
              <a:rPr lang="it-IT" dirty="0">
                <a:latin typeface="American Typewriter" panose="02090604020004020304" pitchFamily="18" charset="77"/>
                <a:ea typeface="Times New Roman" panose="02020603050405020304" pitchFamily="18" charset="0"/>
              </a:rPr>
              <a:t>… ossia derivano dai guadagni di produttività conseguenti alla </a:t>
            </a:r>
            <a:r>
              <a:rPr lang="it-IT" dirty="0">
                <a:solidFill>
                  <a:srgbClr val="C00000"/>
                </a:solidFill>
                <a:latin typeface="American Typewriter" panose="02090604020004020304" pitchFamily="18" charset="77"/>
                <a:ea typeface="Times New Roman" panose="02020603050405020304" pitchFamily="18" charset="0"/>
              </a:rPr>
              <a:t>divisione del lavoro</a:t>
            </a:r>
          </a:p>
          <a:p>
            <a:pPr marL="257175" indent="-257175" algn="just">
              <a:lnSpc>
                <a:spcPct val="115000"/>
              </a:lnSpc>
              <a:spcBef>
                <a:spcPts val="450"/>
              </a:spcBef>
              <a:buFont typeface="Symbol" panose="05050102010706020507" pitchFamily="18" charset="2"/>
              <a:buChar char=""/>
              <a:tabLst>
                <a:tab pos="250984" algn="l"/>
              </a:tabLst>
              <a:defRPr/>
            </a:pPr>
            <a:r>
              <a:rPr lang="it-IT" dirty="0">
                <a:latin typeface="American Typewriter" panose="02090604020004020304" pitchFamily="18" charset="77"/>
                <a:ea typeface="Times New Roman" panose="02020603050405020304" pitchFamily="18" charset="0"/>
              </a:rPr>
              <a:t>Tuttavia, nel caso del C.I. ci sono alcune importanti differenze pratiche. </a:t>
            </a:r>
            <a:r>
              <a:rPr lang="it-IT" i="1" dirty="0">
                <a:latin typeface="American Typewriter" panose="02090604020004020304" pitchFamily="18" charset="77"/>
                <a:ea typeface="Times New Roman" panose="02020603050405020304" pitchFamily="18" charset="0"/>
              </a:rPr>
              <a:t>Quali</a:t>
            </a:r>
            <a:r>
              <a:rPr lang="it-IT" dirty="0">
                <a:latin typeface="American Typewriter" panose="02090604020004020304" pitchFamily="18" charset="77"/>
                <a:ea typeface="Times New Roman" panose="02020603050405020304" pitchFamily="18" charset="0"/>
              </a:rPr>
              <a:t>?</a:t>
            </a:r>
          </a:p>
          <a:p>
            <a:pPr marL="557213" lvl="1" indent="-214313" algn="just">
              <a:lnSpc>
                <a:spcPct val="115000"/>
              </a:lnSpc>
              <a:spcBef>
                <a:spcPts val="450"/>
              </a:spcBef>
              <a:buFont typeface="Courier New" panose="02070309020205020404" pitchFamily="49" charset="0"/>
              <a:buChar char="o"/>
              <a:tabLst>
                <a:tab pos="587216" algn="l"/>
              </a:tabLst>
              <a:defRPr/>
            </a:pPr>
            <a:endParaRPr lang="it-IT" dirty="0">
              <a:ea typeface="Times New Roman" panose="02020603050405020304" pitchFamily="18" charset="0"/>
            </a:endParaRP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369629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7438769" cy="4607415"/>
          </a:xfrm>
          <a:prstGeom prst="rect">
            <a:avLst/>
          </a:prstGeom>
        </p:spPr>
        <p:txBody>
          <a:bodyPr wrap="square">
            <a:spAutoFit/>
          </a:bodyPr>
          <a:lstStyle/>
          <a:p>
            <a:pPr algn="just">
              <a:lnSpc>
                <a:spcPct val="115000"/>
              </a:lnSpc>
              <a:tabLst>
                <a:tab pos="250984" algn="l"/>
              </a:tabLst>
              <a:defRPr/>
            </a:pPr>
            <a:r>
              <a:rPr lang="it-IT" sz="2700" dirty="0">
                <a:solidFill>
                  <a:srgbClr val="005A58"/>
                </a:solidFill>
                <a:latin typeface="American Typewriter" panose="02090604020004020304" pitchFamily="18" charset="77"/>
                <a:ea typeface="Times New Roman" panose="02020603050405020304" pitchFamily="18" charset="0"/>
              </a:rPr>
              <a:t>Vantaggi e rischi del C.I.</a:t>
            </a:r>
          </a:p>
          <a:p>
            <a:pPr algn="just">
              <a:lnSpc>
                <a:spcPct val="115000"/>
              </a:lnSpc>
              <a:tabLst>
                <a:tab pos="250984" algn="l"/>
              </a:tabLst>
              <a:defRPr/>
            </a:pPr>
            <a:endParaRPr lang="it-IT" sz="2700" dirty="0">
              <a:solidFill>
                <a:srgbClr val="005A58"/>
              </a:solidFill>
              <a:ea typeface="Times New Roman" panose="02020603050405020304" pitchFamily="18" charset="0"/>
            </a:endParaRPr>
          </a:p>
          <a:p>
            <a:pPr marL="257175" indent="-257175" algn="just">
              <a:lnSpc>
                <a:spcPct val="115000"/>
              </a:lnSpc>
              <a:spcBef>
                <a:spcPts val="600"/>
              </a:spcBef>
              <a:buFont typeface="Symbol" panose="05050102010706020507" pitchFamily="18" charset="2"/>
              <a:buChar char=""/>
              <a:tabLst>
                <a:tab pos="250984" algn="l"/>
              </a:tabLst>
              <a:defRPr/>
            </a:pPr>
            <a:r>
              <a:rPr lang="it-IT" i="1" dirty="0">
                <a:latin typeface="American Typewriter" panose="02090604020004020304" pitchFamily="18" charset="77"/>
                <a:ea typeface="Times New Roman" panose="02020603050405020304" pitchFamily="18" charset="0"/>
              </a:rPr>
              <a:t>Quali differenze tra commercio interno ed internazionale</a:t>
            </a:r>
            <a:r>
              <a:rPr lang="it-IT" dirty="0">
                <a:latin typeface="American Typewriter" panose="02090604020004020304" pitchFamily="18" charset="77"/>
                <a:ea typeface="Times New Roman" panose="02020603050405020304" pitchFamily="18" charset="0"/>
              </a:rPr>
              <a:t>?</a:t>
            </a:r>
          </a:p>
          <a:p>
            <a:pPr marL="557213" lvl="1" indent="-214313" algn="just">
              <a:lnSpc>
                <a:spcPct val="115000"/>
              </a:lnSpc>
              <a:spcBef>
                <a:spcPts val="600"/>
              </a:spcBef>
              <a:buFont typeface="Courier New" panose="02070309020205020404" pitchFamily="49" charset="0"/>
              <a:buChar char="o"/>
              <a:tabLst>
                <a:tab pos="587216" algn="l"/>
              </a:tabLst>
              <a:defRPr/>
            </a:pPr>
            <a:r>
              <a:rPr lang="it-IT" dirty="0">
                <a:latin typeface="American Typewriter" panose="02090604020004020304" pitchFamily="18" charset="77"/>
                <a:ea typeface="Times New Roman" panose="02020603050405020304" pitchFamily="18" charset="0"/>
              </a:rPr>
              <a:t>La “</a:t>
            </a:r>
            <a:r>
              <a:rPr lang="it-IT" b="1" dirty="0">
                <a:solidFill>
                  <a:srgbClr val="C00000"/>
                </a:solidFill>
                <a:latin typeface="American Typewriter" panose="02090604020004020304" pitchFamily="18" charset="77"/>
                <a:ea typeface="Times New Roman" panose="02020603050405020304" pitchFamily="18" charset="0"/>
              </a:rPr>
              <a:t>distanza</a:t>
            </a:r>
            <a:r>
              <a:rPr lang="it-IT" dirty="0">
                <a:latin typeface="American Typewriter" panose="02090604020004020304" pitchFamily="18" charset="77"/>
                <a:ea typeface="Times New Roman" panose="02020603050405020304" pitchFamily="18" charset="0"/>
              </a:rPr>
              <a:t>” tra le due parti, dalla quale conseguono:  </a:t>
            </a:r>
          </a:p>
          <a:p>
            <a:pPr marL="1285875" lvl="3" indent="-257175" algn="just">
              <a:lnSpc>
                <a:spcPct val="115000"/>
              </a:lnSpc>
              <a:spcBef>
                <a:spcPts val="600"/>
              </a:spcBef>
              <a:buFont typeface="Wingdings" panose="05000000000000000000" pitchFamily="2" charset="2"/>
              <a:buChar char="§"/>
              <a:tabLst>
                <a:tab pos="587216" algn="l"/>
              </a:tabLst>
              <a:defRPr/>
            </a:pPr>
            <a:r>
              <a:rPr lang="it-IT" dirty="0">
                <a:latin typeface="American Typewriter" panose="02090604020004020304" pitchFamily="18" charset="77"/>
                <a:ea typeface="Times New Roman" panose="02020603050405020304" pitchFamily="18" charset="0"/>
              </a:rPr>
              <a:t>Costi di “scoperta” o di ricerca della controparte,</a:t>
            </a:r>
          </a:p>
          <a:p>
            <a:pPr marL="1285875" lvl="3" indent="-257175" algn="just">
              <a:lnSpc>
                <a:spcPct val="115000"/>
              </a:lnSpc>
              <a:spcBef>
                <a:spcPts val="600"/>
              </a:spcBef>
              <a:buFont typeface="Wingdings" panose="05000000000000000000" pitchFamily="2" charset="2"/>
              <a:buChar char="§"/>
              <a:tabLst>
                <a:tab pos="587216" algn="l"/>
              </a:tabLst>
              <a:defRPr/>
            </a:pPr>
            <a:r>
              <a:rPr lang="it-IT" dirty="0">
                <a:latin typeface="American Typewriter" panose="02090604020004020304" pitchFamily="18" charset="77"/>
                <a:ea typeface="Times New Roman" panose="02020603050405020304" pitchFamily="18" charset="0"/>
              </a:rPr>
              <a:t>Costi di trasporto</a:t>
            </a:r>
          </a:p>
          <a:p>
            <a:pPr marL="557213" lvl="1" indent="-214313" algn="just">
              <a:lnSpc>
                <a:spcPct val="115000"/>
              </a:lnSpc>
              <a:spcBef>
                <a:spcPts val="600"/>
              </a:spcBef>
              <a:buFont typeface="Courier New" panose="02070309020205020404" pitchFamily="49" charset="0"/>
              <a:buChar char="o"/>
              <a:tabLst>
                <a:tab pos="587216" algn="l"/>
              </a:tabLst>
              <a:defRPr/>
            </a:pPr>
            <a:r>
              <a:rPr lang="it-IT" dirty="0">
                <a:latin typeface="American Typewriter" panose="02090604020004020304" pitchFamily="18" charset="77"/>
                <a:ea typeface="Times New Roman" panose="02020603050405020304" pitchFamily="18" charset="0"/>
              </a:rPr>
              <a:t>Il modo di </a:t>
            </a:r>
            <a:r>
              <a:rPr lang="it-IT" b="1" dirty="0">
                <a:solidFill>
                  <a:srgbClr val="C00000"/>
                </a:solidFill>
                <a:latin typeface="American Typewriter" panose="02090604020004020304" pitchFamily="18" charset="77"/>
                <a:ea typeface="Times New Roman" panose="02020603050405020304" pitchFamily="18" charset="0"/>
              </a:rPr>
              <a:t>pagamento</a:t>
            </a:r>
            <a:r>
              <a:rPr lang="it-IT" b="1" dirty="0">
                <a:latin typeface="American Typewriter" panose="02090604020004020304" pitchFamily="18" charset="77"/>
                <a:ea typeface="Times New Roman" panose="02020603050405020304" pitchFamily="18" charset="0"/>
              </a:rPr>
              <a:t>: </a:t>
            </a:r>
            <a:r>
              <a:rPr lang="it-IT" b="1" i="1" dirty="0">
                <a:latin typeface="American Typewriter" panose="02090604020004020304" pitchFamily="18" charset="77"/>
                <a:ea typeface="Times New Roman" panose="02020603050405020304" pitchFamily="18" charset="0"/>
              </a:rPr>
              <a:t>quale</a:t>
            </a:r>
            <a:r>
              <a:rPr lang="it-IT" b="1" dirty="0">
                <a:latin typeface="American Typewriter" panose="02090604020004020304" pitchFamily="18" charset="77"/>
                <a:ea typeface="Times New Roman" panose="02020603050405020304" pitchFamily="18" charset="0"/>
              </a:rPr>
              <a:t> </a:t>
            </a:r>
            <a:r>
              <a:rPr lang="it-IT" b="1" i="1" dirty="0">
                <a:latin typeface="American Typewriter" panose="02090604020004020304" pitchFamily="18" charset="77"/>
                <a:ea typeface="Times New Roman" panose="02020603050405020304" pitchFamily="18" charset="0"/>
              </a:rPr>
              <a:t>moneta</a:t>
            </a:r>
            <a:r>
              <a:rPr lang="it-IT" dirty="0">
                <a:latin typeface="American Typewriter" panose="02090604020004020304" pitchFamily="18" charset="77"/>
                <a:ea typeface="Times New Roman" panose="02020603050405020304" pitchFamily="18" charset="0"/>
              </a:rPr>
              <a:t> usare?</a:t>
            </a:r>
          </a:p>
          <a:p>
            <a:pPr marL="557213" lvl="1" indent="-214313" algn="just">
              <a:lnSpc>
                <a:spcPct val="115000"/>
              </a:lnSpc>
              <a:spcBef>
                <a:spcPts val="600"/>
              </a:spcBef>
              <a:buFont typeface="Courier New" panose="02070309020205020404" pitchFamily="49" charset="0"/>
              <a:buChar char="o"/>
              <a:tabLst>
                <a:tab pos="587216" algn="l"/>
              </a:tabLst>
              <a:defRPr/>
            </a:pPr>
            <a:r>
              <a:rPr lang="it-IT" dirty="0">
                <a:latin typeface="American Typewriter" panose="02090604020004020304" pitchFamily="18" charset="77"/>
                <a:ea typeface="Times New Roman" panose="02020603050405020304" pitchFamily="18" charset="0"/>
              </a:rPr>
              <a:t>Alcuni </a:t>
            </a:r>
            <a:r>
              <a:rPr lang="it-IT" b="1" dirty="0">
                <a:solidFill>
                  <a:srgbClr val="C00000"/>
                </a:solidFill>
                <a:latin typeface="American Typewriter" panose="02090604020004020304" pitchFamily="18" charset="77"/>
                <a:ea typeface="Times New Roman" panose="02020603050405020304" pitchFamily="18" charset="0"/>
              </a:rPr>
              <a:t>rischi specifici </a:t>
            </a:r>
            <a:r>
              <a:rPr lang="it-IT" dirty="0">
                <a:latin typeface="American Typewriter" panose="02090604020004020304" pitchFamily="18" charset="77"/>
                <a:ea typeface="Times New Roman" panose="02020603050405020304" pitchFamily="18" charset="0"/>
              </a:rPr>
              <a:t>del C.I.: </a:t>
            </a:r>
          </a:p>
          <a:p>
            <a:pPr marL="857250" lvl="2" indent="-171450" algn="just">
              <a:lnSpc>
                <a:spcPct val="115000"/>
              </a:lnSpc>
              <a:spcBef>
                <a:spcPts val="600"/>
              </a:spcBef>
              <a:buFont typeface="Wingdings" panose="05000000000000000000" pitchFamily="2" charset="2"/>
              <a:buChar char=""/>
              <a:tabLst>
                <a:tab pos="930116" algn="l"/>
              </a:tabLst>
              <a:defRPr/>
            </a:pPr>
            <a:r>
              <a:rPr lang="it-IT" dirty="0">
                <a:latin typeface="American Typewriter" panose="02090604020004020304" pitchFamily="18" charset="77"/>
                <a:ea typeface="Times New Roman" panose="02020603050405020304" pitchFamily="18" charset="0"/>
              </a:rPr>
              <a:t>di </a:t>
            </a:r>
            <a:r>
              <a:rPr lang="it-IT" b="1" dirty="0">
                <a:latin typeface="American Typewriter" panose="02090604020004020304" pitchFamily="18" charset="77"/>
                <a:ea typeface="Times New Roman" panose="02020603050405020304" pitchFamily="18" charset="0"/>
              </a:rPr>
              <a:t>consegna</a:t>
            </a:r>
            <a:r>
              <a:rPr lang="it-IT" dirty="0">
                <a:latin typeface="American Typewriter" panose="02090604020004020304" pitchFamily="18" charset="77"/>
                <a:ea typeface="Times New Roman" panose="02020603050405020304" pitchFamily="18" charset="0"/>
              </a:rPr>
              <a:t> e di </a:t>
            </a:r>
            <a:r>
              <a:rPr lang="it-IT" b="1" dirty="0">
                <a:latin typeface="American Typewriter" panose="02090604020004020304" pitchFamily="18" charset="77"/>
                <a:ea typeface="Times New Roman" panose="02020603050405020304" pitchFamily="18" charset="0"/>
              </a:rPr>
              <a:t>trasporto</a:t>
            </a:r>
            <a:r>
              <a:rPr lang="it-IT" dirty="0">
                <a:latin typeface="American Typewriter" panose="02090604020004020304" pitchFamily="18" charset="77"/>
                <a:ea typeface="Times New Roman" panose="02020603050405020304" pitchFamily="18" charset="0"/>
              </a:rPr>
              <a:t> </a:t>
            </a:r>
          </a:p>
          <a:p>
            <a:pPr marL="857250" lvl="2" indent="-171450" algn="just">
              <a:lnSpc>
                <a:spcPct val="115000"/>
              </a:lnSpc>
              <a:spcBef>
                <a:spcPts val="600"/>
              </a:spcBef>
              <a:buFont typeface="Wingdings" panose="05000000000000000000" pitchFamily="2" charset="2"/>
              <a:buChar char=""/>
              <a:tabLst>
                <a:tab pos="930116" algn="l"/>
              </a:tabLst>
              <a:defRPr/>
            </a:pPr>
            <a:r>
              <a:rPr lang="it-IT" dirty="0">
                <a:latin typeface="American Typewriter" panose="02090604020004020304" pitchFamily="18" charset="77"/>
                <a:ea typeface="Times New Roman" panose="02020603050405020304" pitchFamily="18" charset="0"/>
              </a:rPr>
              <a:t>di </a:t>
            </a:r>
            <a:r>
              <a:rPr lang="it-IT" b="1" dirty="0">
                <a:latin typeface="American Typewriter" panose="02090604020004020304" pitchFamily="18" charset="77"/>
                <a:ea typeface="Times New Roman" panose="02020603050405020304" pitchFamily="18" charset="0"/>
              </a:rPr>
              <a:t>pagamento</a:t>
            </a:r>
            <a:r>
              <a:rPr lang="it-IT" dirty="0">
                <a:latin typeface="American Typewriter" panose="02090604020004020304" pitchFamily="18" charset="77"/>
                <a:ea typeface="Times New Roman" panose="02020603050405020304" pitchFamily="18" charset="0"/>
              </a:rPr>
              <a:t> </a:t>
            </a:r>
          </a:p>
          <a:p>
            <a:pPr marL="857250" lvl="2" indent="-171450" algn="just">
              <a:lnSpc>
                <a:spcPct val="115000"/>
              </a:lnSpc>
              <a:spcBef>
                <a:spcPts val="600"/>
              </a:spcBef>
              <a:buFont typeface="Wingdings" panose="05000000000000000000" pitchFamily="2" charset="2"/>
              <a:buChar char=""/>
              <a:tabLst>
                <a:tab pos="930116" algn="l"/>
              </a:tabLst>
              <a:defRPr/>
            </a:pPr>
            <a:r>
              <a:rPr lang="it-IT" dirty="0">
                <a:latin typeface="American Typewriter" panose="02090604020004020304" pitchFamily="18" charset="77"/>
                <a:ea typeface="Times New Roman" panose="02020603050405020304" pitchFamily="18" charset="0"/>
              </a:rPr>
              <a:t>di </a:t>
            </a:r>
            <a:r>
              <a:rPr lang="it-IT" b="1" dirty="0">
                <a:latin typeface="American Typewriter" panose="02090604020004020304" pitchFamily="18" charset="77"/>
                <a:ea typeface="Times New Roman" panose="02020603050405020304" pitchFamily="18" charset="0"/>
              </a:rPr>
              <a:t>risoluzione delle controversie</a:t>
            </a:r>
            <a:r>
              <a:rPr lang="it-IT" dirty="0">
                <a:latin typeface="American Typewriter" panose="02090604020004020304" pitchFamily="18" charset="77"/>
                <a:ea typeface="Times New Roman" panose="02020603050405020304" pitchFamily="18" charset="0"/>
              </a:rPr>
              <a:t> </a:t>
            </a:r>
          </a:p>
        </p:txBody>
      </p:sp>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577630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44624"/>
            <a:ext cx="6949743" cy="857250"/>
          </a:xfrm>
        </p:spPr>
        <p:txBody>
          <a:bodyPr>
            <a:normAutofit/>
          </a:bodyPr>
          <a:lstStyle/>
          <a:p>
            <a:pPr eaLnBrk="1" hangingPunct="1"/>
            <a:r>
              <a:rPr lang="en-US" altLang="en-US" sz="2400" b="1" dirty="0" err="1">
                <a:solidFill>
                  <a:srgbClr val="005A5A"/>
                </a:solidFill>
                <a:latin typeface="American Typewriter" panose="02090604020004020304" pitchFamily="18" charset="77"/>
              </a:rPr>
              <a:t>Domanda</a:t>
            </a:r>
            <a:r>
              <a:rPr lang="en-US" altLang="en-US" sz="2400" b="1" dirty="0">
                <a:solidFill>
                  <a:srgbClr val="005A5A"/>
                </a:solidFill>
                <a:latin typeface="American Typewriter" panose="02090604020004020304" pitchFamily="18" charset="77"/>
              </a:rPr>
              <a:t> e </a:t>
            </a:r>
            <a:r>
              <a:rPr lang="en-US" altLang="en-US" sz="2400" b="1" dirty="0" err="1">
                <a:solidFill>
                  <a:srgbClr val="005A5A"/>
                </a:solidFill>
                <a:latin typeface="American Typewriter" panose="02090604020004020304" pitchFamily="18" charset="77"/>
              </a:rPr>
              <a:t>Offerta</a:t>
            </a:r>
            <a:r>
              <a:rPr lang="en-US" altLang="en-US" sz="2400" b="1" dirty="0">
                <a:solidFill>
                  <a:srgbClr val="005A5A"/>
                </a:solidFill>
                <a:latin typeface="American Typewriter" panose="02090604020004020304" pitchFamily="18" charset="77"/>
              </a:rPr>
              <a:t> </a:t>
            </a:r>
            <a:r>
              <a:rPr lang="en-US" altLang="en-US" sz="2400" b="1" dirty="0" err="1">
                <a:solidFill>
                  <a:srgbClr val="005A5A"/>
                </a:solidFill>
                <a:latin typeface="American Typewriter" panose="02090604020004020304" pitchFamily="18" charset="77"/>
              </a:rPr>
              <a:t>nel</a:t>
            </a:r>
            <a:r>
              <a:rPr lang="en-US" altLang="en-US" sz="2400" b="1" dirty="0">
                <a:solidFill>
                  <a:srgbClr val="005A5A"/>
                </a:solidFill>
                <a:latin typeface="American Typewriter" panose="02090604020004020304" pitchFamily="18" charset="77"/>
              </a:rPr>
              <a:t> C.I.</a:t>
            </a:r>
            <a:endParaRPr lang="en-IE" altLang="en-US" sz="2400" b="1" dirty="0">
              <a:solidFill>
                <a:srgbClr val="005A5A"/>
              </a:solidFill>
              <a:latin typeface="American Typewriter" panose="02090604020004020304" pitchFamily="18" charset="77"/>
            </a:endParaRPr>
          </a:p>
        </p:txBody>
      </p:sp>
      <p:sp>
        <p:nvSpPr>
          <p:cNvPr id="8195" name="Rectangle 3"/>
          <p:cNvSpPr>
            <a:spLocks noGrp="1" noChangeArrowheads="1"/>
          </p:cNvSpPr>
          <p:nvPr>
            <p:ph type="body" idx="1"/>
          </p:nvPr>
        </p:nvSpPr>
        <p:spPr>
          <a:xfrm>
            <a:off x="539552" y="1472763"/>
            <a:ext cx="7908325" cy="3612421"/>
          </a:xfrm>
        </p:spPr>
        <p:txBody>
          <a:bodyPr>
            <a:normAutofit/>
          </a:bodyPr>
          <a:lstStyle/>
          <a:p>
            <a:pPr eaLnBrk="1" hangingPunct="1">
              <a:lnSpc>
                <a:spcPct val="125000"/>
              </a:lnSpc>
              <a:spcBef>
                <a:spcPts val="600"/>
              </a:spcBef>
            </a:pPr>
            <a:r>
              <a:rPr lang="en-US" altLang="en-US" sz="1800" dirty="0">
                <a:latin typeface="American Typewriter" panose="02090604020004020304" pitchFamily="18" charset="77"/>
              </a:rPr>
              <a:t>Se un piccolo </a:t>
            </a:r>
            <a:r>
              <a:rPr lang="en-US" altLang="en-US" sz="1800" dirty="0" err="1">
                <a:latin typeface="American Typewriter" panose="02090604020004020304" pitchFamily="18" charset="77"/>
              </a:rPr>
              <a:t>paese</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apre</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il</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proprio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mercato</a:t>
            </a:r>
            <a:r>
              <a:rPr lang="en-US" altLang="en-US" sz="1800" dirty="0">
                <a:latin typeface="American Typewriter" panose="02090604020004020304" pitchFamily="18" charset="77"/>
              </a:rPr>
              <a:t> al </a:t>
            </a:r>
            <a:r>
              <a:rPr lang="en-US" altLang="en-US" sz="1800" dirty="0" err="1">
                <a:latin typeface="American Typewriter" panose="02090604020004020304" pitchFamily="18" charset="77"/>
              </a:rPr>
              <a:t>commercio</a:t>
            </a:r>
            <a:r>
              <a:rPr lang="en-US" altLang="en-US" sz="1800" dirty="0">
                <a:latin typeface="American Typewriter" panose="02090604020004020304" pitchFamily="18" charset="77"/>
              </a:rPr>
              <a:t> …</a:t>
            </a:r>
          </a:p>
          <a:p>
            <a:pPr marL="342900" lvl="1" indent="0">
              <a:lnSpc>
                <a:spcPct val="125000"/>
              </a:lnSpc>
              <a:spcBef>
                <a:spcPts val="600"/>
              </a:spcBef>
              <a:buNone/>
            </a:pPr>
            <a:r>
              <a:rPr lang="en-US" altLang="en-US" sz="1800" dirty="0" err="1">
                <a:latin typeface="American Typewriter" panose="02090604020004020304" pitchFamily="18" charset="77"/>
              </a:rPr>
              <a:t>il</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prezzo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rilevante</a:t>
            </a:r>
            <a:r>
              <a:rPr lang="en-US" altLang="en-US" sz="1800" dirty="0">
                <a:latin typeface="American Typewriter" panose="02090604020004020304" pitchFamily="18" charset="77"/>
              </a:rPr>
              <a:t> per </a:t>
            </a:r>
            <a:r>
              <a:rPr lang="en-US" altLang="en-US" sz="1800" dirty="0" err="1">
                <a:latin typeface="American Typewriter" panose="02090604020004020304" pitchFamily="18" charset="77"/>
              </a:rPr>
              <a:t>tutti</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i</a:t>
            </a:r>
            <a:r>
              <a:rPr lang="en-US" altLang="en-US" sz="1800" dirty="0">
                <a:latin typeface="American Typewriter" panose="02090604020004020304" pitchFamily="18" charset="77"/>
              </a:rPr>
              <a:t> </a:t>
            </a:r>
            <a:r>
              <a:rPr lang="en-US" altLang="en-US" sz="1800" b="1" dirty="0" err="1">
                <a:solidFill>
                  <a:srgbClr val="C00000"/>
                </a:solidFill>
                <a:latin typeface="American Typewriter" panose="02090604020004020304" pitchFamily="18" charset="77"/>
              </a:rPr>
              <a:t>beni</a:t>
            </a:r>
            <a:r>
              <a:rPr lang="en-US" altLang="en-US" sz="1800" b="1" dirty="0">
                <a:solidFill>
                  <a:srgbClr val="C00000"/>
                </a:solidFill>
                <a:latin typeface="American Typewriter" panose="02090604020004020304" pitchFamily="18" charset="77"/>
              </a:rPr>
              <a:t> </a:t>
            </a:r>
            <a:r>
              <a:rPr lang="en-US" altLang="en-US" sz="1800" b="1" dirty="0" err="1">
                <a:solidFill>
                  <a:srgbClr val="C00000"/>
                </a:solidFill>
                <a:latin typeface="American Typewriter" panose="02090604020004020304" pitchFamily="18" charset="77"/>
              </a:rPr>
              <a:t>commerciabili</a:t>
            </a:r>
            <a:r>
              <a:rPr lang="en-US" altLang="en-US" sz="1800" b="1" dirty="0">
                <a:solidFill>
                  <a:srgbClr val="C00000"/>
                </a:solidFill>
                <a:latin typeface="American Typewriter" panose="02090604020004020304" pitchFamily="18" charset="77"/>
              </a:rPr>
              <a:t> </a:t>
            </a:r>
            <a:r>
              <a:rPr lang="en-US" altLang="en-US" sz="1800" dirty="0">
                <a:latin typeface="American Typewriter" panose="02090604020004020304" pitchFamily="18" charset="77"/>
              </a:rPr>
              <a:t>(computer, </a:t>
            </a:r>
            <a:r>
              <a:rPr lang="en-US" altLang="en-US" sz="1800" dirty="0" err="1">
                <a:latin typeface="American Typewriter" panose="02090604020004020304" pitchFamily="18" charset="77"/>
              </a:rPr>
              <a:t>caffè</a:t>
            </a:r>
            <a:r>
              <a:rPr lang="en-US" altLang="en-US" sz="1800" dirty="0">
                <a:latin typeface="American Typewriter" panose="02090604020004020304" pitchFamily="18" charset="77"/>
              </a:rPr>
              <a:t>, …) </a:t>
            </a:r>
            <a:r>
              <a:rPr lang="en-US" altLang="en-US" sz="1800" dirty="0" err="1">
                <a:latin typeface="American Typewriter" panose="02090604020004020304" pitchFamily="18" charset="77"/>
              </a:rPr>
              <a:t>diventa</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il</a:t>
            </a:r>
            <a:r>
              <a:rPr lang="en-US" altLang="en-US" sz="1800" dirty="0">
                <a:latin typeface="American Typewriter" panose="02090604020004020304" pitchFamily="18" charset="77"/>
              </a:rPr>
              <a:t> </a:t>
            </a:r>
            <a:r>
              <a:rPr lang="en-US" altLang="en-US" sz="1800" b="1" dirty="0" err="1">
                <a:solidFill>
                  <a:srgbClr val="C00000"/>
                </a:solidFill>
                <a:latin typeface="American Typewriter" panose="02090604020004020304" pitchFamily="18" charset="77"/>
              </a:rPr>
              <a:t>prezzo</a:t>
            </a:r>
            <a:r>
              <a:rPr lang="en-US" altLang="en-US" sz="1800" b="1" dirty="0">
                <a:solidFill>
                  <a:srgbClr val="C00000"/>
                </a:solidFill>
                <a:latin typeface="American Typewriter" panose="02090604020004020304" pitchFamily="18" charset="77"/>
              </a:rPr>
              <a:t> </a:t>
            </a:r>
            <a:r>
              <a:rPr lang="en-US" altLang="en-US" sz="1800" b="1" dirty="0" err="1">
                <a:solidFill>
                  <a:srgbClr val="C00000"/>
                </a:solidFill>
                <a:latin typeface="American Typewriter" panose="02090604020004020304" pitchFamily="18" charset="77"/>
              </a:rPr>
              <a:t>mondiale</a:t>
            </a:r>
            <a:endParaRPr lang="en-US" altLang="en-US" sz="1800" b="1" dirty="0">
              <a:solidFill>
                <a:srgbClr val="C00000"/>
              </a:solidFill>
              <a:latin typeface="American Typewriter" panose="02090604020004020304" pitchFamily="18" charset="77"/>
            </a:endParaRPr>
          </a:p>
          <a:p>
            <a:pPr eaLnBrk="1" hangingPunct="1">
              <a:lnSpc>
                <a:spcPct val="125000"/>
              </a:lnSpc>
              <a:spcBef>
                <a:spcPts val="600"/>
              </a:spcBef>
            </a:pPr>
            <a:r>
              <a:rPr lang="en-US" altLang="en-US" sz="1800" dirty="0">
                <a:latin typeface="American Typewriter" panose="02090604020004020304" pitchFamily="18" charset="77"/>
              </a:rPr>
              <a:t>Il </a:t>
            </a:r>
            <a:r>
              <a:rPr lang="en-US" altLang="en-US" sz="1800" dirty="0" err="1">
                <a:latin typeface="American Typewriter" panose="02090604020004020304" pitchFamily="18" charset="77"/>
              </a:rPr>
              <a:t>prezzo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mondiale</a:t>
            </a:r>
            <a:r>
              <a:rPr lang="en-US" altLang="en-US" sz="1800" dirty="0">
                <a:latin typeface="American Typewriter" panose="02090604020004020304" pitchFamily="18" charset="77"/>
              </a:rPr>
              <a:t> è </a:t>
            </a:r>
            <a:r>
              <a:rPr lang="en-US" altLang="en-US" sz="1800" dirty="0" err="1">
                <a:latin typeface="American Typewriter" panose="02090604020004020304" pitchFamily="18" charset="77"/>
              </a:rPr>
              <a:t>determinato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dall’incontro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tra</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domanda</a:t>
            </a:r>
            <a:r>
              <a:rPr lang="en-US" altLang="en-US" sz="1800" dirty="0">
                <a:latin typeface="American Typewriter" panose="02090604020004020304" pitchFamily="18" charset="77"/>
              </a:rPr>
              <a:t> e </a:t>
            </a:r>
            <a:r>
              <a:rPr lang="en-US" altLang="en-US" sz="1800" dirty="0" err="1">
                <a:latin typeface="American Typewriter" panose="02090604020004020304" pitchFamily="18" charset="77"/>
              </a:rPr>
              <a:t>offerta</a:t>
            </a:r>
            <a:r>
              <a:rPr lang="en-US" altLang="en-US" sz="1800" dirty="0">
                <a:latin typeface="American Typewriter" panose="02090604020004020304" pitchFamily="18" charset="77"/>
              </a:rPr>
              <a:t> per </a:t>
            </a:r>
            <a:r>
              <a:rPr lang="en-US" altLang="en-US" sz="1800" dirty="0" err="1">
                <a:latin typeface="American Typewriter" panose="02090604020004020304" pitchFamily="18" charset="77"/>
              </a:rPr>
              <a:t>ciascun</a:t>
            </a:r>
            <a:r>
              <a:rPr lang="en-US" altLang="en-US" sz="1800" dirty="0">
                <a:latin typeface="American Typewriter" panose="02090604020004020304" pitchFamily="18" charset="77"/>
              </a:rPr>
              <a:t> bene, </a:t>
            </a:r>
            <a:r>
              <a:rPr lang="en-US" altLang="en-US" sz="1800" dirty="0" err="1">
                <a:latin typeface="American Typewriter" panose="02090604020004020304" pitchFamily="18" charset="77"/>
              </a:rPr>
              <a:t>sul</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mercato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mondiale</a:t>
            </a:r>
            <a:endParaRPr lang="en-US" altLang="en-US" sz="1800" dirty="0">
              <a:latin typeface="American Typewriter" panose="02090604020004020304" pitchFamily="18" charset="77"/>
            </a:endParaRPr>
          </a:p>
          <a:p>
            <a:pPr eaLnBrk="1" hangingPunct="1">
              <a:lnSpc>
                <a:spcPct val="125000"/>
              </a:lnSpc>
              <a:spcBef>
                <a:spcPts val="600"/>
              </a:spcBef>
            </a:pPr>
            <a:r>
              <a:rPr lang="en-US" altLang="en-US" sz="1800" dirty="0">
                <a:latin typeface="American Typewriter" panose="02090604020004020304" pitchFamily="18" charset="77"/>
              </a:rPr>
              <a:t>Se un </a:t>
            </a:r>
            <a:r>
              <a:rPr lang="en-US" altLang="en-US" sz="1800" dirty="0" err="1">
                <a:latin typeface="American Typewriter" panose="02090604020004020304" pitchFamily="18" charset="77"/>
              </a:rPr>
              <a:t>paese</a:t>
            </a:r>
            <a:r>
              <a:rPr lang="en-US" altLang="en-US" sz="1800" dirty="0">
                <a:latin typeface="American Typewriter" panose="02090604020004020304" pitchFamily="18" charset="77"/>
              </a:rPr>
              <a:t> è </a:t>
            </a:r>
            <a:r>
              <a:rPr lang="en-US" altLang="en-US" sz="1800" dirty="0" err="1">
                <a:latin typeface="American Typewriter" panose="02090604020004020304" pitchFamily="18" charset="77"/>
              </a:rPr>
              <a:t>tanto</a:t>
            </a:r>
            <a:r>
              <a:rPr lang="en-US" altLang="en-US" sz="1800" dirty="0">
                <a:latin typeface="American Typewriter" panose="02090604020004020304" pitchFamily="18" charset="77"/>
              </a:rPr>
              <a:t> piccolo da non </a:t>
            </a:r>
            <a:r>
              <a:rPr lang="en-US" altLang="en-US" sz="1800" dirty="0" err="1">
                <a:latin typeface="American Typewriter" panose="02090604020004020304" pitchFamily="18" charset="77"/>
              </a:rPr>
              <a:t>poter</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influenzare</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il</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prezzo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mondiale</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dei</a:t>
            </a:r>
            <a:r>
              <a:rPr lang="en-US" altLang="en-US" sz="1800" dirty="0">
                <a:latin typeface="American Typewriter" panose="02090604020004020304" pitchFamily="18" charset="77"/>
              </a:rPr>
              <a:t> computer, </a:t>
            </a:r>
          </a:p>
          <a:p>
            <a:pPr marL="0" indent="0" eaLnBrk="1" hangingPunct="1">
              <a:lnSpc>
                <a:spcPct val="125000"/>
              </a:lnSpc>
              <a:spcBef>
                <a:spcPts val="600"/>
              </a:spcBef>
              <a:buNone/>
            </a:pPr>
            <a:r>
              <a:rPr lang="en-US" altLang="en-US" sz="1800" dirty="0">
                <a:latin typeface="American Typewriter" panose="02090604020004020304" pitchFamily="18" charset="77"/>
              </a:rPr>
              <a:t>  … </a:t>
            </a:r>
            <a:r>
              <a:rPr lang="en-US" altLang="en-US" sz="1800" dirty="0" err="1">
                <a:latin typeface="American Typewriter" panose="02090604020004020304" pitchFamily="18" charset="77"/>
              </a:rPr>
              <a:t>questo</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può</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essere</a:t>
            </a:r>
            <a:r>
              <a:rPr lang="en-US" altLang="en-US" sz="1800" dirty="0">
                <a:latin typeface="American Typewriter" panose="02090604020004020304" pitchFamily="18" charset="77"/>
              </a:rPr>
              <a:t> </a:t>
            </a:r>
            <a:r>
              <a:rPr lang="en-US" altLang="en-US" sz="1800" dirty="0" err="1">
                <a:latin typeface="American Typewriter" panose="02090604020004020304" pitchFamily="18" charset="77"/>
              </a:rPr>
              <a:t>rappresentato</a:t>
            </a:r>
            <a:r>
              <a:rPr lang="en-US" altLang="en-US" sz="1800" dirty="0">
                <a:latin typeface="American Typewriter" panose="02090604020004020304" pitchFamily="18" charset="77"/>
              </a:rPr>
              <a:t> da </a:t>
            </a:r>
            <a:r>
              <a:rPr lang="en-US" altLang="en-US" sz="1800" dirty="0" err="1">
                <a:latin typeface="American Typewriter" panose="02090604020004020304" pitchFamily="18" charset="77"/>
              </a:rPr>
              <a:t>una</a:t>
            </a:r>
            <a:r>
              <a:rPr lang="en-US" altLang="en-US" sz="1800" dirty="0">
                <a:latin typeface="American Typewriter" panose="02090604020004020304" pitchFamily="18" charset="77"/>
              </a:rPr>
              <a:t> </a:t>
            </a:r>
            <a:r>
              <a:rPr lang="en-US" altLang="en-US" sz="1800" b="1" dirty="0" err="1">
                <a:latin typeface="American Typewriter" panose="02090604020004020304" pitchFamily="18" charset="77"/>
              </a:rPr>
              <a:t>retta</a:t>
            </a:r>
            <a:r>
              <a:rPr lang="en-US" altLang="en-US" sz="1800" b="1" dirty="0">
                <a:latin typeface="American Typewriter" panose="02090604020004020304" pitchFamily="18" charset="77"/>
              </a:rPr>
              <a:t> </a:t>
            </a:r>
            <a:r>
              <a:rPr lang="en-US" altLang="en-US" sz="1800" b="1" dirty="0" err="1">
                <a:latin typeface="American Typewriter" panose="02090604020004020304" pitchFamily="18" charset="77"/>
              </a:rPr>
              <a:t>orizzontale</a:t>
            </a:r>
            <a:endParaRPr lang="en-US" altLang="en-US" sz="1800" b="1" dirty="0">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04473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381000" y="1234600"/>
            <a:ext cx="8439472" cy="5384855"/>
          </a:xfrm>
        </p:spPr>
        <p:txBody>
          <a:bodyPr anchor="t"/>
          <a:lstStyle/>
          <a:p>
            <a:pPr marL="0" lvl="0" indent="0" eaLnBrk="1" hangingPunct="1">
              <a:lnSpc>
                <a:spcPct val="114000"/>
              </a:lnSpc>
              <a:spcBef>
                <a:spcPts val="600"/>
              </a:spcBef>
              <a:buClrTx/>
              <a:buSzTx/>
              <a:buNone/>
            </a:pPr>
            <a:r>
              <a:rPr lang="it-IT" sz="1800" b="1" i="1" kern="1200" dirty="0">
                <a:solidFill>
                  <a:srgbClr val="000000"/>
                </a:solidFill>
                <a:latin typeface="American Typewriter" panose="02090604020004020304" pitchFamily="18" charset="77"/>
              </a:rPr>
              <a:t>Indice</a:t>
            </a:r>
          </a:p>
          <a:p>
            <a:pPr marL="0" lvl="0" indent="0" eaLnBrk="1" hangingPunct="1">
              <a:lnSpc>
                <a:spcPct val="114000"/>
              </a:lnSpc>
              <a:spcBef>
                <a:spcPts val="600"/>
              </a:spcBef>
              <a:buClrTx/>
              <a:buSzTx/>
              <a:buNone/>
            </a:pPr>
            <a:r>
              <a:rPr lang="it-IT" sz="1800" b="1" i="1" kern="1200" dirty="0">
                <a:solidFill>
                  <a:srgbClr val="000000"/>
                </a:solidFill>
                <a:latin typeface="American Typewriter" panose="02090604020004020304" pitchFamily="18" charset="77"/>
              </a:rPr>
              <a:t>I parte: </a:t>
            </a:r>
          </a:p>
          <a:p>
            <a:pPr lvl="0" eaLnBrk="1" hangingPunct="1">
              <a:lnSpc>
                <a:spcPct val="114000"/>
              </a:lnSpc>
              <a:spcBef>
                <a:spcPts val="600"/>
              </a:spcBef>
              <a:buClrTx/>
              <a:buSzTx/>
              <a:buAutoNum type="arabicPeriod"/>
            </a:pPr>
            <a:r>
              <a:rPr lang="it-IT" sz="1800" b="1" i="1" kern="1200" dirty="0">
                <a:solidFill>
                  <a:srgbClr val="000000"/>
                </a:solidFill>
                <a:latin typeface="American Typewriter" panose="02090604020004020304" pitchFamily="18" charset="77"/>
              </a:rPr>
              <a:t>L’importanza della Moneta					p. 06</a:t>
            </a:r>
          </a:p>
          <a:p>
            <a:pPr lvl="0" eaLnBrk="1" hangingPunct="1">
              <a:lnSpc>
                <a:spcPct val="114000"/>
              </a:lnSpc>
              <a:spcBef>
                <a:spcPts val="600"/>
              </a:spcBef>
              <a:buClrTx/>
              <a:buSzTx/>
              <a:buAutoNum type="arabicPeriod"/>
            </a:pPr>
            <a:r>
              <a:rPr lang="it-IT" sz="1800" b="1" i="1" kern="1200" dirty="0">
                <a:solidFill>
                  <a:srgbClr val="000000"/>
                </a:solidFill>
                <a:latin typeface="American Typewriter" panose="02090604020004020304" pitchFamily="18" charset="77"/>
              </a:rPr>
              <a:t>Moneta e Prezzi						p. 22</a:t>
            </a:r>
          </a:p>
          <a:p>
            <a:pPr marL="0" lvl="0" indent="0" eaLnBrk="1" hangingPunct="1">
              <a:lnSpc>
                <a:spcPct val="114000"/>
              </a:lnSpc>
              <a:spcBef>
                <a:spcPts val="600"/>
              </a:spcBef>
              <a:buClrTx/>
              <a:buSzTx/>
              <a:buNone/>
            </a:pPr>
            <a:r>
              <a:rPr lang="it-IT" sz="1800" b="1" i="1" kern="1200" dirty="0">
                <a:solidFill>
                  <a:srgbClr val="000000"/>
                </a:solidFill>
                <a:latin typeface="American Typewriter" panose="02090604020004020304" pitchFamily="18" charset="77"/>
              </a:rPr>
              <a:t>II parte:</a:t>
            </a:r>
          </a:p>
          <a:p>
            <a:pPr lvl="0" eaLnBrk="1" hangingPunct="1">
              <a:lnSpc>
                <a:spcPct val="114000"/>
              </a:lnSpc>
              <a:spcBef>
                <a:spcPts val="600"/>
              </a:spcBef>
              <a:buClrTx/>
              <a:buSzTx/>
              <a:buFont typeface="+mj-lt"/>
              <a:buAutoNum type="arabicPeriod" startAt="3"/>
            </a:pPr>
            <a:r>
              <a:rPr lang="it-IT" sz="1800" b="1" i="1" kern="1200" dirty="0">
                <a:solidFill>
                  <a:srgbClr val="000000"/>
                </a:solidFill>
                <a:latin typeface="American Typewriter" panose="02090604020004020304" pitchFamily="18" charset="77"/>
              </a:rPr>
              <a:t>I vantaggi del Commercio Internazionale			p. 43</a:t>
            </a:r>
          </a:p>
          <a:p>
            <a:pPr lvl="0" eaLnBrk="1" hangingPunct="1">
              <a:lnSpc>
                <a:spcPct val="114000"/>
              </a:lnSpc>
              <a:spcBef>
                <a:spcPts val="600"/>
              </a:spcBef>
              <a:buClrTx/>
              <a:buSzTx/>
              <a:buFont typeface="+mj-lt"/>
              <a:buAutoNum type="arabicPeriod" startAt="3"/>
            </a:pPr>
            <a:r>
              <a:rPr lang="it-IT" sz="1800" b="1" i="1" kern="1200" dirty="0">
                <a:solidFill>
                  <a:srgbClr val="000000"/>
                </a:solidFill>
                <a:latin typeface="American Typewriter" panose="02090604020004020304" pitchFamily="18" charset="77"/>
              </a:rPr>
              <a:t>Tasso di Cambio Nominale					p. 57</a:t>
            </a:r>
          </a:p>
          <a:p>
            <a:pPr lvl="0" eaLnBrk="1" hangingPunct="1">
              <a:lnSpc>
                <a:spcPct val="114000"/>
              </a:lnSpc>
              <a:spcBef>
                <a:spcPts val="600"/>
              </a:spcBef>
              <a:buClrTx/>
              <a:buSzTx/>
              <a:buFont typeface="+mj-lt"/>
              <a:buAutoNum type="arabicPeriod" startAt="3"/>
            </a:pPr>
            <a:r>
              <a:rPr lang="it-IT" sz="1800" b="1" i="1" kern="1200" dirty="0">
                <a:solidFill>
                  <a:srgbClr val="000000"/>
                </a:solidFill>
                <a:latin typeface="American Typewriter" panose="02090604020004020304" pitchFamily="18" charset="77"/>
              </a:rPr>
              <a:t>Tasso di Cambio Reale					p. 60</a:t>
            </a:r>
          </a:p>
          <a:p>
            <a:pPr lvl="0" eaLnBrk="1" hangingPunct="1">
              <a:lnSpc>
                <a:spcPct val="114000"/>
              </a:lnSpc>
              <a:spcBef>
                <a:spcPts val="600"/>
              </a:spcBef>
              <a:buClrTx/>
              <a:buSzTx/>
              <a:buFont typeface="+mj-lt"/>
              <a:buAutoNum type="arabicPeriod" startAt="3"/>
            </a:pPr>
            <a:r>
              <a:rPr lang="it-IT" sz="1800" b="1" i="1" kern="1200" dirty="0">
                <a:solidFill>
                  <a:srgbClr val="000000"/>
                </a:solidFill>
                <a:latin typeface="American Typewriter" panose="02090604020004020304" pitchFamily="18" charset="77"/>
              </a:rPr>
              <a:t>In sintesi			</a:t>
            </a:r>
            <a:r>
              <a:rPr lang="it-IT" sz="1800" b="1" i="1" kern="1200" dirty="0">
                <a:solidFill>
                  <a:srgbClr val="000000"/>
                </a:solidFill>
              </a:rPr>
              <a:t>				p. 66</a:t>
            </a:r>
          </a:p>
        </p:txBody>
      </p:sp>
      <p:sp>
        <p:nvSpPr>
          <p:cNvPr id="12291"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4" name="Rectangle 2"/>
          <p:cNvSpPr>
            <a:spLocks noGrp="1" noChangeArrowheads="1"/>
          </p:cNvSpPr>
          <p:nvPr>
            <p:ph type="title" idx="4294967295"/>
          </p:nvPr>
        </p:nvSpPr>
        <p:spPr>
          <a:xfrm>
            <a:off x="381000" y="404663"/>
            <a:ext cx="8727504" cy="819991"/>
          </a:xfrm>
          <a:prstGeom prst="rect">
            <a:avLst/>
          </a:prstGeom>
          <a:solidFill>
            <a:schemeClr val="bg1">
              <a:alpha val="89000"/>
            </a:schemeClr>
          </a:solidFill>
          <a:ln w="3175">
            <a:solidFill>
              <a:schemeClr val="hlink"/>
            </a:solidFill>
          </a:ln>
          <a:effectLst>
            <a:prstShdw prst="shdw17" dist="17961" dir="2700000">
              <a:schemeClr val="hlink">
                <a:gamma/>
                <a:shade val="60000"/>
                <a:invGamma/>
              </a:schemeClr>
            </a:prstShdw>
          </a:effectLst>
        </p:spPr>
        <p:txBody>
          <a:bodyPr anchor="ctr"/>
          <a:lstStyle/>
          <a:p>
            <a:pPr algn="ctr">
              <a:lnSpc>
                <a:spcPct val="150000"/>
              </a:lnSpc>
              <a:spcBef>
                <a:spcPts val="1200"/>
              </a:spcBef>
              <a:defRPr/>
            </a:pPr>
            <a:r>
              <a:rPr lang="it-IT" sz="2400" b="1" u="sng" dirty="0">
                <a:latin typeface="American Typewriter" panose="02090604020004020304" pitchFamily="18" charset="77"/>
              </a:rPr>
              <a:t>MONETA, PREZZI e CAMBI nel LUNGO PERIODO</a:t>
            </a:r>
            <a:endParaRPr lang="it-IT" sz="1600" dirty="0">
              <a:solidFill>
                <a:srgbClr val="FF0000"/>
              </a:solidFill>
              <a:latin typeface="American Typewriter" panose="02090604020004020304" pitchFamily="18" charset="77"/>
            </a:endParaRPr>
          </a:p>
        </p:txBody>
      </p:sp>
    </p:spTree>
    <p:extLst>
      <p:ext uri="{BB962C8B-B14F-4D97-AF65-F5344CB8AC3E}">
        <p14:creationId xmlns:p14="http://schemas.microsoft.com/office/powerpoint/2010/main" val="213872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strips(downRight)">
                                      <p:cBhvr>
                                        <p:cTn id="7" dur="500"/>
                                        <p:tgtEl>
                                          <p:spTgt spid="260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strips(downRight)">
                                      <p:cBhvr>
                                        <p:cTn id="12" dur="500"/>
                                        <p:tgtEl>
                                          <p:spTgt spid="2600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strips(downRight)">
                                      <p:cBhvr>
                                        <p:cTn id="17" dur="500"/>
                                        <p:tgtEl>
                                          <p:spTgt spid="2600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60098">
                                            <p:txEl>
                                              <p:pRg st="3" end="3"/>
                                            </p:txEl>
                                          </p:spTgt>
                                        </p:tgtEl>
                                        <p:attrNameLst>
                                          <p:attrName>style.visibility</p:attrName>
                                        </p:attrNameLst>
                                      </p:cBhvr>
                                      <p:to>
                                        <p:strVal val="visible"/>
                                      </p:to>
                                    </p:set>
                                    <p:animEffect transition="in" filter="strips(downRight)">
                                      <p:cBhvr>
                                        <p:cTn id="22" dur="500"/>
                                        <p:tgtEl>
                                          <p:spTgt spid="2600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60098">
                                            <p:txEl>
                                              <p:pRg st="4" end="4"/>
                                            </p:txEl>
                                          </p:spTgt>
                                        </p:tgtEl>
                                        <p:attrNameLst>
                                          <p:attrName>style.visibility</p:attrName>
                                        </p:attrNameLst>
                                      </p:cBhvr>
                                      <p:to>
                                        <p:strVal val="visible"/>
                                      </p:to>
                                    </p:set>
                                    <p:animEffect transition="in" filter="strips(downRight)">
                                      <p:cBhvr>
                                        <p:cTn id="27" dur="500"/>
                                        <p:tgtEl>
                                          <p:spTgt spid="2600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60098">
                                            <p:txEl>
                                              <p:pRg st="5" end="5"/>
                                            </p:txEl>
                                          </p:spTgt>
                                        </p:tgtEl>
                                        <p:attrNameLst>
                                          <p:attrName>style.visibility</p:attrName>
                                        </p:attrNameLst>
                                      </p:cBhvr>
                                      <p:to>
                                        <p:strVal val="visible"/>
                                      </p:to>
                                    </p:set>
                                    <p:animEffect transition="in" filter="strips(downRight)">
                                      <p:cBhvr>
                                        <p:cTn id="32" dur="500"/>
                                        <p:tgtEl>
                                          <p:spTgt spid="2600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60098">
                                            <p:txEl>
                                              <p:pRg st="6" end="6"/>
                                            </p:txEl>
                                          </p:spTgt>
                                        </p:tgtEl>
                                        <p:attrNameLst>
                                          <p:attrName>style.visibility</p:attrName>
                                        </p:attrNameLst>
                                      </p:cBhvr>
                                      <p:to>
                                        <p:strVal val="visible"/>
                                      </p:to>
                                    </p:set>
                                    <p:animEffect transition="in" filter="strips(downRight)">
                                      <p:cBhvr>
                                        <p:cTn id="37" dur="500"/>
                                        <p:tgtEl>
                                          <p:spTgt spid="2600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60098">
                                            <p:txEl>
                                              <p:pRg st="7" end="7"/>
                                            </p:txEl>
                                          </p:spTgt>
                                        </p:tgtEl>
                                        <p:attrNameLst>
                                          <p:attrName>style.visibility</p:attrName>
                                        </p:attrNameLst>
                                      </p:cBhvr>
                                      <p:to>
                                        <p:strVal val="visible"/>
                                      </p:to>
                                    </p:set>
                                    <p:animEffect transition="in" filter="strips(downRight)">
                                      <p:cBhvr>
                                        <p:cTn id="42" dur="500"/>
                                        <p:tgtEl>
                                          <p:spTgt spid="2600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60098">
                                            <p:txEl>
                                              <p:pRg st="8" end="8"/>
                                            </p:txEl>
                                          </p:spTgt>
                                        </p:tgtEl>
                                        <p:attrNameLst>
                                          <p:attrName>style.visibility</p:attrName>
                                        </p:attrNameLst>
                                      </p:cBhvr>
                                      <p:to>
                                        <p:strVal val="visible"/>
                                      </p:to>
                                    </p:set>
                                    <p:animEffect transition="in" filter="strips(downRight)">
                                      <p:cBhvr>
                                        <p:cTn id="47" dur="500"/>
                                        <p:tgtEl>
                                          <p:spTgt spid="2600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404664"/>
            <a:ext cx="7974253" cy="432048"/>
          </a:xfrm>
        </p:spPr>
        <p:txBody>
          <a:bodyPr>
            <a:noAutofit/>
          </a:bodyPr>
          <a:lstStyle/>
          <a:p>
            <a:pPr eaLnBrk="1" hangingPunct="1"/>
            <a:r>
              <a:rPr lang="en-US" altLang="en-US" sz="2400" b="1" dirty="0" err="1">
                <a:solidFill>
                  <a:srgbClr val="005A5A"/>
                </a:solidFill>
                <a:latin typeface="American Typewriter" panose="02090604020004020304" pitchFamily="18" charset="77"/>
              </a:rPr>
              <a:t>Mercato</a:t>
            </a:r>
            <a:r>
              <a:rPr lang="en-US" altLang="en-US" sz="2400" b="1" dirty="0">
                <a:solidFill>
                  <a:srgbClr val="005A5A"/>
                </a:solidFill>
                <a:latin typeface="American Typewriter" panose="02090604020004020304" pitchFamily="18" charset="77"/>
              </a:rPr>
              <a:t> </a:t>
            </a:r>
            <a:r>
              <a:rPr lang="en-US" altLang="en-US" sz="2400" b="1" dirty="0" err="1">
                <a:solidFill>
                  <a:srgbClr val="005A5A"/>
                </a:solidFill>
                <a:latin typeface="American Typewriter" panose="02090604020004020304" pitchFamily="18" charset="77"/>
              </a:rPr>
              <a:t>interno</a:t>
            </a:r>
            <a:r>
              <a:rPr lang="en-US" altLang="en-US" sz="2400" b="1" dirty="0">
                <a:solidFill>
                  <a:srgbClr val="005A5A"/>
                </a:solidFill>
                <a:latin typeface="American Typewriter" panose="02090604020004020304" pitchFamily="18" charset="77"/>
              </a:rPr>
              <a:t> e C.I: </a:t>
            </a:r>
            <a:r>
              <a:rPr lang="en-US" altLang="en-US" sz="2400" b="1" u="sng" dirty="0" err="1">
                <a:solidFill>
                  <a:srgbClr val="005A5A"/>
                </a:solidFill>
                <a:latin typeface="American Typewriter" panose="02090604020004020304" pitchFamily="18" charset="77"/>
              </a:rPr>
              <a:t>Importazioni</a:t>
            </a:r>
            <a:r>
              <a:rPr lang="en-US" altLang="en-US" sz="2400" b="1" dirty="0">
                <a:solidFill>
                  <a:srgbClr val="005A5A"/>
                </a:solidFill>
                <a:latin typeface="American Typewriter" panose="02090604020004020304" pitchFamily="18" charset="77"/>
              </a:rPr>
              <a:t> di computer</a:t>
            </a:r>
            <a:endParaRPr lang="en-IE" altLang="en-US" sz="2400" b="1" dirty="0">
              <a:solidFill>
                <a:srgbClr val="005A5A"/>
              </a:solidFill>
              <a:latin typeface="American Typewriter" panose="02090604020004020304" pitchFamily="18" charset="77"/>
            </a:endParaRPr>
          </a:p>
        </p:txBody>
      </p:sp>
      <p:pic>
        <p:nvPicPr>
          <p:cNvPr id="92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60058"/>
            <a:ext cx="3059213" cy="241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7"/>
          <p:cNvSpPr txBox="1">
            <a:spLocks noChangeArrowheads="1"/>
          </p:cNvSpPr>
          <p:nvPr/>
        </p:nvSpPr>
        <p:spPr bwMode="auto">
          <a:xfrm>
            <a:off x="815547" y="3576990"/>
            <a:ext cx="725959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16000" indent="-216000">
              <a:spcBef>
                <a:spcPct val="50000"/>
              </a:spcBef>
            </a:pPr>
            <a:r>
              <a:rPr lang="it-IT" altLang="en-US" sz="1800" dirty="0">
                <a:latin typeface="American Typewriter" panose="02090604020004020304" pitchFamily="18" charset="77"/>
              </a:rPr>
              <a:t>Se il paese è chiuso agli scambi, prezzo e quantità di equilibrio di computer corrispondono al punto E </a:t>
            </a:r>
          </a:p>
          <a:p>
            <a:pPr marL="216000" indent="-216000">
              <a:spcBef>
                <a:spcPct val="50000"/>
              </a:spcBef>
            </a:pPr>
            <a:r>
              <a:rPr lang="it-IT" altLang="en-US" sz="1800" dirty="0">
                <a:latin typeface="American Typewriter" panose="02090604020004020304" pitchFamily="18" charset="77"/>
              </a:rPr>
              <a:t>Se il paese si apre, al prezzo mondiale, i consumatori domanderanno </a:t>
            </a:r>
            <a:r>
              <a:rPr lang="it-IT" altLang="en-US" sz="1800" b="1" dirty="0" err="1">
                <a:solidFill>
                  <a:srgbClr val="000099"/>
                </a:solidFill>
                <a:latin typeface="American Typewriter" panose="02090604020004020304" pitchFamily="18" charset="77"/>
              </a:rPr>
              <a:t>q</a:t>
            </a:r>
            <a:r>
              <a:rPr lang="it-IT" altLang="en-US" sz="1800" b="1" baseline="-25000" dirty="0" err="1">
                <a:solidFill>
                  <a:srgbClr val="000099"/>
                </a:solidFill>
                <a:latin typeface="American Typewriter" panose="02090604020004020304" pitchFamily="18" charset="77"/>
              </a:rPr>
              <a:t>d</a:t>
            </a:r>
            <a:r>
              <a:rPr lang="it-IT" altLang="en-US" sz="1800" dirty="0">
                <a:latin typeface="American Typewriter" panose="02090604020004020304" pitchFamily="18" charset="77"/>
              </a:rPr>
              <a:t>, ma i produttori locali offriranno solo </a:t>
            </a:r>
            <a:r>
              <a:rPr lang="it-IT" altLang="en-US" sz="1800" b="1" dirty="0" err="1">
                <a:solidFill>
                  <a:srgbClr val="000099"/>
                </a:solidFill>
                <a:latin typeface="American Typewriter" panose="02090604020004020304" pitchFamily="18" charset="77"/>
              </a:rPr>
              <a:t>q</a:t>
            </a:r>
            <a:r>
              <a:rPr lang="it-IT" altLang="en-US" sz="1800" b="1" baseline="-25000" dirty="0" err="1">
                <a:solidFill>
                  <a:srgbClr val="000099"/>
                </a:solidFill>
                <a:latin typeface="American Typewriter" panose="02090604020004020304" pitchFamily="18" charset="77"/>
              </a:rPr>
              <a:t>s</a:t>
            </a:r>
            <a:r>
              <a:rPr lang="it-IT" altLang="en-US" sz="1800" b="1" baseline="-25000" dirty="0">
                <a:solidFill>
                  <a:srgbClr val="000099"/>
                </a:solidFill>
                <a:latin typeface="American Typewriter" panose="02090604020004020304" pitchFamily="18" charset="77"/>
              </a:rPr>
              <a:t>.</a:t>
            </a:r>
          </a:p>
          <a:p>
            <a:pPr marL="216000" indent="-216000">
              <a:spcBef>
                <a:spcPct val="50000"/>
              </a:spcBef>
            </a:pPr>
            <a:r>
              <a:rPr lang="it-IT" altLang="en-US" sz="1800" dirty="0">
                <a:latin typeface="American Typewriter" panose="02090604020004020304" pitchFamily="18" charset="77"/>
              </a:rPr>
              <a:t> La differenza è il numero di computer che il paese </a:t>
            </a:r>
            <a:r>
              <a:rPr lang="it-IT" altLang="en-US" sz="1800" b="1" dirty="0">
                <a:solidFill>
                  <a:srgbClr val="C00000"/>
                </a:solidFill>
                <a:latin typeface="American Typewriter" panose="02090604020004020304" pitchFamily="18" charset="77"/>
              </a:rPr>
              <a:t>importa</a:t>
            </a:r>
            <a:r>
              <a:rPr lang="it-IT" altLang="en-US" sz="1800" dirty="0">
                <a:latin typeface="American Typewriter" panose="02090604020004020304" pitchFamily="18" charset="77"/>
              </a:rPr>
              <a:t> dall’estero.</a:t>
            </a:r>
            <a:r>
              <a:rPr lang="it-IT" altLang="en-US" sz="1800" baseline="-25000" dirty="0">
                <a:latin typeface="American Typewriter" panose="02090604020004020304" pitchFamily="18" charset="77"/>
              </a:rPr>
              <a:t> </a:t>
            </a: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566588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630195" y="3969544"/>
            <a:ext cx="7463481" cy="18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43000" indent="-243000">
              <a:spcBef>
                <a:spcPts val="450"/>
              </a:spcBef>
            </a:pPr>
            <a:r>
              <a:rPr lang="it-IT" altLang="en-US" sz="1800" dirty="0">
                <a:latin typeface="American Typewriter" panose="02090604020004020304" pitchFamily="18" charset="77"/>
              </a:rPr>
              <a:t>Se il paese è chiuso agli scambi, prezzo e quantità di caffè in equilibrio corrispondono al punto E  </a:t>
            </a:r>
          </a:p>
          <a:p>
            <a:pPr marL="243000" indent="-243000">
              <a:spcBef>
                <a:spcPts val="450"/>
              </a:spcBef>
            </a:pPr>
            <a:r>
              <a:rPr lang="it-IT" altLang="en-US" sz="1800" dirty="0">
                <a:latin typeface="American Typewriter" panose="02090604020004020304" pitchFamily="18" charset="77"/>
              </a:rPr>
              <a:t>Se il paese si apre, al prezzo mondiale i consumatori domanderanno </a:t>
            </a:r>
            <a:r>
              <a:rPr lang="it-IT" altLang="en-US" sz="1800" b="1" dirty="0" err="1">
                <a:solidFill>
                  <a:srgbClr val="000099"/>
                </a:solidFill>
                <a:latin typeface="American Typewriter" panose="02090604020004020304" pitchFamily="18" charset="77"/>
              </a:rPr>
              <a:t>q</a:t>
            </a:r>
            <a:r>
              <a:rPr lang="it-IT" altLang="en-US" sz="1800" b="1" baseline="-25000" dirty="0" err="1">
                <a:solidFill>
                  <a:srgbClr val="000099"/>
                </a:solidFill>
                <a:latin typeface="American Typewriter" panose="02090604020004020304" pitchFamily="18" charset="77"/>
              </a:rPr>
              <a:t>d</a:t>
            </a:r>
            <a:r>
              <a:rPr lang="it-IT" altLang="en-US" sz="1800" dirty="0">
                <a:latin typeface="American Typewriter" panose="02090604020004020304" pitchFamily="18" charset="77"/>
              </a:rPr>
              <a:t>, ma i produttori offriranno la quantità superiore </a:t>
            </a:r>
            <a:r>
              <a:rPr lang="it-IT" altLang="en-US" sz="1800" b="1" dirty="0" err="1">
                <a:solidFill>
                  <a:srgbClr val="000099"/>
                </a:solidFill>
                <a:latin typeface="American Typewriter" panose="02090604020004020304" pitchFamily="18" charset="77"/>
              </a:rPr>
              <a:t>q</a:t>
            </a:r>
            <a:r>
              <a:rPr lang="it-IT" altLang="en-US" sz="1800" b="1" baseline="-25000" dirty="0" err="1">
                <a:solidFill>
                  <a:srgbClr val="000099"/>
                </a:solidFill>
                <a:latin typeface="American Typewriter" panose="02090604020004020304" pitchFamily="18" charset="77"/>
              </a:rPr>
              <a:t>d</a:t>
            </a:r>
            <a:endParaRPr lang="it-IT" altLang="en-US" sz="1800" b="1" baseline="-25000" dirty="0">
              <a:solidFill>
                <a:srgbClr val="000099"/>
              </a:solidFill>
              <a:latin typeface="American Typewriter" panose="02090604020004020304" pitchFamily="18" charset="77"/>
            </a:endParaRPr>
          </a:p>
          <a:p>
            <a:pPr marL="243000" indent="-243000">
              <a:spcBef>
                <a:spcPts val="450"/>
              </a:spcBef>
            </a:pPr>
            <a:r>
              <a:rPr lang="it-IT" altLang="en-US" sz="1800" dirty="0">
                <a:latin typeface="American Typewriter" panose="02090604020004020304" pitchFamily="18" charset="77"/>
              </a:rPr>
              <a:t>La differenza è </a:t>
            </a:r>
            <a:r>
              <a:rPr lang="it-IT" altLang="en-US" sz="1800" dirty="0">
                <a:solidFill>
                  <a:srgbClr val="C00000"/>
                </a:solidFill>
                <a:latin typeface="American Typewriter" panose="02090604020004020304" pitchFamily="18" charset="77"/>
              </a:rPr>
              <a:t>esportata</a:t>
            </a:r>
            <a:r>
              <a:rPr lang="it-IT" altLang="en-US" sz="1800" dirty="0">
                <a:latin typeface="American Typewriter" panose="02090604020004020304" pitchFamily="18" charset="77"/>
              </a:rPr>
              <a:t> sul mercato internazionale</a:t>
            </a:r>
            <a:r>
              <a:rPr lang="it-IT" altLang="en-US" sz="1800" baseline="-25000" dirty="0">
                <a:latin typeface="American Typewriter" panose="02090604020004020304" pitchFamily="18" charset="77"/>
              </a:rPr>
              <a:t> .</a:t>
            </a:r>
          </a:p>
        </p:txBody>
      </p:sp>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62312"/>
            <a:ext cx="3049688" cy="255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9552" y="332656"/>
            <a:ext cx="6695723" cy="75604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rgbClr val="005A5A"/>
                </a:solidFill>
                <a:latin typeface="American Typewriter" panose="02090604020004020304" pitchFamily="18" charset="77"/>
              </a:rPr>
              <a:t>Mercato</a:t>
            </a:r>
            <a:r>
              <a:rPr lang="en-US" altLang="en-US" sz="2400" b="1" dirty="0">
                <a:solidFill>
                  <a:srgbClr val="005A5A"/>
                </a:solidFill>
                <a:latin typeface="American Typewriter" panose="02090604020004020304" pitchFamily="18" charset="77"/>
              </a:rPr>
              <a:t> </a:t>
            </a:r>
            <a:r>
              <a:rPr lang="en-US" altLang="en-US" sz="2400" b="1" dirty="0" err="1">
                <a:solidFill>
                  <a:srgbClr val="005A5A"/>
                </a:solidFill>
                <a:latin typeface="American Typewriter" panose="02090604020004020304" pitchFamily="18" charset="77"/>
              </a:rPr>
              <a:t>interno</a:t>
            </a:r>
            <a:r>
              <a:rPr lang="en-US" altLang="en-US" sz="2400" b="1" dirty="0">
                <a:solidFill>
                  <a:srgbClr val="005A5A"/>
                </a:solidFill>
                <a:latin typeface="American Typewriter" panose="02090604020004020304" pitchFamily="18" charset="77"/>
              </a:rPr>
              <a:t> e C.I: </a:t>
            </a:r>
            <a:r>
              <a:rPr lang="en-US" altLang="en-US" sz="2000" b="1" u="sng" dirty="0" err="1">
                <a:solidFill>
                  <a:srgbClr val="005A5A"/>
                </a:solidFill>
                <a:latin typeface="American Typewriter" panose="02090604020004020304" pitchFamily="18" charset="77"/>
              </a:rPr>
              <a:t>Esportazioni</a:t>
            </a:r>
            <a:r>
              <a:rPr lang="en-US" altLang="en-US" sz="2000" b="1" dirty="0">
                <a:solidFill>
                  <a:srgbClr val="005A5A"/>
                </a:solidFill>
                <a:latin typeface="American Typewriter" panose="02090604020004020304" pitchFamily="18" charset="77"/>
              </a:rPr>
              <a:t> di </a:t>
            </a:r>
            <a:r>
              <a:rPr lang="en-US" altLang="en-US" sz="2000" b="1" dirty="0" err="1">
                <a:solidFill>
                  <a:srgbClr val="005A5A"/>
                </a:solidFill>
                <a:latin typeface="American Typewriter" panose="02090604020004020304" pitchFamily="18" charset="77"/>
              </a:rPr>
              <a:t>caffè</a:t>
            </a:r>
            <a:endParaRPr lang="en-IE" altLang="en-US" sz="2000" b="1" dirty="0">
              <a:solidFill>
                <a:srgbClr val="005A5A"/>
              </a:solidFill>
              <a:latin typeface="American Typewriter" panose="02090604020004020304" pitchFamily="18" charset="77"/>
            </a:endParaRP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147865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5" name="Rectangle 5"/>
          <p:cNvSpPr>
            <a:spLocks noChangeArrowheads="1"/>
          </p:cNvSpPr>
          <p:nvPr/>
        </p:nvSpPr>
        <p:spPr bwMode="auto">
          <a:xfrm>
            <a:off x="539552" y="404664"/>
            <a:ext cx="7057704" cy="45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defRPr/>
            </a:pPr>
            <a:r>
              <a:rPr lang="it-IT" sz="2400" dirty="0">
                <a:solidFill>
                  <a:srgbClr val="005A58"/>
                </a:solidFill>
                <a:latin typeface="American Typewriter" panose="02090604020004020304" pitchFamily="18" charset="77"/>
                <a:ea typeface="ＭＳ Ｐゴシック" charset="0"/>
              </a:rPr>
              <a:t>Globalizzazione, 1970-2010</a:t>
            </a:r>
            <a:endParaRPr lang="it-IT" sz="1500" dirty="0">
              <a:solidFill>
                <a:srgbClr val="005A58"/>
              </a:solidFill>
              <a:latin typeface="American Typewriter" panose="02090604020004020304" pitchFamily="18" charset="77"/>
              <a:ea typeface="ＭＳ Ｐゴシック" charset="0"/>
            </a:endParaRPr>
          </a:p>
        </p:txBody>
      </p:sp>
      <p:pic>
        <p:nvPicPr>
          <p:cNvPr id="1024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40681"/>
            <a:ext cx="7123188"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6156176" y="4346520"/>
            <a:ext cx="996751" cy="738664"/>
          </a:xfrm>
          <a:prstGeom prst="rect">
            <a:avLst/>
          </a:prstGeom>
          <a:solidFill>
            <a:schemeClr val="accent3"/>
          </a:solidFill>
        </p:spPr>
        <p:txBody>
          <a:bodyPr wrap="square">
            <a:spAutoFit/>
          </a:bodyPr>
          <a:lstStyle/>
          <a:p>
            <a:pPr>
              <a:defRPr/>
            </a:pPr>
            <a:r>
              <a:rPr lang="en-US" sz="1400" dirty="0">
                <a:latin typeface="Arial" charset="0"/>
                <a:ea typeface="ＭＳ Ｐゴシック" charset="0"/>
                <a:cs typeface="Arial" charset="0"/>
              </a:rPr>
              <a:t>PIL </a:t>
            </a:r>
            <a:r>
              <a:rPr lang="en-US" sz="1400" dirty="0" err="1">
                <a:latin typeface="Arial" charset="0"/>
                <a:ea typeface="ＭＳ Ｐゴシック" charset="0"/>
                <a:cs typeface="Arial" charset="0"/>
              </a:rPr>
              <a:t>reale</a:t>
            </a:r>
            <a:r>
              <a:rPr lang="en-US" sz="1400" dirty="0">
                <a:latin typeface="Arial" charset="0"/>
                <a:ea typeface="ＭＳ Ｐゴシック" charset="0"/>
                <a:cs typeface="Arial" charset="0"/>
              </a:rPr>
              <a:t> </a:t>
            </a:r>
            <a:r>
              <a:rPr lang="en-US" sz="1400" dirty="0" err="1">
                <a:latin typeface="Arial" charset="0"/>
                <a:ea typeface="ＭＳ Ｐゴシック" charset="0"/>
                <a:cs typeface="Arial" charset="0"/>
              </a:rPr>
              <a:t>mondiale</a:t>
            </a:r>
            <a:r>
              <a:rPr lang="en-US" sz="1400" dirty="0">
                <a:latin typeface="Arial" charset="0"/>
                <a:ea typeface="ＭＳ Ｐゴシック" charset="0"/>
                <a:cs typeface="Arial" charset="0"/>
              </a:rPr>
              <a:t>, 1970=100</a:t>
            </a:r>
            <a:endParaRPr lang="it-IT" sz="1400" dirty="0">
              <a:latin typeface="Arial" charset="0"/>
              <a:ea typeface="ＭＳ Ｐゴシック" charset="0"/>
              <a:cs typeface="Arial" charset="0"/>
            </a:endParaRPr>
          </a:p>
        </p:txBody>
      </p:sp>
      <p:sp>
        <p:nvSpPr>
          <p:cNvPr id="7" name="CasellaDiTesto 6"/>
          <p:cNvSpPr txBox="1"/>
          <p:nvPr/>
        </p:nvSpPr>
        <p:spPr>
          <a:xfrm>
            <a:off x="5292080" y="2235995"/>
            <a:ext cx="1338511" cy="738664"/>
          </a:xfrm>
          <a:prstGeom prst="rect">
            <a:avLst/>
          </a:prstGeom>
          <a:noFill/>
        </p:spPr>
        <p:txBody>
          <a:bodyPr wrap="square">
            <a:spAutoFit/>
          </a:bodyPr>
          <a:lstStyle/>
          <a:p>
            <a:pPr>
              <a:defRPr/>
            </a:pPr>
            <a:r>
              <a:rPr lang="en-US" sz="1400" dirty="0" err="1">
                <a:latin typeface="Arial" charset="0"/>
                <a:ea typeface="ＭＳ Ｐゴシック" charset="0"/>
                <a:cs typeface="Arial" charset="0"/>
              </a:rPr>
              <a:t>Esportazioni</a:t>
            </a:r>
            <a:r>
              <a:rPr lang="en-US" sz="1400" dirty="0">
                <a:latin typeface="Arial" charset="0"/>
                <a:ea typeface="ＭＳ Ｐゴシック" charset="0"/>
                <a:cs typeface="Arial" charset="0"/>
              </a:rPr>
              <a:t> </a:t>
            </a:r>
            <a:r>
              <a:rPr lang="en-US" sz="1400" dirty="0" err="1">
                <a:latin typeface="Arial" charset="0"/>
                <a:ea typeface="ＭＳ Ｐゴシック" charset="0"/>
                <a:cs typeface="Arial" charset="0"/>
              </a:rPr>
              <a:t>reali</a:t>
            </a:r>
            <a:r>
              <a:rPr lang="en-US" sz="1400" dirty="0">
                <a:latin typeface="Arial" charset="0"/>
                <a:ea typeface="ＭＳ Ｐゴシック" charset="0"/>
                <a:cs typeface="Arial" charset="0"/>
              </a:rPr>
              <a:t> </a:t>
            </a:r>
            <a:r>
              <a:rPr lang="en-US" sz="1400" dirty="0" err="1">
                <a:latin typeface="Arial" charset="0"/>
                <a:ea typeface="ＭＳ Ｐゴシック" charset="0"/>
                <a:cs typeface="Arial" charset="0"/>
              </a:rPr>
              <a:t>mondiali</a:t>
            </a:r>
            <a:r>
              <a:rPr lang="en-US" sz="1400" dirty="0">
                <a:latin typeface="Arial" charset="0"/>
                <a:ea typeface="ＭＳ Ｐゴシック" charset="0"/>
                <a:cs typeface="Arial" charset="0"/>
              </a:rPr>
              <a:t>, 1970=100</a:t>
            </a:r>
            <a:endParaRPr lang="it-IT" sz="1400" dirty="0">
              <a:latin typeface="Arial" charset="0"/>
              <a:ea typeface="ＭＳ Ｐゴシック" charset="0"/>
              <a:cs typeface="Arial" charset="0"/>
            </a:endParaRPr>
          </a:p>
        </p:txBody>
      </p:sp>
      <p:sp>
        <p:nvSpPr>
          <p:cNvPr id="2" name="CasellaDiTesto 1"/>
          <p:cNvSpPr txBox="1"/>
          <p:nvPr/>
        </p:nvSpPr>
        <p:spPr>
          <a:xfrm>
            <a:off x="1540549" y="1844824"/>
            <a:ext cx="2959443" cy="1077218"/>
          </a:xfrm>
          <a:prstGeom prst="rect">
            <a:avLst/>
          </a:prstGeom>
          <a:solidFill>
            <a:srgbClr val="FFFF00"/>
          </a:solidFill>
          <a:ln>
            <a:solidFill>
              <a:srgbClr val="FFFF00"/>
            </a:solidFill>
          </a:ln>
        </p:spPr>
        <p:txBody>
          <a:bodyPr wrap="square" rtlCol="0">
            <a:spAutoFit/>
          </a:bodyPr>
          <a:lstStyle/>
          <a:p>
            <a:r>
              <a:rPr lang="it-IT" sz="1600" dirty="0"/>
              <a:t>Dal 1970 al 2010, </a:t>
            </a:r>
          </a:p>
          <a:p>
            <a:r>
              <a:rPr lang="it-IT" sz="1600" dirty="0"/>
              <a:t>il PIL mondiale è aumentato 3,5 volte,</a:t>
            </a:r>
          </a:p>
          <a:p>
            <a:r>
              <a:rPr lang="it-IT" sz="1600" dirty="0"/>
              <a:t>le esportazioni più di 9 volte</a:t>
            </a:r>
            <a:endParaRPr lang="en-US" sz="1600" dirty="0"/>
          </a:p>
        </p:txBody>
      </p:sp>
      <p:sp>
        <p:nvSpPr>
          <p:cNvPr id="3" name="CasellaDiTesto 2"/>
          <p:cNvSpPr txBox="1"/>
          <p:nvPr/>
        </p:nvSpPr>
        <p:spPr>
          <a:xfrm>
            <a:off x="7535966" y="2601181"/>
            <a:ext cx="1657350" cy="1323439"/>
          </a:xfrm>
          <a:prstGeom prst="rect">
            <a:avLst/>
          </a:prstGeom>
          <a:solidFill>
            <a:srgbClr val="EFF9F9">
              <a:alpha val="32941"/>
            </a:srgbClr>
          </a:solidFill>
          <a:ln>
            <a:solidFill>
              <a:srgbClr val="C00000"/>
            </a:solidFill>
          </a:ln>
        </p:spPr>
        <p:txBody>
          <a:bodyPr wrap="square" rtlCol="0">
            <a:spAutoFit/>
          </a:bodyPr>
          <a:lstStyle/>
          <a:p>
            <a:pPr algn="ctr"/>
            <a:r>
              <a:rPr lang="it-IT" sz="1600" dirty="0"/>
              <a:t>La Grande Recessione: crollo delle esportazioni in rapporto al PIL</a:t>
            </a:r>
            <a:endParaRPr lang="en-US" sz="1600" dirty="0"/>
          </a:p>
        </p:txBody>
      </p:sp>
      <p:cxnSp>
        <p:nvCxnSpPr>
          <p:cNvPr id="5" name="Connettore 4 4"/>
          <p:cNvCxnSpPr/>
          <p:nvPr/>
        </p:nvCxnSpPr>
        <p:spPr bwMode="auto">
          <a:xfrm rot="16200000" flipV="1">
            <a:off x="7112802" y="2900503"/>
            <a:ext cx="471024" cy="276671"/>
          </a:xfrm>
          <a:prstGeom prst="bentConnector3">
            <a:avLst/>
          </a:prstGeom>
          <a:solidFill>
            <a:srgbClr val="FFFFFF"/>
          </a:solidFill>
          <a:ln w="28575" cap="flat" cmpd="sng" algn="ctr">
            <a:solidFill>
              <a:srgbClr val="C00000"/>
            </a:solidFill>
            <a:prstDash val="solid"/>
            <a:round/>
            <a:headEnd type="none" w="med" len="med"/>
            <a:tailEnd type="triangle"/>
          </a:ln>
          <a:effectLst/>
        </p:spPr>
      </p:cxnSp>
      <p:sp>
        <p:nvSpPr>
          <p:cNvPr id="4" name="Segnaposto piè di pagina 3"/>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342367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444843" y="1131095"/>
            <a:ext cx="8070507" cy="754857"/>
          </a:xfrm>
        </p:spPr>
        <p:txBody>
          <a:bodyPr/>
          <a:lstStyle/>
          <a:p>
            <a:pPr eaLnBrk="1" hangingPunct="1">
              <a:defRPr/>
            </a:pPr>
            <a:r>
              <a:rPr lang="it-IT" sz="2400" b="1" dirty="0">
                <a:solidFill>
                  <a:srgbClr val="005A5A"/>
                </a:solidFill>
                <a:latin typeface="American Typewriter" panose="02090604020004020304" pitchFamily="18" charset="77"/>
              </a:rPr>
              <a:t>Importazioni ed esportazioni  (2000)</a:t>
            </a:r>
            <a:endParaRPr lang="it-IT" sz="1500" b="1" dirty="0">
              <a:solidFill>
                <a:srgbClr val="005A5A"/>
              </a:solidFill>
              <a:latin typeface="American Typewriter" panose="02090604020004020304" pitchFamily="18" charset="77"/>
            </a:endParaRPr>
          </a:p>
        </p:txBody>
      </p:sp>
      <p:pic>
        <p:nvPicPr>
          <p:cNvPr id="58368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5710" y="1885951"/>
            <a:ext cx="4848225" cy="317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665984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628650" y="332656"/>
            <a:ext cx="7886700" cy="547880"/>
          </a:xfrm>
        </p:spPr>
        <p:txBody>
          <a:bodyPr>
            <a:normAutofit/>
          </a:bodyPr>
          <a:lstStyle/>
          <a:p>
            <a:pPr eaLnBrk="1" hangingPunct="1"/>
            <a:r>
              <a:rPr lang="it-IT" altLang="ja-JP" sz="2400" b="1" dirty="0">
                <a:solidFill>
                  <a:srgbClr val="005A5A"/>
                </a:solidFill>
                <a:latin typeface="American Typewriter" panose="02090604020004020304" pitchFamily="18" charset="77"/>
              </a:rPr>
              <a:t>Italia: un’economia aperta</a:t>
            </a:r>
            <a:endParaRPr lang="it-IT" altLang="en-US" sz="2400" b="1" dirty="0">
              <a:solidFill>
                <a:srgbClr val="005A5A"/>
              </a:solidFill>
              <a:latin typeface="American Typewriter" panose="02090604020004020304" pitchFamily="18" charset="77"/>
            </a:endParaRPr>
          </a:p>
        </p:txBody>
      </p:sp>
      <p:pic>
        <p:nvPicPr>
          <p:cNvPr id="58573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650" y="1762125"/>
            <a:ext cx="5014913" cy="350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Segnaposto piè di pagina 2"/>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4283094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8" name="Rectangle 4"/>
          <p:cNvSpPr>
            <a:spLocks noChangeArrowheads="1"/>
          </p:cNvSpPr>
          <p:nvPr/>
        </p:nvSpPr>
        <p:spPr bwMode="auto">
          <a:xfrm>
            <a:off x="539552" y="2564904"/>
            <a:ext cx="6924289" cy="221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marL="287338" indent="-2873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
                <a:schemeClr val="tx2"/>
              </a:buClr>
              <a:buSzPct val="70000"/>
              <a:buFont typeface="Wingdings" panose="05000000000000000000" pitchFamily="2" charset="2"/>
              <a:buNone/>
            </a:pPr>
            <a:r>
              <a:rPr lang="it-IT" altLang="en-US" sz="1800" b="1" dirty="0">
                <a:solidFill>
                  <a:srgbClr val="CC0000"/>
                </a:solidFill>
                <a:latin typeface="American Typewriter" panose="02090604020004020304" pitchFamily="18" charset="77"/>
              </a:rPr>
              <a:t>Y</a:t>
            </a:r>
            <a:r>
              <a:rPr lang="it-IT" altLang="en-US" sz="1800" b="1" dirty="0">
                <a:solidFill>
                  <a:srgbClr val="000099"/>
                </a:solidFill>
                <a:latin typeface="American Typewriter" panose="02090604020004020304" pitchFamily="18" charset="77"/>
              </a:rPr>
              <a:t> = C + I + G +</a:t>
            </a:r>
            <a:r>
              <a:rPr lang="it-IT" altLang="en-US" sz="1800" dirty="0">
                <a:latin typeface="American Typewriter" panose="02090604020004020304" pitchFamily="18" charset="77"/>
              </a:rPr>
              <a:t> </a:t>
            </a:r>
            <a:r>
              <a:rPr lang="it-IT" altLang="en-US" sz="1800" b="1" dirty="0">
                <a:solidFill>
                  <a:schemeClr val="tx2"/>
                </a:solidFill>
                <a:latin typeface="American Typewriter" panose="02090604020004020304" pitchFamily="18" charset="77"/>
              </a:rPr>
              <a:t>EX - IM</a:t>
            </a:r>
            <a:r>
              <a:rPr lang="it-IT" altLang="en-US" sz="1800" baseline="30000" dirty="0">
                <a:latin typeface="American Typewriter" panose="02090604020004020304" pitchFamily="18" charset="77"/>
              </a:rPr>
              <a:t> </a:t>
            </a:r>
          </a:p>
          <a:p>
            <a:pPr algn="ctr" eaLnBrk="1" hangingPunct="1">
              <a:spcBef>
                <a:spcPct val="5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ovvero</a:t>
            </a:r>
          </a:p>
          <a:p>
            <a:pPr algn="ctr" eaLnBrk="1" hangingPunct="1">
              <a:spcBef>
                <a:spcPct val="50000"/>
              </a:spcBef>
              <a:buClr>
                <a:schemeClr val="tx2"/>
              </a:buClr>
              <a:buSzPct val="70000"/>
              <a:buFont typeface="Wingdings" panose="05000000000000000000" pitchFamily="2" charset="2"/>
              <a:buNone/>
            </a:pPr>
            <a:r>
              <a:rPr lang="it-IT" altLang="en-US" sz="1800" b="1" dirty="0">
                <a:solidFill>
                  <a:schemeClr val="tx2"/>
                </a:solidFill>
                <a:latin typeface="American Typewriter" panose="02090604020004020304" pitchFamily="18" charset="77"/>
              </a:rPr>
              <a:t>EX - IM  </a:t>
            </a:r>
            <a:r>
              <a:rPr lang="it-IT" altLang="en-US" sz="1800" b="1" dirty="0">
                <a:solidFill>
                  <a:srgbClr val="000099"/>
                </a:solidFill>
                <a:latin typeface="American Typewriter" panose="02090604020004020304" pitchFamily="18" charset="77"/>
              </a:rPr>
              <a:t>=</a:t>
            </a:r>
            <a:r>
              <a:rPr lang="it-IT" altLang="en-US" sz="1800" b="1" dirty="0">
                <a:latin typeface="American Typewriter" panose="02090604020004020304" pitchFamily="18" charset="77"/>
              </a:rPr>
              <a:t> </a:t>
            </a:r>
            <a:r>
              <a:rPr lang="it-IT" altLang="en-US" sz="1800" b="1" dirty="0">
                <a:solidFill>
                  <a:srgbClr val="CC0000"/>
                </a:solidFill>
                <a:latin typeface="American Typewriter" panose="02090604020004020304" pitchFamily="18" charset="77"/>
              </a:rPr>
              <a:t>Y</a:t>
            </a:r>
            <a:r>
              <a:rPr lang="it-IT" altLang="en-US" sz="1800" b="1" dirty="0">
                <a:solidFill>
                  <a:srgbClr val="000099"/>
                </a:solidFill>
                <a:latin typeface="American Typewriter" panose="02090604020004020304" pitchFamily="18" charset="77"/>
              </a:rPr>
              <a:t> – (C + I + G)</a:t>
            </a:r>
          </a:p>
          <a:p>
            <a:pPr algn="ctr" eaLnBrk="1" hangingPunct="1">
              <a:spcBef>
                <a:spcPct val="5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È il </a:t>
            </a:r>
            <a:r>
              <a:rPr lang="it-IT" altLang="en-US" sz="1800" dirty="0">
                <a:solidFill>
                  <a:schemeClr val="tx2"/>
                </a:solidFill>
                <a:latin typeface="American Typewriter" panose="02090604020004020304" pitchFamily="18" charset="77"/>
              </a:rPr>
              <a:t>saldo finanziario </a:t>
            </a:r>
            <a:r>
              <a:rPr lang="it-IT" altLang="en-US" sz="1800" dirty="0">
                <a:latin typeface="American Typewriter" panose="02090604020004020304" pitchFamily="18" charset="77"/>
              </a:rPr>
              <a:t>del settore estero.</a:t>
            </a:r>
          </a:p>
          <a:p>
            <a:pPr algn="ctr" eaLnBrk="1" hangingPunct="1">
              <a:spcBef>
                <a:spcPct val="5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È il </a:t>
            </a:r>
            <a:r>
              <a:rPr lang="it-IT" altLang="en-US" sz="1800" dirty="0">
                <a:solidFill>
                  <a:schemeClr val="tx2"/>
                </a:solidFill>
                <a:latin typeface="American Typewriter" panose="02090604020004020304" pitchFamily="18" charset="77"/>
              </a:rPr>
              <a:t>saldo della bilancia commerciale</a:t>
            </a:r>
            <a:r>
              <a:rPr lang="it-IT" altLang="en-US" sz="1800" dirty="0">
                <a:solidFill>
                  <a:srgbClr val="000099"/>
                </a:solidFill>
                <a:latin typeface="+mj-lt"/>
              </a:rPr>
              <a:t>.</a:t>
            </a:r>
            <a:endParaRPr lang="it-IT" altLang="en-US" sz="1800" dirty="0">
              <a:latin typeface="+mj-lt"/>
            </a:endParaRPr>
          </a:p>
        </p:txBody>
      </p:sp>
      <p:sp>
        <p:nvSpPr>
          <p:cNvPr id="7" name="Rectangle 1026"/>
          <p:cNvSpPr txBox="1">
            <a:spLocks noChangeArrowheads="1"/>
          </p:cNvSpPr>
          <p:nvPr/>
        </p:nvSpPr>
        <p:spPr>
          <a:xfrm>
            <a:off x="573732" y="41860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200"/>
              </a:spcBef>
              <a:defRPr/>
            </a:pPr>
            <a:r>
              <a:rPr lang="it-IT" sz="2400" i="1" dirty="0">
                <a:solidFill>
                  <a:srgbClr val="005A5A"/>
                </a:solidFill>
                <a:latin typeface="American Typewriter" panose="02090604020004020304" pitchFamily="18" charset="77"/>
              </a:rPr>
              <a:t>Richiamo di contabilità nazionale:</a:t>
            </a:r>
            <a:br>
              <a:rPr lang="it-IT" sz="2400" i="1" dirty="0">
                <a:solidFill>
                  <a:srgbClr val="005A5A"/>
                </a:solidFill>
                <a:latin typeface="American Typewriter" panose="02090604020004020304" pitchFamily="18" charset="77"/>
              </a:rPr>
            </a:br>
            <a:r>
              <a:rPr lang="it-IT" sz="2400" b="1" dirty="0">
                <a:solidFill>
                  <a:srgbClr val="005A5A"/>
                </a:solidFill>
                <a:latin typeface="American Typewriter" panose="02090604020004020304" pitchFamily="18" charset="77"/>
              </a:rPr>
              <a:t>PIL ed Esportazioni nette</a:t>
            </a:r>
          </a:p>
        </p:txBody>
      </p:sp>
      <p:sp>
        <p:nvSpPr>
          <p:cNvPr id="3" name="Rettangolo 2"/>
          <p:cNvSpPr/>
          <p:nvPr/>
        </p:nvSpPr>
        <p:spPr>
          <a:xfrm>
            <a:off x="447003" y="1469421"/>
            <a:ext cx="8068347" cy="861774"/>
          </a:xfrm>
          <a:prstGeom prst="rect">
            <a:avLst/>
          </a:prstGeom>
        </p:spPr>
        <p:txBody>
          <a:bodyPr wrap="square">
            <a:spAutoFit/>
          </a:bodyPr>
          <a:lstStyle/>
          <a:p>
            <a:pPr>
              <a:spcBef>
                <a:spcPct val="50000"/>
              </a:spcBef>
              <a:buClr>
                <a:schemeClr val="tx2"/>
              </a:buClr>
              <a:buSzPct val="70000"/>
            </a:pPr>
            <a:r>
              <a:rPr lang="it-IT" altLang="en-US" sz="2000" dirty="0">
                <a:latin typeface="American Typewriter" panose="02090604020004020304" pitchFamily="18" charset="77"/>
              </a:rPr>
              <a:t>Se il prodotto interno è </a:t>
            </a:r>
            <a:r>
              <a:rPr lang="it-IT" altLang="en-US" sz="2000" b="1" dirty="0">
                <a:latin typeface="American Typewriter" panose="02090604020004020304" pitchFamily="18" charset="77"/>
              </a:rPr>
              <a:t>superiore</a:t>
            </a:r>
            <a:r>
              <a:rPr lang="it-IT" altLang="en-US" sz="2000" dirty="0">
                <a:latin typeface="American Typewriter" panose="02090604020004020304" pitchFamily="18" charset="77"/>
              </a:rPr>
              <a:t> (</a:t>
            </a:r>
            <a:r>
              <a:rPr lang="it-IT" altLang="en-US" sz="2000" dirty="0">
                <a:solidFill>
                  <a:srgbClr val="000099"/>
                </a:solidFill>
                <a:latin typeface="American Typewriter" panose="02090604020004020304" pitchFamily="18" charset="77"/>
              </a:rPr>
              <a:t>inferiore)</a:t>
            </a:r>
            <a:r>
              <a:rPr lang="it-IT" altLang="en-US" sz="2000" dirty="0">
                <a:latin typeface="American Typewriter" panose="02090604020004020304" pitchFamily="18" charset="77"/>
              </a:rPr>
              <a:t> alla spesa interna, </a:t>
            </a:r>
          </a:p>
          <a:p>
            <a:pPr>
              <a:spcBef>
                <a:spcPct val="50000"/>
              </a:spcBef>
              <a:buClr>
                <a:schemeClr val="tx2"/>
              </a:buClr>
              <a:buSzPct val="70000"/>
            </a:pPr>
            <a:r>
              <a:rPr lang="it-IT" altLang="en-US" sz="2000" dirty="0">
                <a:latin typeface="American Typewriter" panose="02090604020004020304" pitchFamily="18" charset="77"/>
              </a:rPr>
              <a:t>il saldo tra esportazioni e importazioni è </a:t>
            </a:r>
            <a:r>
              <a:rPr lang="it-IT" altLang="en-US" sz="2000" b="1" dirty="0">
                <a:latin typeface="American Typewriter" panose="02090604020004020304" pitchFamily="18" charset="77"/>
              </a:rPr>
              <a:t>positiva</a:t>
            </a:r>
            <a:r>
              <a:rPr lang="it-IT" altLang="en-US" sz="2000" dirty="0">
                <a:latin typeface="American Typewriter" panose="02090604020004020304" pitchFamily="18" charset="77"/>
              </a:rPr>
              <a:t> (</a:t>
            </a:r>
            <a:r>
              <a:rPr lang="it-IT" altLang="en-US" sz="2000" dirty="0">
                <a:solidFill>
                  <a:srgbClr val="000099"/>
                </a:solidFill>
                <a:latin typeface="American Typewriter" panose="02090604020004020304" pitchFamily="18" charset="77"/>
              </a:rPr>
              <a:t>negativo).</a:t>
            </a:r>
            <a:endParaRPr lang="it-IT" altLang="en-US" sz="2000" dirty="0">
              <a:latin typeface="American Typewriter" panose="02090604020004020304" pitchFamily="18" charset="77"/>
            </a:endParaRPr>
          </a:p>
        </p:txBody>
      </p:sp>
      <p:sp>
        <p:nvSpPr>
          <p:cNvPr id="2" name="Rettangolo 1"/>
          <p:cNvSpPr/>
          <p:nvPr/>
        </p:nvSpPr>
        <p:spPr>
          <a:xfrm>
            <a:off x="573732" y="4725144"/>
            <a:ext cx="7771411" cy="1184235"/>
          </a:xfrm>
          <a:prstGeom prst="rect">
            <a:avLst/>
          </a:prstGeom>
        </p:spPr>
        <p:txBody>
          <a:bodyPr wrap="square">
            <a:spAutoFit/>
          </a:bodyPr>
          <a:lstStyle/>
          <a:p>
            <a:pPr marL="690750" indent="-285750" eaLnBrk="1" hangingPunct="1">
              <a:lnSpc>
                <a:spcPct val="125000"/>
              </a:lnSpc>
              <a:spcBef>
                <a:spcPts val="600"/>
              </a:spcBef>
              <a:buClr>
                <a:schemeClr val="tx2"/>
              </a:buClr>
              <a:buSzPct val="70000"/>
              <a:buFont typeface="Wingdings" panose="05000000000000000000" pitchFamily="2" charset="2"/>
              <a:buChar char="§"/>
            </a:pPr>
            <a:r>
              <a:rPr lang="it-IT" altLang="en-US" dirty="0">
                <a:latin typeface="American Typewriter" panose="02090604020004020304" pitchFamily="18" charset="77"/>
              </a:rPr>
              <a:t> Se </a:t>
            </a:r>
            <a:r>
              <a:rPr lang="it-IT" altLang="en-US" b="1" dirty="0">
                <a:solidFill>
                  <a:schemeClr val="tx2"/>
                </a:solidFill>
                <a:latin typeface="American Typewriter" panose="02090604020004020304" pitchFamily="18" charset="77"/>
              </a:rPr>
              <a:t>EX – IM  </a:t>
            </a:r>
            <a:r>
              <a:rPr lang="it-IT" altLang="en-US" b="1" i="1" dirty="0">
                <a:latin typeface="American Typewriter" panose="02090604020004020304" pitchFamily="18" charset="77"/>
              </a:rPr>
              <a:t>&gt; </a:t>
            </a:r>
            <a:r>
              <a:rPr lang="it-IT" altLang="en-US" b="1" dirty="0">
                <a:latin typeface="American Typewriter" panose="02090604020004020304" pitchFamily="18" charset="77"/>
              </a:rPr>
              <a:t>0: </a:t>
            </a:r>
            <a:r>
              <a:rPr lang="it-IT" altLang="en-US" dirty="0">
                <a:latin typeface="American Typewriter" panose="02090604020004020304" pitchFamily="18" charset="77"/>
              </a:rPr>
              <a:t> saldo della bilancia commerciale è in </a:t>
            </a:r>
            <a:r>
              <a:rPr lang="it-IT" altLang="en-US" b="1" dirty="0">
                <a:solidFill>
                  <a:schemeClr val="hlink"/>
                </a:solidFill>
                <a:latin typeface="American Typewriter" panose="02090604020004020304" pitchFamily="18" charset="77"/>
              </a:rPr>
              <a:t>avanzo;</a:t>
            </a:r>
          </a:p>
          <a:p>
            <a:pPr marL="690750" indent="-285750" eaLnBrk="1" hangingPunct="1">
              <a:lnSpc>
                <a:spcPct val="125000"/>
              </a:lnSpc>
              <a:spcBef>
                <a:spcPts val="600"/>
              </a:spcBef>
              <a:buClr>
                <a:schemeClr val="tx2"/>
              </a:buClr>
              <a:buSzPct val="70000"/>
              <a:buFont typeface="Wingdings" panose="05000000000000000000" pitchFamily="2" charset="2"/>
              <a:buChar char="§"/>
            </a:pPr>
            <a:r>
              <a:rPr lang="it-IT" altLang="en-US" dirty="0">
                <a:latin typeface="American Typewriter" panose="02090604020004020304" pitchFamily="18" charset="77"/>
              </a:rPr>
              <a:t> Se </a:t>
            </a:r>
            <a:r>
              <a:rPr lang="it-IT" altLang="en-US" b="1" dirty="0">
                <a:solidFill>
                  <a:schemeClr val="tx2"/>
                </a:solidFill>
                <a:latin typeface="American Typewriter" panose="02090604020004020304" pitchFamily="18" charset="77"/>
              </a:rPr>
              <a:t>EX - IM</a:t>
            </a:r>
            <a:r>
              <a:rPr lang="it-IT" altLang="en-US" b="1" i="1" dirty="0">
                <a:solidFill>
                  <a:schemeClr val="tx2"/>
                </a:solidFill>
                <a:latin typeface="American Typewriter" panose="02090604020004020304" pitchFamily="18" charset="77"/>
              </a:rPr>
              <a:t> </a:t>
            </a:r>
            <a:r>
              <a:rPr lang="it-IT" altLang="en-US" b="1" i="1" dirty="0">
                <a:latin typeface="American Typewriter" panose="02090604020004020304" pitchFamily="18" charset="77"/>
              </a:rPr>
              <a:t>&lt; </a:t>
            </a:r>
            <a:r>
              <a:rPr lang="it-IT" altLang="en-US" b="1" dirty="0">
                <a:latin typeface="American Typewriter" panose="02090604020004020304" pitchFamily="18" charset="77"/>
              </a:rPr>
              <a:t>0: </a:t>
            </a:r>
            <a:r>
              <a:rPr lang="it-IT" altLang="en-US" dirty="0">
                <a:latin typeface="American Typewriter" panose="02090604020004020304" pitchFamily="18" charset="77"/>
              </a:rPr>
              <a:t> saldo della bilancia commerciale è in </a:t>
            </a:r>
            <a:r>
              <a:rPr lang="it-IT" altLang="en-US" b="1" dirty="0">
                <a:solidFill>
                  <a:schemeClr val="hlink"/>
                </a:solidFill>
                <a:latin typeface="American Typewriter" panose="02090604020004020304" pitchFamily="18" charset="77"/>
              </a:rPr>
              <a:t>disavanzo.</a:t>
            </a:r>
          </a:p>
        </p:txBody>
      </p:sp>
      <p:sp>
        <p:nvSpPr>
          <p:cNvPr id="4" name="Segnaposto piè di pagina 3"/>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905876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00068">
                                            <p:txEl>
                                              <p:pRg st="0" end="0"/>
                                            </p:txEl>
                                          </p:spTgt>
                                        </p:tgtEl>
                                        <p:attrNameLst>
                                          <p:attrName>style.visibility</p:attrName>
                                        </p:attrNameLst>
                                      </p:cBhvr>
                                      <p:to>
                                        <p:strVal val="visible"/>
                                      </p:to>
                                    </p:set>
                                    <p:animEffect transition="in" filter="strips(downRight)">
                                      <p:cBhvr>
                                        <p:cTn id="7" dur="500"/>
                                        <p:tgtEl>
                                          <p:spTgt spid="6000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00068">
                                            <p:txEl>
                                              <p:pRg st="1" end="1"/>
                                            </p:txEl>
                                          </p:spTgt>
                                        </p:tgtEl>
                                        <p:attrNameLst>
                                          <p:attrName>style.visibility</p:attrName>
                                        </p:attrNameLst>
                                      </p:cBhvr>
                                      <p:to>
                                        <p:strVal val="visible"/>
                                      </p:to>
                                    </p:set>
                                    <p:animEffect transition="in" filter="strips(downRight)">
                                      <p:cBhvr>
                                        <p:cTn id="12" dur="500"/>
                                        <p:tgtEl>
                                          <p:spTgt spid="6000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00068">
                                            <p:txEl>
                                              <p:pRg st="2" end="2"/>
                                            </p:txEl>
                                          </p:spTgt>
                                        </p:tgtEl>
                                        <p:attrNameLst>
                                          <p:attrName>style.visibility</p:attrName>
                                        </p:attrNameLst>
                                      </p:cBhvr>
                                      <p:to>
                                        <p:strVal val="visible"/>
                                      </p:to>
                                    </p:set>
                                    <p:animEffect transition="in" filter="strips(downRight)">
                                      <p:cBhvr>
                                        <p:cTn id="17" dur="500"/>
                                        <p:tgtEl>
                                          <p:spTgt spid="6000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00068">
                                            <p:txEl>
                                              <p:pRg st="3" end="3"/>
                                            </p:txEl>
                                          </p:spTgt>
                                        </p:tgtEl>
                                        <p:attrNameLst>
                                          <p:attrName>style.visibility</p:attrName>
                                        </p:attrNameLst>
                                      </p:cBhvr>
                                      <p:to>
                                        <p:strVal val="visible"/>
                                      </p:to>
                                    </p:set>
                                    <p:animEffect transition="in" filter="strips(downRight)">
                                      <p:cBhvr>
                                        <p:cTn id="22" dur="500"/>
                                        <p:tgtEl>
                                          <p:spTgt spid="6000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00068">
                                            <p:txEl>
                                              <p:pRg st="4" end="4"/>
                                            </p:txEl>
                                          </p:spTgt>
                                        </p:tgtEl>
                                        <p:attrNameLst>
                                          <p:attrName>style.visibility</p:attrName>
                                        </p:attrNameLst>
                                      </p:cBhvr>
                                      <p:to>
                                        <p:strVal val="visible"/>
                                      </p:to>
                                    </p:set>
                                    <p:animEffect transition="in" filter="strips(downRight)">
                                      <p:cBhvr>
                                        <p:cTn id="27" dur="500"/>
                                        <p:tgtEl>
                                          <p:spTgt spid="6000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5" name="Rectangle 7"/>
          <p:cNvSpPr>
            <a:spLocks noGrp="1" noChangeArrowheads="1"/>
          </p:cNvSpPr>
          <p:nvPr>
            <p:ph type="title"/>
          </p:nvPr>
        </p:nvSpPr>
        <p:spPr>
          <a:xfrm>
            <a:off x="494271" y="404664"/>
            <a:ext cx="8021080" cy="570310"/>
          </a:xfrm>
        </p:spPr>
        <p:txBody>
          <a:bodyPr>
            <a:noAutofit/>
          </a:bodyPr>
          <a:lstStyle/>
          <a:p>
            <a:pPr eaLnBrk="1" hangingPunct="1">
              <a:defRPr/>
            </a:pPr>
            <a:r>
              <a:rPr lang="it-IT" sz="2400" dirty="0">
                <a:solidFill>
                  <a:srgbClr val="005A5A"/>
                </a:solidFill>
                <a:latin typeface="American Typewriter" panose="02090604020004020304" pitchFamily="18" charset="77"/>
              </a:rPr>
              <a:t>Tasso di cambio nominale</a:t>
            </a:r>
            <a:endParaRPr lang="it-IT" sz="2400" i="1" dirty="0">
              <a:solidFill>
                <a:srgbClr val="005A5A"/>
              </a:solidFill>
              <a:latin typeface="American Typewriter" panose="02090604020004020304" pitchFamily="18" charset="77"/>
            </a:endParaRPr>
          </a:p>
        </p:txBody>
      </p:sp>
      <p:sp>
        <p:nvSpPr>
          <p:cNvPr id="606212" name="Rectangle 4"/>
          <p:cNvSpPr>
            <a:spLocks noChangeArrowheads="1"/>
          </p:cNvSpPr>
          <p:nvPr/>
        </p:nvSpPr>
        <p:spPr bwMode="auto">
          <a:xfrm>
            <a:off x="494270" y="1340768"/>
            <a:ext cx="7822145" cy="387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marL="287338" indent="-2873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lnSpc>
                <a:spcPct val="125000"/>
              </a:lnSpc>
              <a:spcBef>
                <a:spcPts val="600"/>
              </a:spcBef>
              <a:buClr>
                <a:schemeClr val="tx2"/>
              </a:buClr>
              <a:buSzPct val="70000"/>
            </a:pPr>
            <a:r>
              <a:rPr lang="it-IT" altLang="en-US" sz="1800" dirty="0">
                <a:latin typeface="American Typewriter" panose="02090604020004020304" pitchFamily="18" charset="77"/>
              </a:rPr>
              <a:t>Il tasso di cambio (nominale) </a:t>
            </a:r>
            <a:r>
              <a:rPr lang="it-IT" altLang="en-US" sz="1800" b="1" dirty="0">
                <a:solidFill>
                  <a:srgbClr val="C00000"/>
                </a:solidFill>
                <a:latin typeface="American Typewriter" panose="02090604020004020304" pitchFamily="18" charset="77"/>
              </a:rPr>
              <a:t>E</a:t>
            </a:r>
            <a:r>
              <a:rPr lang="it-IT" altLang="en-US" sz="1800" dirty="0">
                <a:latin typeface="American Typewriter" panose="02090604020004020304" pitchFamily="18" charset="77"/>
              </a:rPr>
              <a:t> è il </a:t>
            </a:r>
            <a:r>
              <a:rPr lang="it-IT" altLang="en-US" sz="1800" b="1" dirty="0">
                <a:solidFill>
                  <a:srgbClr val="000099"/>
                </a:solidFill>
                <a:latin typeface="American Typewriter" panose="02090604020004020304" pitchFamily="18" charset="77"/>
              </a:rPr>
              <a:t>prezzo relativo </a:t>
            </a:r>
            <a:r>
              <a:rPr lang="it-IT" altLang="en-US" sz="1800" dirty="0">
                <a:latin typeface="American Typewriter" panose="02090604020004020304" pitchFamily="18" charset="77"/>
              </a:rPr>
              <a:t>delle valute di due paesi.</a:t>
            </a:r>
          </a:p>
          <a:p>
            <a:pPr eaLnBrk="1" hangingPunct="1">
              <a:lnSpc>
                <a:spcPct val="105000"/>
              </a:lnSpc>
              <a:spcBef>
                <a:spcPts val="1200"/>
              </a:spcBef>
              <a:buClr>
                <a:schemeClr val="accent2"/>
              </a:buClr>
              <a:buSzPct val="110000"/>
              <a:buFont typeface="Wingdings" panose="05000000000000000000" pitchFamily="2" charset="2"/>
              <a:buNone/>
            </a:pPr>
            <a:r>
              <a:rPr lang="it-IT" altLang="en-US" sz="1800" i="1" dirty="0">
                <a:solidFill>
                  <a:srgbClr val="000000"/>
                </a:solidFill>
                <a:latin typeface="American Typewriter" panose="02090604020004020304" pitchFamily="18" charset="77"/>
              </a:rPr>
              <a:t>Esempio:</a:t>
            </a:r>
          </a:p>
          <a:p>
            <a:pPr marL="216000" lvl="1" indent="0" eaLnBrk="1" hangingPunct="1">
              <a:lnSpc>
                <a:spcPct val="105000"/>
              </a:lnSpc>
              <a:spcBef>
                <a:spcPts val="900"/>
              </a:spcBef>
              <a:buClr>
                <a:schemeClr val="accent2"/>
              </a:buClr>
              <a:buSzPct val="110000"/>
            </a:pPr>
            <a:r>
              <a:rPr lang="it-IT" altLang="en-US" sz="1800" dirty="0">
                <a:solidFill>
                  <a:srgbClr val="000000"/>
                </a:solidFill>
                <a:latin typeface="American Typewriter" panose="02090604020004020304" pitchFamily="18" charset="77"/>
              </a:rPr>
              <a:t>Se il tasso di cambio è 1,06 dollari per euro,</a:t>
            </a:r>
          </a:p>
          <a:p>
            <a:pPr marL="216000" lvl="1" indent="0" eaLnBrk="1" hangingPunct="1">
              <a:lnSpc>
                <a:spcPct val="105000"/>
              </a:lnSpc>
              <a:spcBef>
                <a:spcPts val="450"/>
              </a:spcBef>
              <a:buClr>
                <a:schemeClr val="accent2"/>
              </a:buClr>
              <a:buSzPct val="110000"/>
            </a:pPr>
            <a:r>
              <a:rPr lang="it-IT" altLang="en-US" sz="1800" i="1" dirty="0">
                <a:solidFill>
                  <a:srgbClr val="000000"/>
                </a:solidFill>
                <a:latin typeface="American Typewriter" panose="02090604020004020304" pitchFamily="18" charset="77"/>
              </a:rPr>
              <a:t>vuol dire che:   </a:t>
            </a:r>
            <a:r>
              <a:rPr lang="it-IT" altLang="en-US" sz="1800" dirty="0">
                <a:solidFill>
                  <a:srgbClr val="000000"/>
                </a:solidFill>
                <a:latin typeface="American Typewriter" panose="02090604020004020304" pitchFamily="18" charset="77"/>
              </a:rPr>
              <a:t>con 1 euro è possibile acquistare 1,06 dollari,</a:t>
            </a:r>
          </a:p>
          <a:p>
            <a:pPr marL="216000" lvl="1" indent="0" eaLnBrk="1" hangingPunct="1">
              <a:lnSpc>
                <a:spcPct val="105000"/>
              </a:lnSpc>
              <a:spcBef>
                <a:spcPts val="450"/>
              </a:spcBef>
              <a:buClr>
                <a:schemeClr val="accent2"/>
              </a:buClr>
              <a:buSzPct val="110000"/>
            </a:pPr>
            <a:r>
              <a:rPr lang="it-IT" altLang="en-US" sz="1800" i="1" dirty="0">
                <a:solidFill>
                  <a:srgbClr val="000099"/>
                </a:solidFill>
                <a:latin typeface="American Typewriter" panose="02090604020004020304" pitchFamily="18" charset="77"/>
              </a:rPr>
              <a:t>ovvero:             </a:t>
            </a:r>
            <a:r>
              <a:rPr lang="it-IT" altLang="en-US" sz="1800" dirty="0">
                <a:solidFill>
                  <a:srgbClr val="000099"/>
                </a:solidFill>
                <a:latin typeface="American Typewriter" panose="02090604020004020304" pitchFamily="18" charset="77"/>
              </a:rPr>
              <a:t>con 1 dollaro si può acquistare 0,943 euro.</a:t>
            </a:r>
          </a:p>
          <a:p>
            <a:pPr marL="584709" lvl="1" indent="-189000" eaLnBrk="1" hangingPunct="1">
              <a:lnSpc>
                <a:spcPct val="105000"/>
              </a:lnSpc>
              <a:spcBef>
                <a:spcPts val="1800"/>
              </a:spcBef>
              <a:buClr>
                <a:schemeClr val="accent2"/>
              </a:buClr>
              <a:buSzPct val="110000"/>
            </a:pPr>
            <a:r>
              <a:rPr lang="it-IT" altLang="en-US" sz="1800" b="1" dirty="0">
                <a:solidFill>
                  <a:srgbClr val="000099"/>
                </a:solidFill>
                <a:latin typeface="American Typewriter" panose="02090604020004020304" pitchFamily="18" charset="77"/>
              </a:rPr>
              <a:t>                      € 1,00 = $ 1,06    </a:t>
            </a:r>
            <a:r>
              <a:rPr lang="it-IT" altLang="en-US" sz="1800" b="1" dirty="0">
                <a:latin typeface="American Typewriter" panose="02090604020004020304" pitchFamily="18" charset="77"/>
              </a:rPr>
              <a:t>↔</a:t>
            </a:r>
            <a:r>
              <a:rPr lang="it-IT" altLang="en-US" sz="1800" b="1" dirty="0">
                <a:solidFill>
                  <a:srgbClr val="000099"/>
                </a:solidFill>
                <a:latin typeface="American Typewriter" panose="02090604020004020304" pitchFamily="18" charset="77"/>
              </a:rPr>
              <a:t>    $ 1,00 = € 0,943</a:t>
            </a:r>
          </a:p>
          <a:p>
            <a:pPr marL="243000" indent="-189000" eaLnBrk="1" hangingPunct="1">
              <a:lnSpc>
                <a:spcPct val="105000"/>
              </a:lnSpc>
              <a:spcBef>
                <a:spcPct val="40000"/>
              </a:spcBef>
              <a:buClr>
                <a:schemeClr val="accent2"/>
              </a:buClr>
              <a:buSzPct val="110000"/>
            </a:pPr>
            <a:endParaRPr lang="it-IT" altLang="en-US" sz="1800" dirty="0">
              <a:solidFill>
                <a:schemeClr val="tx2"/>
              </a:solidFill>
              <a:latin typeface="+mj-lt"/>
            </a:endParaRP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115347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06212">
                                            <p:txEl>
                                              <p:pRg st="0" end="0"/>
                                            </p:txEl>
                                          </p:spTgt>
                                        </p:tgtEl>
                                        <p:attrNameLst>
                                          <p:attrName>style.visibility</p:attrName>
                                        </p:attrNameLst>
                                      </p:cBhvr>
                                      <p:to>
                                        <p:strVal val="visible"/>
                                      </p:to>
                                    </p:set>
                                    <p:animEffect transition="in" filter="strips(downRight)">
                                      <p:cBhvr>
                                        <p:cTn id="7" dur="500"/>
                                        <p:tgtEl>
                                          <p:spTgt spid="6062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06212">
                                            <p:txEl>
                                              <p:pRg st="1" end="1"/>
                                            </p:txEl>
                                          </p:spTgt>
                                        </p:tgtEl>
                                        <p:attrNameLst>
                                          <p:attrName>style.visibility</p:attrName>
                                        </p:attrNameLst>
                                      </p:cBhvr>
                                      <p:to>
                                        <p:strVal val="visible"/>
                                      </p:to>
                                    </p:set>
                                    <p:animEffect transition="in" filter="strips(downRight)">
                                      <p:cBhvr>
                                        <p:cTn id="12" dur="500"/>
                                        <p:tgtEl>
                                          <p:spTgt spid="606212">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606212">
                                            <p:txEl>
                                              <p:pRg st="2" end="2"/>
                                            </p:txEl>
                                          </p:spTgt>
                                        </p:tgtEl>
                                        <p:attrNameLst>
                                          <p:attrName>style.visibility</p:attrName>
                                        </p:attrNameLst>
                                      </p:cBhvr>
                                      <p:to>
                                        <p:strVal val="visible"/>
                                      </p:to>
                                    </p:set>
                                    <p:animEffect transition="in" filter="strips(downRight)">
                                      <p:cBhvr>
                                        <p:cTn id="15" dur="500"/>
                                        <p:tgtEl>
                                          <p:spTgt spid="606212">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606212">
                                            <p:txEl>
                                              <p:pRg st="3" end="3"/>
                                            </p:txEl>
                                          </p:spTgt>
                                        </p:tgtEl>
                                        <p:attrNameLst>
                                          <p:attrName>style.visibility</p:attrName>
                                        </p:attrNameLst>
                                      </p:cBhvr>
                                      <p:to>
                                        <p:strVal val="visible"/>
                                      </p:to>
                                    </p:set>
                                    <p:animEffect transition="in" filter="strips(downRight)">
                                      <p:cBhvr>
                                        <p:cTn id="18" dur="500"/>
                                        <p:tgtEl>
                                          <p:spTgt spid="606212">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606212">
                                            <p:txEl>
                                              <p:pRg st="4" end="4"/>
                                            </p:txEl>
                                          </p:spTgt>
                                        </p:tgtEl>
                                        <p:attrNameLst>
                                          <p:attrName>style.visibility</p:attrName>
                                        </p:attrNameLst>
                                      </p:cBhvr>
                                      <p:to>
                                        <p:strVal val="visible"/>
                                      </p:to>
                                    </p:set>
                                    <p:animEffect transition="in" filter="strips(downRight)">
                                      <p:cBhvr>
                                        <p:cTn id="21" dur="500"/>
                                        <p:tgtEl>
                                          <p:spTgt spid="606212">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606212">
                                            <p:txEl>
                                              <p:pRg st="5" end="5"/>
                                            </p:txEl>
                                          </p:spTgt>
                                        </p:tgtEl>
                                        <p:attrNameLst>
                                          <p:attrName>style.visibility</p:attrName>
                                        </p:attrNameLst>
                                      </p:cBhvr>
                                      <p:to>
                                        <p:strVal val="visible"/>
                                      </p:to>
                                    </p:set>
                                    <p:animEffect transition="in" filter="strips(downRight)">
                                      <p:cBhvr>
                                        <p:cTn id="24" dur="500"/>
                                        <p:tgtEl>
                                          <p:spTgt spid="6062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a:graphicFrameLocks/>
          </p:cNvGraphicFramePr>
          <p:nvPr/>
        </p:nvGraphicFramePr>
        <p:xfrm>
          <a:off x="568411" y="1042602"/>
          <a:ext cx="7908325" cy="4683210"/>
        </p:xfrm>
        <a:graphic>
          <a:graphicData uri="http://schemas.openxmlformats.org/drawingml/2006/chart">
            <c:chart xmlns:c="http://schemas.openxmlformats.org/drawingml/2006/chart" xmlns:r="http://schemas.openxmlformats.org/officeDocument/2006/relationships" r:id="rId2"/>
          </a:graphicData>
        </a:graphic>
      </p:graphicFrame>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226970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15428" name="Rectangle 4"/>
              <p:cNvSpPr>
                <a:spLocks noChangeArrowheads="1"/>
              </p:cNvSpPr>
              <p:nvPr/>
            </p:nvSpPr>
            <p:spPr bwMode="auto">
              <a:xfrm>
                <a:off x="628650" y="1431133"/>
                <a:ext cx="8149990" cy="43440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anchor="ctr"/>
              <a:lstStyle>
                <a:lvl1pPr marL="287338" indent="-2873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
                    <a:schemeClr val="tx2"/>
                  </a:buClr>
                  <a:buSzPct val="70000"/>
                  <a:buFont typeface="Wingdings" panose="05000000000000000000" pitchFamily="2" charset="2"/>
                  <a:buNone/>
                </a:pPr>
                <a:r>
                  <a:rPr lang="it-IT" altLang="en-US" sz="2100" dirty="0">
                    <a:latin typeface="American Typewriter" panose="02090604020004020304" pitchFamily="18" charset="77"/>
                  </a:rPr>
                  <a:t>E’ il </a:t>
                </a:r>
                <a:r>
                  <a:rPr lang="it-IT" altLang="en-US" sz="2100" b="1" dirty="0">
                    <a:solidFill>
                      <a:srgbClr val="000099"/>
                    </a:solidFill>
                    <a:latin typeface="American Typewriter" panose="02090604020004020304" pitchFamily="18" charset="77"/>
                  </a:rPr>
                  <a:t>prezzo relativo </a:t>
                </a:r>
                <a:r>
                  <a:rPr lang="it-IT" altLang="en-US" sz="2100" dirty="0">
                    <a:latin typeface="American Typewriter" panose="02090604020004020304" pitchFamily="18" charset="77"/>
                  </a:rPr>
                  <a:t>dei </a:t>
                </a:r>
                <a:r>
                  <a:rPr lang="it-IT" altLang="en-US" sz="2100" b="1" dirty="0">
                    <a:solidFill>
                      <a:srgbClr val="000099"/>
                    </a:solidFill>
                    <a:latin typeface="American Typewriter" panose="02090604020004020304" pitchFamily="18" charset="77"/>
                  </a:rPr>
                  <a:t>beni</a:t>
                </a:r>
                <a:r>
                  <a:rPr lang="it-IT" altLang="en-US" sz="2100" dirty="0">
                    <a:latin typeface="American Typewriter" panose="02090604020004020304" pitchFamily="18" charset="77"/>
                  </a:rPr>
                  <a:t> di due paesi.</a:t>
                </a:r>
                <a:endParaRPr lang="it-IT" altLang="en-US" sz="750" dirty="0">
                  <a:latin typeface="American Typewriter" panose="02090604020004020304" pitchFamily="18" charset="77"/>
                </a:endParaRPr>
              </a:p>
              <a:p>
                <a:pPr eaLnBrk="1" hangingPunct="1">
                  <a:lnSpc>
                    <a:spcPct val="105000"/>
                  </a:lnSpc>
                  <a:spcBef>
                    <a:spcPts val="1200"/>
                  </a:spcBef>
                  <a:buClr>
                    <a:schemeClr val="tx2"/>
                  </a:buClr>
                  <a:buSzPct val="70000"/>
                  <a:buFont typeface="Wingdings" panose="05000000000000000000" pitchFamily="2" charset="2"/>
                  <a:buNone/>
                </a:pPr>
                <a:r>
                  <a:rPr lang="it-IT" altLang="en-US" sz="1800" i="1" dirty="0">
                    <a:latin typeface="American Typewriter" panose="02090604020004020304" pitchFamily="18" charset="77"/>
                  </a:rPr>
                  <a:t>Esempio</a:t>
                </a:r>
                <a:r>
                  <a:rPr lang="it-IT" altLang="en-US" sz="1800" dirty="0">
                    <a:latin typeface="American Typewriter" panose="02090604020004020304" pitchFamily="18" charset="77"/>
                  </a:rPr>
                  <a:t>:</a:t>
                </a:r>
              </a:p>
              <a:p>
                <a:pPr marL="257175" indent="-257175" eaLnBrk="1" hangingPunct="1">
                  <a:lnSpc>
                    <a:spcPct val="105000"/>
                  </a:lnSpc>
                  <a:spcBef>
                    <a:spcPct val="20000"/>
                  </a:spcBef>
                  <a:buClr>
                    <a:schemeClr val="tx2"/>
                  </a:buClr>
                  <a:buSzPct val="70000"/>
                  <a:buFont typeface="Wingdings" panose="05000000000000000000" pitchFamily="2" charset="2"/>
                  <a:buChar char="§"/>
                </a:pPr>
                <a:r>
                  <a:rPr lang="it-IT" altLang="en-US" sz="1800" dirty="0">
                    <a:latin typeface="American Typewriter" panose="02090604020004020304" pitchFamily="18" charset="77"/>
                  </a:rPr>
                  <a:t>Un</a:t>
                </a:r>
                <a:r>
                  <a:rPr lang="ja-JP" altLang="it-IT" sz="1800" dirty="0">
                    <a:latin typeface="American Typewriter" panose="02090604020004020304" pitchFamily="18" charset="77"/>
                  </a:rPr>
                  <a:t>’</a:t>
                </a:r>
                <a:r>
                  <a:rPr lang="it-IT" altLang="ja-JP" sz="1800" dirty="0">
                    <a:latin typeface="American Typewriter" panose="02090604020004020304" pitchFamily="18" charset="77"/>
                  </a:rPr>
                  <a:t>auto europea costa € 15 mila </a:t>
                </a:r>
              </a:p>
              <a:p>
                <a:pPr marL="257175" indent="-257175" eaLnBrk="1" hangingPunct="1">
                  <a:lnSpc>
                    <a:spcPct val="105000"/>
                  </a:lnSpc>
                  <a:spcBef>
                    <a:spcPct val="20000"/>
                  </a:spcBef>
                  <a:buClr>
                    <a:schemeClr val="tx2"/>
                  </a:buClr>
                  <a:buSzPct val="70000"/>
                  <a:buFont typeface="Wingdings" panose="05000000000000000000" pitchFamily="2" charset="2"/>
                  <a:buChar char="§"/>
                </a:pPr>
                <a:r>
                  <a:rPr lang="it-IT" altLang="ja-JP" sz="1800" dirty="0">
                    <a:latin typeface="American Typewriter" panose="02090604020004020304" pitchFamily="18" charset="77"/>
                  </a:rPr>
                  <a:t>Una giapponese costa   </a:t>
                </a:r>
                <a:r>
                  <a:rPr lang="en-US" sz="1800" b="1" dirty="0">
                    <a:latin typeface="American Typewriter" panose="02090604020004020304" pitchFamily="18" charset="77"/>
                  </a:rPr>
                  <a:t>¥ </a:t>
                </a:r>
                <a:r>
                  <a:rPr lang="it-IT" altLang="ja-JP" sz="1800" dirty="0">
                    <a:latin typeface="American Typewriter" panose="02090604020004020304" pitchFamily="18" charset="77"/>
                  </a:rPr>
                  <a:t>2,4 milioni. </a:t>
                </a:r>
              </a:p>
              <a:p>
                <a:pPr marL="257175" indent="-257175" eaLnBrk="1" hangingPunct="1">
                  <a:lnSpc>
                    <a:spcPct val="105000"/>
                  </a:lnSpc>
                  <a:spcBef>
                    <a:spcPct val="20000"/>
                  </a:spcBef>
                  <a:buClr>
                    <a:schemeClr val="tx2"/>
                  </a:buClr>
                  <a:buSzPct val="70000"/>
                  <a:buFont typeface="Wingdings" panose="05000000000000000000" pitchFamily="2" charset="2"/>
                  <a:buChar char="§"/>
                </a:pPr>
                <a:r>
                  <a:rPr lang="it-IT" altLang="en-US" sz="1800" dirty="0">
                    <a:latin typeface="American Typewriter" panose="02090604020004020304" pitchFamily="18" charset="77"/>
                  </a:rPr>
                  <a:t>Il cambio nominale </a:t>
                </a:r>
                <a:r>
                  <a:rPr lang="it-IT" altLang="en-US" sz="1800" i="1" dirty="0">
                    <a:latin typeface="American Typewriter" panose="02090604020004020304" pitchFamily="18" charset="77"/>
                  </a:rPr>
                  <a:t>yen/euro</a:t>
                </a:r>
                <a:r>
                  <a:rPr lang="it-IT" altLang="en-US" sz="1800" dirty="0">
                    <a:latin typeface="American Typewriter" panose="02090604020004020304" pitchFamily="18" charset="77"/>
                  </a:rPr>
                  <a:t> è 127.</a:t>
                </a:r>
              </a:p>
              <a:p>
                <a:pPr marL="257175" indent="-257175" eaLnBrk="1" hangingPunct="1">
                  <a:lnSpc>
                    <a:spcPct val="105000"/>
                  </a:lnSpc>
                  <a:spcBef>
                    <a:spcPct val="20000"/>
                  </a:spcBef>
                  <a:buClr>
                    <a:schemeClr val="tx2"/>
                  </a:buClr>
                  <a:buSzPct val="70000"/>
                  <a:buFont typeface="Wingdings" panose="05000000000000000000" pitchFamily="2" charset="2"/>
                  <a:buChar char="§"/>
                </a:pPr>
                <a:r>
                  <a:rPr lang="it-IT" altLang="en-US" sz="1800" dirty="0">
                    <a:latin typeface="American Typewriter" panose="02090604020004020304" pitchFamily="18" charset="77"/>
                  </a:rPr>
                  <a:t>Il costo dell’au</a:t>
                </a:r>
                <a:r>
                  <a:rPr lang="it-IT" altLang="ja-JP" sz="1800" dirty="0">
                    <a:latin typeface="American Typewriter" panose="02090604020004020304" pitchFamily="18" charset="77"/>
                  </a:rPr>
                  <a:t>to europea in yen è:  € 15.000 x 127 = </a:t>
                </a:r>
                <a:r>
                  <a:rPr lang="en-US" sz="1800" b="1" dirty="0">
                    <a:latin typeface="American Typewriter" panose="02090604020004020304" pitchFamily="18" charset="77"/>
                  </a:rPr>
                  <a:t>¥ </a:t>
                </a:r>
                <a:r>
                  <a:rPr lang="en-US" sz="1800" dirty="0">
                    <a:latin typeface="American Typewriter" panose="02090604020004020304" pitchFamily="18" charset="77"/>
                  </a:rPr>
                  <a:t>1.905</a:t>
                </a:r>
                <a:r>
                  <a:rPr lang="it-IT" altLang="ja-JP" sz="1800" dirty="0">
                    <a:latin typeface="American Typewriter" panose="02090604020004020304" pitchFamily="18" charset="77"/>
                  </a:rPr>
                  <a:t>.000 </a:t>
                </a:r>
              </a:p>
              <a:p>
                <a:pPr marL="341709" lvl="1" indent="0" eaLnBrk="1" hangingPunct="1">
                  <a:lnSpc>
                    <a:spcPct val="105000"/>
                  </a:lnSpc>
                  <a:spcBef>
                    <a:spcPct val="20000"/>
                  </a:spcBef>
                  <a:buClr>
                    <a:schemeClr val="tx2"/>
                  </a:buClr>
                  <a:buSzPct val="70000"/>
                </a:pPr>
                <a:r>
                  <a:rPr lang="it-IT" altLang="ja-JP" sz="1800" dirty="0">
                    <a:latin typeface="American Typewriter" panose="02090604020004020304" pitchFamily="18" charset="77"/>
                  </a:rPr>
                  <a:t>… ovvero il 21% in meno</a:t>
                </a:r>
              </a:p>
              <a:p>
                <a:pPr marL="0" indent="0" algn="ctr" eaLnBrk="1" hangingPunct="1">
                  <a:lnSpc>
                    <a:spcPct val="105000"/>
                  </a:lnSpc>
                  <a:spcBef>
                    <a:spcPct val="20000"/>
                  </a:spcBef>
                  <a:buClr>
                    <a:schemeClr val="tx2"/>
                  </a:buClr>
                  <a:buSzPct val="70000"/>
                </a:pPr>
                <a:r>
                  <a:rPr lang="it-IT" altLang="ja-JP" sz="1800" dirty="0">
                    <a:solidFill>
                      <a:srgbClr val="000099"/>
                    </a:solidFill>
                    <a:latin typeface="American Typewriter" panose="02090604020004020304" pitchFamily="18" charset="77"/>
                  </a:rPr>
                  <a:t>Tasso di cambio reale = </a:t>
                </a:r>
                <a14:m>
                  <m:oMath xmlns:m="http://schemas.openxmlformats.org/officeDocument/2006/math">
                    <m:r>
                      <a:rPr lang="el-GR" altLang="ja-JP" b="1" i="0" dirty="0">
                        <a:solidFill>
                          <a:srgbClr val="C00000"/>
                        </a:solidFill>
                        <a:latin typeface="Cambria Math" panose="02040503050406030204" pitchFamily="18" charset="0"/>
                      </a:rPr>
                      <m:t>𝛆</m:t>
                    </m:r>
                    <m:r>
                      <a:rPr lang="it-IT" altLang="ja-JP" b="1" i="1" dirty="0" smtClean="0">
                        <a:solidFill>
                          <a:srgbClr val="C00000"/>
                        </a:solidFill>
                        <a:latin typeface="Cambria Math" panose="02040503050406030204" pitchFamily="18" charset="0"/>
                      </a:rPr>
                      <m:t> </m:t>
                    </m:r>
                  </m:oMath>
                </a14:m>
                <a:r>
                  <a:rPr lang="it-IT" altLang="ja-JP" sz="1800" dirty="0">
                    <a:solidFill>
                      <a:srgbClr val="000099"/>
                    </a:solidFill>
                    <a:latin typeface="American Typewriter" panose="02090604020004020304" pitchFamily="18" charset="77"/>
                  </a:rPr>
                  <a:t>= </a:t>
                </a:r>
                <a14:m>
                  <m:oMath xmlns:m="http://schemas.openxmlformats.org/officeDocument/2006/math">
                    <m:f>
                      <m:fPr>
                        <m:ctrlPr>
                          <a:rPr lang="it-IT" altLang="ja-JP" sz="2100" i="1" dirty="0">
                            <a:solidFill>
                              <a:srgbClr val="000099"/>
                            </a:solidFill>
                            <a:latin typeface="Cambria Math" panose="02040503050406030204" pitchFamily="18" charset="0"/>
                          </a:rPr>
                        </m:ctrlPr>
                      </m:fPr>
                      <m:num>
                        <m:r>
                          <a:rPr lang="it-IT" altLang="ja-JP" sz="2100" i="1" dirty="0">
                            <a:solidFill>
                              <a:srgbClr val="000099"/>
                            </a:solidFill>
                            <a:latin typeface="Cambria Math" panose="02040503050406030204" pitchFamily="18" charset="0"/>
                          </a:rPr>
                          <m:t>𝑡𝑎𝑠𝑠𝑜</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𝑑𝑖</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𝑐𝑎𝑚𝑏𝑖𝑜</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𝑛𝑜𝑚𝑖𝑛𝑎𝑙𝑒</m:t>
                        </m:r>
                        <m:r>
                          <a:rPr lang="it-IT" altLang="ja-JP" sz="2100" i="1" dirty="0">
                            <a:solidFill>
                              <a:srgbClr val="000099"/>
                            </a:solidFill>
                            <a:latin typeface="Cambria Math" panose="02040503050406030204" pitchFamily="18" charset="0"/>
                          </a:rPr>
                          <m:t> × </m:t>
                        </m:r>
                        <m:r>
                          <a:rPr lang="it-IT" altLang="ja-JP" sz="2100" i="1" dirty="0">
                            <a:solidFill>
                              <a:srgbClr val="000099"/>
                            </a:solidFill>
                            <a:latin typeface="Cambria Math" panose="02040503050406030204" pitchFamily="18" charset="0"/>
                          </a:rPr>
                          <m:t>𝑝𝑟𝑒𝑧𝑧𝑜</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𝐸𝑈𝑅</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𝑖𝑛</m:t>
                        </m:r>
                        <m:r>
                          <a:rPr lang="it-IT" altLang="ja-JP" sz="2100" i="1" dirty="0">
                            <a:solidFill>
                              <a:srgbClr val="000099"/>
                            </a:solidFill>
                            <a:latin typeface="Cambria Math" panose="02040503050406030204" pitchFamily="18" charset="0"/>
                          </a:rPr>
                          <m:t> € </m:t>
                        </m:r>
                      </m:num>
                      <m:den>
                        <m:r>
                          <a:rPr lang="it-IT" altLang="ja-JP" sz="2100" i="1" dirty="0">
                            <a:solidFill>
                              <a:srgbClr val="000099"/>
                            </a:solidFill>
                            <a:latin typeface="Cambria Math" panose="02040503050406030204" pitchFamily="18" charset="0"/>
                          </a:rPr>
                          <m:t>𝑝𝑟𝑒𝑧𝑧𝑜</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𝐽𝐴𝑃</m:t>
                        </m:r>
                        <m:r>
                          <a:rPr lang="it-IT" altLang="ja-JP" sz="2100" i="1" dirty="0">
                            <a:solidFill>
                              <a:srgbClr val="000099"/>
                            </a:solidFill>
                            <a:latin typeface="Cambria Math" panose="02040503050406030204" pitchFamily="18" charset="0"/>
                          </a:rPr>
                          <m:t> </m:t>
                        </m:r>
                        <m:r>
                          <a:rPr lang="it-IT" altLang="ja-JP" sz="2100" i="1" dirty="0">
                            <a:solidFill>
                              <a:srgbClr val="000099"/>
                            </a:solidFill>
                            <a:latin typeface="Cambria Math" panose="02040503050406030204" pitchFamily="18" charset="0"/>
                          </a:rPr>
                          <m:t>𝑖𝑛</m:t>
                        </m:r>
                        <m:r>
                          <a:rPr lang="it-IT" altLang="ja-JP" sz="2100" i="1" dirty="0">
                            <a:solidFill>
                              <a:srgbClr val="000099"/>
                            </a:solidFill>
                            <a:latin typeface="Cambria Math" panose="02040503050406030204" pitchFamily="18" charset="0"/>
                          </a:rPr>
                          <m:t> </m:t>
                        </m:r>
                        <m:r>
                          <m:rPr>
                            <m:nor/>
                          </m:rPr>
                          <a:rPr lang="en-US" sz="2100" dirty="0">
                            <a:solidFill>
                              <a:srgbClr val="000099"/>
                            </a:solidFill>
                            <a:latin typeface="American Typewriter" panose="02090604020004020304" pitchFamily="18" charset="77"/>
                          </a:rPr>
                          <m:t>¥</m:t>
                        </m:r>
                      </m:den>
                    </m:f>
                  </m:oMath>
                </a14:m>
                <a:endParaRPr lang="it-IT" altLang="ja-JP" sz="2100" i="1" dirty="0">
                  <a:solidFill>
                    <a:srgbClr val="000099"/>
                  </a:solidFill>
                  <a:latin typeface="American Typewriter" panose="02090604020004020304" pitchFamily="18" charset="77"/>
                </a:endParaRPr>
              </a:p>
              <a:p>
                <a:pPr marL="2699147" lvl="8" indent="0" algn="ctr" eaLnBrk="1" hangingPunct="1">
                  <a:lnSpc>
                    <a:spcPct val="105000"/>
                  </a:lnSpc>
                  <a:spcBef>
                    <a:spcPts val="1350"/>
                  </a:spcBef>
                  <a:buClr>
                    <a:schemeClr val="tx2"/>
                  </a:buClr>
                  <a:buSzPct val="70000"/>
                </a:pPr>
                <a:r>
                  <a:rPr lang="it-IT" altLang="ja-JP" sz="2100" dirty="0">
                    <a:solidFill>
                      <a:srgbClr val="000099"/>
                    </a:solidFill>
                    <a:latin typeface="American Typewriter" panose="02090604020004020304" pitchFamily="18" charset="77"/>
                  </a:rPr>
                  <a:t> </a:t>
                </a:r>
                <a14:m>
                  <m:oMath xmlns:m="http://schemas.openxmlformats.org/officeDocument/2006/math">
                    <m:r>
                      <a:rPr lang="it-IT" altLang="ja-JP" i="1" dirty="0">
                        <a:solidFill>
                          <a:srgbClr val="000099"/>
                        </a:solidFill>
                        <a:latin typeface="Cambria Math" panose="02040503050406030204" pitchFamily="18" charset="0"/>
                      </a:rPr>
                      <m:t>= </m:t>
                    </m:r>
                    <m:f>
                      <m:fPr>
                        <m:ctrlPr>
                          <a:rPr lang="it-IT" altLang="ja-JP" b="1" i="1" dirty="0">
                            <a:solidFill>
                              <a:srgbClr val="000099"/>
                            </a:solidFill>
                            <a:latin typeface="Cambria Math" panose="02040503050406030204" pitchFamily="18" charset="0"/>
                          </a:rPr>
                        </m:ctrlPr>
                      </m:fPr>
                      <m:num>
                        <m:r>
                          <a:rPr lang="it-IT" altLang="ja-JP" b="1" i="0" dirty="0" smtClean="0">
                            <a:solidFill>
                              <a:srgbClr val="C00000"/>
                            </a:solidFill>
                            <a:latin typeface="Cambria Math" panose="02040503050406030204" pitchFamily="18" charset="0"/>
                          </a:rPr>
                          <m:t>𝐄</m:t>
                        </m:r>
                        <m:r>
                          <a:rPr lang="it-IT" altLang="ja-JP" b="1" i="0" dirty="0">
                            <a:solidFill>
                              <a:srgbClr val="000099"/>
                            </a:solidFill>
                            <a:latin typeface="Cambria Math" panose="02040503050406030204" pitchFamily="18" charset="0"/>
                          </a:rPr>
                          <m:t> </m:t>
                        </m:r>
                        <m:r>
                          <a:rPr lang="it-IT" altLang="ja-JP" b="1" i="0" dirty="0">
                            <a:solidFill>
                              <a:srgbClr val="000099"/>
                            </a:solidFill>
                            <a:latin typeface="Cambria Math" panose="02040503050406030204" pitchFamily="18" charset="0"/>
                          </a:rPr>
                          <m:t>𝐏</m:t>
                        </m:r>
                        <m:r>
                          <a:rPr lang="it-IT" altLang="ja-JP" b="1" i="0" dirty="0">
                            <a:solidFill>
                              <a:srgbClr val="000099"/>
                            </a:solidFill>
                            <a:latin typeface="Cambria Math" panose="02040503050406030204" pitchFamily="18" charset="0"/>
                          </a:rPr>
                          <m:t> </m:t>
                        </m:r>
                      </m:num>
                      <m:den>
                        <m:sSup>
                          <m:sSupPr>
                            <m:ctrlPr>
                              <a:rPr lang="it-IT" altLang="ja-JP" b="1" i="1" dirty="0">
                                <a:solidFill>
                                  <a:srgbClr val="000099"/>
                                </a:solidFill>
                                <a:latin typeface="Cambria Math" panose="02040503050406030204" pitchFamily="18" charset="0"/>
                              </a:rPr>
                            </m:ctrlPr>
                          </m:sSupPr>
                          <m:e>
                            <m:r>
                              <a:rPr lang="it-IT" altLang="ja-JP" b="1" i="0" dirty="0">
                                <a:solidFill>
                                  <a:srgbClr val="000099"/>
                                </a:solidFill>
                                <a:latin typeface="Cambria Math" panose="02040503050406030204" pitchFamily="18" charset="0"/>
                              </a:rPr>
                              <m:t>𝐏</m:t>
                            </m:r>
                          </m:e>
                          <m:sup>
                            <m:r>
                              <a:rPr lang="it-IT" altLang="ja-JP" b="1" i="0" dirty="0">
                                <a:solidFill>
                                  <a:srgbClr val="000099"/>
                                </a:solidFill>
                                <a:latin typeface="Cambria Math" panose="02040503050406030204" pitchFamily="18" charset="0"/>
                              </a:rPr>
                              <m:t>∗</m:t>
                            </m:r>
                          </m:sup>
                        </m:sSup>
                      </m:den>
                    </m:f>
                    <m:r>
                      <a:rPr lang="it-IT" altLang="ja-JP" i="1" dirty="0">
                        <a:solidFill>
                          <a:srgbClr val="000099"/>
                        </a:solidFill>
                        <a:latin typeface="Cambria Math" panose="02040503050406030204" pitchFamily="18" charset="0"/>
                      </a:rPr>
                      <m:t> = </m:t>
                    </m:r>
                    <m:f>
                      <m:fPr>
                        <m:ctrlPr>
                          <a:rPr lang="it-IT" altLang="ja-JP" i="1" dirty="0">
                            <a:solidFill>
                              <a:srgbClr val="000099"/>
                            </a:solidFill>
                            <a:latin typeface="Cambria Math" panose="02040503050406030204" pitchFamily="18" charset="0"/>
                          </a:rPr>
                        </m:ctrlPr>
                      </m:fPr>
                      <m:num>
                        <m:r>
                          <a:rPr lang="it-IT" altLang="ja-JP" i="1" dirty="0">
                            <a:solidFill>
                              <a:srgbClr val="000099"/>
                            </a:solidFill>
                            <a:latin typeface="Cambria Math" panose="02040503050406030204" pitchFamily="18" charset="0"/>
                          </a:rPr>
                          <m:t>127 </m:t>
                        </m:r>
                        <m:r>
                          <a:rPr lang="it-IT" altLang="ja-JP" i="1" dirty="0">
                            <a:solidFill>
                              <a:srgbClr val="000099"/>
                            </a:solidFill>
                            <a:latin typeface="Cambria Math" panose="02040503050406030204" pitchFamily="18" charset="0"/>
                            <a:ea typeface="Cambria Math" panose="02040503050406030204" pitchFamily="18" charset="0"/>
                          </a:rPr>
                          <m:t>×15.000 </m:t>
                        </m:r>
                      </m:num>
                      <m:den>
                        <m:r>
                          <a:rPr lang="it-IT" altLang="ja-JP" i="1" dirty="0">
                            <a:solidFill>
                              <a:srgbClr val="000099"/>
                            </a:solidFill>
                            <a:latin typeface="Cambria Math" panose="02040503050406030204" pitchFamily="18" charset="0"/>
                          </a:rPr>
                          <m:t>2.400.000</m:t>
                        </m:r>
                      </m:den>
                    </m:f>
                    <m:r>
                      <a:rPr lang="it-IT" altLang="ja-JP" i="1" dirty="0">
                        <a:solidFill>
                          <a:srgbClr val="000099"/>
                        </a:solidFill>
                        <a:latin typeface="Cambria Math" panose="02040503050406030204" pitchFamily="18" charset="0"/>
                      </a:rPr>
                      <m:t>=0,794</m:t>
                    </m:r>
                  </m:oMath>
                </a14:m>
                <a:endParaRPr lang="it-IT" altLang="ja-JP" dirty="0">
                  <a:solidFill>
                    <a:srgbClr val="000099"/>
                  </a:solidFill>
                  <a:latin typeface="American Typewriter" panose="02090604020004020304" pitchFamily="18" charset="77"/>
                </a:endParaRPr>
              </a:p>
            </p:txBody>
          </p:sp>
        </mc:Choice>
        <mc:Fallback>
          <p:sp>
            <p:nvSpPr>
              <p:cNvPr id="615428" name="Rectangle 4"/>
              <p:cNvSpPr>
                <a:spLocks noRot="1" noChangeAspect="1" noMove="1" noResize="1" noEditPoints="1" noAdjustHandles="1" noChangeArrowheads="1" noChangeShapeType="1" noTextEdit="1"/>
              </p:cNvSpPr>
              <p:nvPr/>
            </p:nvSpPr>
            <p:spPr bwMode="auto">
              <a:xfrm>
                <a:off x="628650" y="1431133"/>
                <a:ext cx="8149990" cy="4344026"/>
              </a:xfrm>
              <a:prstGeom prst="rect">
                <a:avLst/>
              </a:prstGeom>
              <a:blipFill>
                <a:blip r:embed="rId3"/>
                <a:stretch>
                  <a:fillRect l="-7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2" name="Rectangle 7"/>
          <p:cNvSpPr>
            <a:spLocks noGrp="1" noChangeArrowheads="1"/>
          </p:cNvSpPr>
          <p:nvPr>
            <p:ph type="title"/>
          </p:nvPr>
        </p:nvSpPr>
        <p:spPr>
          <a:xfrm>
            <a:off x="511360" y="548680"/>
            <a:ext cx="8021080" cy="288032"/>
          </a:xfrm>
        </p:spPr>
        <p:txBody>
          <a:bodyPr>
            <a:noAutofit/>
          </a:bodyPr>
          <a:lstStyle/>
          <a:p>
            <a:pPr eaLnBrk="1" hangingPunct="1">
              <a:defRPr/>
            </a:pPr>
            <a:r>
              <a:rPr lang="it-IT" sz="2400" dirty="0">
                <a:solidFill>
                  <a:srgbClr val="005A5A"/>
                </a:solidFill>
                <a:latin typeface="American Typewriter" panose="02090604020004020304" pitchFamily="18" charset="77"/>
              </a:rPr>
              <a:t>Tasso di cambio reale</a:t>
            </a:r>
            <a:endParaRPr lang="it-IT" sz="2400" i="1" dirty="0">
              <a:solidFill>
                <a:srgbClr val="005A5A"/>
              </a:solidFill>
              <a:latin typeface="American Typewriter" panose="02090604020004020304" pitchFamily="18" charset="77"/>
            </a:endParaRPr>
          </a:p>
        </p:txBody>
      </p:sp>
      <p:sp>
        <p:nvSpPr>
          <p:cNvPr id="9" name="AutoShape 2" descr="Risultati immagini per simbolo yen"/>
          <p:cNvSpPr>
            <a:spLocks noChangeAspect="1" noChangeArrowheads="1"/>
          </p:cNvSpPr>
          <p:nvPr/>
        </p:nvSpPr>
        <p:spPr bwMode="auto">
          <a:xfrm>
            <a:off x="116681" y="542925"/>
            <a:ext cx="6572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 name="AutoShape 4" descr="Risultati immagini per simbolo yen"/>
          <p:cNvSpPr>
            <a:spLocks noChangeAspect="1" noChangeArrowheads="1"/>
          </p:cNvSpPr>
          <p:nvPr/>
        </p:nvSpPr>
        <p:spPr bwMode="auto">
          <a:xfrm>
            <a:off x="230981" y="657225"/>
            <a:ext cx="6572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202910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5428">
                                            <p:txEl>
                                              <p:pRg st="0" end="0"/>
                                            </p:txEl>
                                          </p:spTgt>
                                        </p:tgtEl>
                                        <p:attrNameLst>
                                          <p:attrName>style.visibility</p:attrName>
                                        </p:attrNameLst>
                                      </p:cBhvr>
                                      <p:to>
                                        <p:strVal val="visible"/>
                                      </p:to>
                                    </p:set>
                                    <p:animEffect transition="in" filter="strips(downRight)">
                                      <p:cBhvr>
                                        <p:cTn id="7" dur="500"/>
                                        <p:tgtEl>
                                          <p:spTgt spid="615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15428">
                                            <p:txEl>
                                              <p:pRg st="1" end="1"/>
                                            </p:txEl>
                                          </p:spTgt>
                                        </p:tgtEl>
                                        <p:attrNameLst>
                                          <p:attrName>style.visibility</p:attrName>
                                        </p:attrNameLst>
                                      </p:cBhvr>
                                      <p:to>
                                        <p:strVal val="visible"/>
                                      </p:to>
                                    </p:set>
                                    <p:animEffect transition="in" filter="strips(downRight)">
                                      <p:cBhvr>
                                        <p:cTn id="12" dur="500"/>
                                        <p:tgtEl>
                                          <p:spTgt spid="615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15428">
                                            <p:txEl>
                                              <p:pRg st="2" end="2"/>
                                            </p:txEl>
                                          </p:spTgt>
                                        </p:tgtEl>
                                        <p:attrNameLst>
                                          <p:attrName>style.visibility</p:attrName>
                                        </p:attrNameLst>
                                      </p:cBhvr>
                                      <p:to>
                                        <p:strVal val="visible"/>
                                      </p:to>
                                    </p:set>
                                    <p:animEffect transition="in" filter="strips(downRight)">
                                      <p:cBhvr>
                                        <p:cTn id="17" dur="500"/>
                                        <p:tgtEl>
                                          <p:spTgt spid="615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15428">
                                            <p:txEl>
                                              <p:pRg st="3" end="3"/>
                                            </p:txEl>
                                          </p:spTgt>
                                        </p:tgtEl>
                                        <p:attrNameLst>
                                          <p:attrName>style.visibility</p:attrName>
                                        </p:attrNameLst>
                                      </p:cBhvr>
                                      <p:to>
                                        <p:strVal val="visible"/>
                                      </p:to>
                                    </p:set>
                                    <p:animEffect transition="in" filter="strips(downRight)">
                                      <p:cBhvr>
                                        <p:cTn id="22" dur="500"/>
                                        <p:tgtEl>
                                          <p:spTgt spid="6154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15428">
                                            <p:txEl>
                                              <p:pRg st="4" end="4"/>
                                            </p:txEl>
                                          </p:spTgt>
                                        </p:tgtEl>
                                        <p:attrNameLst>
                                          <p:attrName>style.visibility</p:attrName>
                                        </p:attrNameLst>
                                      </p:cBhvr>
                                      <p:to>
                                        <p:strVal val="visible"/>
                                      </p:to>
                                    </p:set>
                                    <p:animEffect transition="in" filter="strips(downRight)">
                                      <p:cBhvr>
                                        <p:cTn id="27" dur="500"/>
                                        <p:tgtEl>
                                          <p:spTgt spid="6154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15428">
                                            <p:txEl>
                                              <p:pRg st="5" end="5"/>
                                            </p:txEl>
                                          </p:spTgt>
                                        </p:tgtEl>
                                        <p:attrNameLst>
                                          <p:attrName>style.visibility</p:attrName>
                                        </p:attrNameLst>
                                      </p:cBhvr>
                                      <p:to>
                                        <p:strVal val="visible"/>
                                      </p:to>
                                    </p:set>
                                    <p:animEffect transition="in" filter="strips(downRight)">
                                      <p:cBhvr>
                                        <p:cTn id="32" dur="500"/>
                                        <p:tgtEl>
                                          <p:spTgt spid="6154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615428">
                                            <p:txEl>
                                              <p:pRg st="6" end="6"/>
                                            </p:txEl>
                                          </p:spTgt>
                                        </p:tgtEl>
                                        <p:attrNameLst>
                                          <p:attrName>style.visibility</p:attrName>
                                        </p:attrNameLst>
                                      </p:cBhvr>
                                      <p:to>
                                        <p:strVal val="visible"/>
                                      </p:to>
                                    </p:set>
                                    <p:animEffect transition="in" filter="strips(downRight)">
                                      <p:cBhvr>
                                        <p:cTn id="37" dur="500"/>
                                        <p:tgtEl>
                                          <p:spTgt spid="6154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615428">
                                            <p:txEl>
                                              <p:pRg st="7" end="7"/>
                                            </p:txEl>
                                          </p:spTgt>
                                        </p:tgtEl>
                                        <p:attrNameLst>
                                          <p:attrName>style.visibility</p:attrName>
                                        </p:attrNameLst>
                                      </p:cBhvr>
                                      <p:to>
                                        <p:strVal val="visible"/>
                                      </p:to>
                                    </p:set>
                                    <p:animEffect transition="in" filter="strips(downRight)">
                                      <p:cBhvr>
                                        <p:cTn id="42" dur="500"/>
                                        <p:tgtEl>
                                          <p:spTgt spid="61542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615428">
                                            <p:txEl>
                                              <p:pRg st="8" end="8"/>
                                            </p:txEl>
                                          </p:spTgt>
                                        </p:tgtEl>
                                        <p:attrNameLst>
                                          <p:attrName>style.visibility</p:attrName>
                                        </p:attrNameLst>
                                      </p:cBhvr>
                                      <p:to>
                                        <p:strVal val="visible"/>
                                      </p:to>
                                    </p:set>
                                    <p:animEffect transition="in" filter="strips(downRight)">
                                      <p:cBhvr>
                                        <p:cTn id="47" dur="500"/>
                                        <p:tgtEl>
                                          <p:spTgt spid="6154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8" name="Rectangle 4"/>
          <p:cNvSpPr>
            <a:spLocks noChangeArrowheads="1"/>
          </p:cNvSpPr>
          <p:nvPr/>
        </p:nvSpPr>
        <p:spPr bwMode="auto">
          <a:xfrm>
            <a:off x="444392" y="1124744"/>
            <a:ext cx="8016040" cy="39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marL="287338" indent="-2873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
                <a:schemeClr val="tx2"/>
              </a:buClr>
              <a:buSzPct val="70000"/>
              <a:buFont typeface="Wingdings" panose="05000000000000000000" pitchFamily="2" charset="2"/>
              <a:buNone/>
            </a:pPr>
            <a:r>
              <a:rPr lang="it-IT" altLang="en-US" sz="2100" dirty="0">
                <a:latin typeface="Verdana" panose="020B0604030504040204" pitchFamily="34" charset="0"/>
              </a:rPr>
              <a:t> </a:t>
            </a:r>
            <a:r>
              <a:rPr lang="it-IT" altLang="en-US" sz="1800" dirty="0">
                <a:latin typeface="American Typewriter" panose="02090604020004020304" pitchFamily="18" charset="77"/>
              </a:rPr>
              <a:t>Se il tasso di cambio reale dell’euro rispetto allo yen è pari a 0, 794</a:t>
            </a:r>
          </a:p>
          <a:p>
            <a:pPr eaLnBrk="1" hangingPunct="1">
              <a:spcBef>
                <a:spcPct val="50000"/>
              </a:spcBef>
              <a:buClr>
                <a:schemeClr val="tx2"/>
              </a:buClr>
              <a:buSzPct val="70000"/>
              <a:buFont typeface="Wingdings" panose="05000000000000000000" pitchFamily="2" charset="2"/>
              <a:buNone/>
            </a:pPr>
            <a:r>
              <a:rPr lang="it-IT" altLang="en-US" sz="1800" dirty="0">
                <a:latin typeface="American Typewriter" panose="02090604020004020304" pitchFamily="18" charset="77"/>
              </a:rPr>
              <a:t>  possiamo dire che</a:t>
            </a:r>
          </a:p>
          <a:p>
            <a:pPr marL="684609" lvl="1" indent="-342900" eaLnBrk="1" hangingPunct="1">
              <a:spcBef>
                <a:spcPct val="50000"/>
              </a:spcBef>
              <a:buClr>
                <a:schemeClr val="tx2"/>
              </a:buClr>
              <a:buSzPct val="70000"/>
              <a:buFont typeface="Wingdings" panose="05000000000000000000" pitchFamily="2" charset="2"/>
              <a:buChar char="Ø"/>
            </a:pPr>
            <a:r>
              <a:rPr lang="it-IT" altLang="en-US" sz="1800" dirty="0">
                <a:latin typeface="American Typewriter" panose="02090604020004020304" pitchFamily="18" charset="77"/>
              </a:rPr>
              <a:t>L’euro è «sottovalutato» del 21% rispetto allo yen</a:t>
            </a:r>
          </a:p>
          <a:p>
            <a:pPr marL="684609" lvl="1" indent="-342900" eaLnBrk="1" hangingPunct="1">
              <a:spcBef>
                <a:spcPct val="50000"/>
              </a:spcBef>
              <a:buClr>
                <a:schemeClr val="tx2"/>
              </a:buClr>
              <a:buSzPct val="70000"/>
              <a:buFont typeface="Wingdings" panose="05000000000000000000" pitchFamily="2" charset="2"/>
              <a:buChar char="Ø"/>
            </a:pPr>
            <a:r>
              <a:rPr lang="it-IT" altLang="en-US" sz="1800" dirty="0">
                <a:latin typeface="American Typewriter" panose="02090604020004020304" pitchFamily="18" charset="77"/>
              </a:rPr>
              <a:t>Lo yen è «sopravvalutato» del 26% rispetto all’euro</a:t>
            </a:r>
          </a:p>
          <a:p>
            <a:pPr marL="341709" lvl="1" indent="0" algn="ctr" eaLnBrk="1" hangingPunct="1">
              <a:spcBef>
                <a:spcPct val="50000"/>
              </a:spcBef>
              <a:buClr>
                <a:schemeClr val="tx2"/>
              </a:buClr>
              <a:buSzPct val="70000"/>
            </a:pPr>
            <a:r>
              <a:rPr lang="it-IT" altLang="en-US" sz="1800" dirty="0">
                <a:latin typeface="American Typewriter" panose="02090604020004020304" pitchFamily="18" charset="77"/>
              </a:rPr>
              <a:t>(</a:t>
            </a:r>
            <a:r>
              <a:rPr lang="it-IT" altLang="en-US" sz="1800" i="1" dirty="0">
                <a:latin typeface="American Typewriter" panose="02090604020004020304" pitchFamily="18" charset="77"/>
              </a:rPr>
              <a:t>nota</a:t>
            </a:r>
            <a:r>
              <a:rPr lang="it-IT" altLang="en-US" sz="1800" dirty="0">
                <a:latin typeface="American Typewriter" panose="02090604020004020304" pitchFamily="18" charset="77"/>
              </a:rPr>
              <a:t>: 1/0,794 = 1,259)</a:t>
            </a:r>
          </a:p>
        </p:txBody>
      </p:sp>
      <p:sp>
        <p:nvSpPr>
          <p:cNvPr id="12" name="Rectangle 7"/>
          <p:cNvSpPr>
            <a:spLocks noGrp="1" noChangeArrowheads="1"/>
          </p:cNvSpPr>
          <p:nvPr>
            <p:ph type="title"/>
          </p:nvPr>
        </p:nvSpPr>
        <p:spPr>
          <a:xfrm>
            <a:off x="539551" y="542925"/>
            <a:ext cx="7975799" cy="365795"/>
          </a:xfrm>
        </p:spPr>
        <p:txBody>
          <a:bodyPr>
            <a:noAutofit/>
          </a:bodyPr>
          <a:lstStyle/>
          <a:p>
            <a:pPr eaLnBrk="1" hangingPunct="1">
              <a:defRPr/>
            </a:pPr>
            <a:r>
              <a:rPr lang="it-IT" sz="2400" dirty="0">
                <a:solidFill>
                  <a:srgbClr val="005A5A"/>
                </a:solidFill>
                <a:latin typeface="American Typewriter" panose="02090604020004020304" pitchFamily="18" charset="77"/>
              </a:rPr>
              <a:t>Tasso di cambio reale (2)</a:t>
            </a:r>
            <a:endParaRPr lang="it-IT" sz="2100" b="1" i="1" dirty="0">
              <a:solidFill>
                <a:srgbClr val="005A5A"/>
              </a:solidFill>
              <a:latin typeface="American Typewriter" panose="02090604020004020304" pitchFamily="18" charset="77"/>
            </a:endParaRPr>
          </a:p>
        </p:txBody>
      </p:sp>
      <p:sp>
        <p:nvSpPr>
          <p:cNvPr id="9" name="AutoShape 2" descr="Risultati immagini per simbolo yen"/>
          <p:cNvSpPr>
            <a:spLocks noChangeAspect="1" noChangeArrowheads="1"/>
          </p:cNvSpPr>
          <p:nvPr/>
        </p:nvSpPr>
        <p:spPr bwMode="auto">
          <a:xfrm>
            <a:off x="116681" y="542925"/>
            <a:ext cx="6572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206888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5428">
                                            <p:txEl>
                                              <p:pRg st="0" end="0"/>
                                            </p:txEl>
                                          </p:spTgt>
                                        </p:tgtEl>
                                        <p:attrNameLst>
                                          <p:attrName>style.visibility</p:attrName>
                                        </p:attrNameLst>
                                      </p:cBhvr>
                                      <p:to>
                                        <p:strVal val="visible"/>
                                      </p:to>
                                    </p:set>
                                    <p:animEffect transition="in" filter="strips(downRight)">
                                      <p:cBhvr>
                                        <p:cTn id="7" dur="500"/>
                                        <p:tgtEl>
                                          <p:spTgt spid="615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15428">
                                            <p:txEl>
                                              <p:pRg st="1" end="1"/>
                                            </p:txEl>
                                          </p:spTgt>
                                        </p:tgtEl>
                                        <p:attrNameLst>
                                          <p:attrName>style.visibility</p:attrName>
                                        </p:attrNameLst>
                                      </p:cBhvr>
                                      <p:to>
                                        <p:strVal val="visible"/>
                                      </p:to>
                                    </p:set>
                                    <p:animEffect transition="in" filter="strips(downRight)">
                                      <p:cBhvr>
                                        <p:cTn id="12" dur="500"/>
                                        <p:tgtEl>
                                          <p:spTgt spid="615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15428">
                                            <p:txEl>
                                              <p:pRg st="2" end="2"/>
                                            </p:txEl>
                                          </p:spTgt>
                                        </p:tgtEl>
                                        <p:attrNameLst>
                                          <p:attrName>style.visibility</p:attrName>
                                        </p:attrNameLst>
                                      </p:cBhvr>
                                      <p:to>
                                        <p:strVal val="visible"/>
                                      </p:to>
                                    </p:set>
                                    <p:animEffect transition="in" filter="strips(downRight)">
                                      <p:cBhvr>
                                        <p:cTn id="17" dur="500"/>
                                        <p:tgtEl>
                                          <p:spTgt spid="615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15428">
                                            <p:txEl>
                                              <p:pRg st="3" end="3"/>
                                            </p:txEl>
                                          </p:spTgt>
                                        </p:tgtEl>
                                        <p:attrNameLst>
                                          <p:attrName>style.visibility</p:attrName>
                                        </p:attrNameLst>
                                      </p:cBhvr>
                                      <p:to>
                                        <p:strVal val="visible"/>
                                      </p:to>
                                    </p:set>
                                    <p:animEffect transition="in" filter="strips(downRight)">
                                      <p:cBhvr>
                                        <p:cTn id="22" dur="500"/>
                                        <p:tgtEl>
                                          <p:spTgt spid="6154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15428">
                                            <p:txEl>
                                              <p:pRg st="4" end="4"/>
                                            </p:txEl>
                                          </p:spTgt>
                                        </p:tgtEl>
                                        <p:attrNameLst>
                                          <p:attrName>style.visibility</p:attrName>
                                        </p:attrNameLst>
                                      </p:cBhvr>
                                      <p:to>
                                        <p:strVal val="visible"/>
                                      </p:to>
                                    </p:set>
                                    <p:animEffect transition="in" filter="strips(downRight)">
                                      <p:cBhvr>
                                        <p:cTn id="27" dur="500"/>
                                        <p:tgtEl>
                                          <p:spTgt spid="6154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latin typeface="American Typewriter" panose="02090604020004020304" pitchFamily="18" charset="77"/>
              </a:rPr>
              <a:t>1. L’importanza della moneta</a:t>
            </a:r>
            <a:endParaRPr lang="en-US" sz="2400" b="1" dirty="0">
              <a:latin typeface="American Typewriter" panose="02090604020004020304" pitchFamily="18" charset="77"/>
            </a:endParaRPr>
          </a:p>
        </p:txBody>
      </p:sp>
      <p:sp>
        <p:nvSpPr>
          <p:cNvPr id="3" name="Segnaposto testo 2"/>
          <p:cNvSpPr>
            <a:spLocks noGrp="1"/>
          </p:cNvSpPr>
          <p:nvPr>
            <p:ph type="body" sz="half" idx="1"/>
          </p:nvPr>
        </p:nvSpPr>
        <p:spPr>
          <a:xfrm>
            <a:off x="539552" y="1124744"/>
            <a:ext cx="8208912" cy="5184576"/>
          </a:xfrm>
        </p:spPr>
        <p:txBody>
          <a:bodyPr/>
          <a:lstStyle/>
          <a:p>
            <a:pPr marL="0" indent="0">
              <a:lnSpc>
                <a:spcPct val="114000"/>
              </a:lnSpc>
              <a:spcBef>
                <a:spcPts val="600"/>
              </a:spcBef>
              <a:buNone/>
            </a:pPr>
            <a:r>
              <a:rPr lang="it-IT" sz="1700" i="1" dirty="0">
                <a:latin typeface="American Typewriter" panose="02090604020004020304" pitchFamily="18" charset="77"/>
              </a:rPr>
              <a:t>Si potrebbe fare a meno della moneta … ma a quale costo?</a:t>
            </a:r>
          </a:p>
          <a:p>
            <a:pPr marL="0" indent="0">
              <a:lnSpc>
                <a:spcPct val="114000"/>
              </a:lnSpc>
              <a:spcBef>
                <a:spcPts val="600"/>
              </a:spcBef>
              <a:buNone/>
            </a:pPr>
            <a:r>
              <a:rPr lang="it-IT" sz="1700" dirty="0">
                <a:latin typeface="American Typewriter" panose="02090604020004020304" pitchFamily="18" charset="77"/>
              </a:rPr>
              <a:t>Sicuramente all’inizio di ogni società mercantile le merci (beni o servizi) venivano scambiate in regime di </a:t>
            </a:r>
            <a:r>
              <a:rPr lang="it-IT" sz="1700" b="1" dirty="0">
                <a:solidFill>
                  <a:srgbClr val="000099"/>
                </a:solidFill>
                <a:latin typeface="American Typewriter" panose="02090604020004020304" pitchFamily="18" charset="77"/>
              </a:rPr>
              <a:t>baratto</a:t>
            </a:r>
            <a:r>
              <a:rPr lang="it-IT" sz="1700" dirty="0">
                <a:latin typeface="American Typewriter" panose="02090604020004020304" pitchFamily="18" charset="77"/>
              </a:rPr>
              <a:t>, una per l’altra. Ma questi scambi sono spesso difficili da organizzare:</a:t>
            </a:r>
          </a:p>
          <a:p>
            <a:pPr>
              <a:lnSpc>
                <a:spcPct val="114000"/>
              </a:lnSpc>
              <a:spcBef>
                <a:spcPts val="600"/>
              </a:spcBef>
            </a:pPr>
            <a:r>
              <a:rPr lang="it-IT" sz="1700" dirty="0">
                <a:latin typeface="American Typewriter" panose="02090604020004020304" pitchFamily="18" charset="77"/>
              </a:rPr>
              <a:t>Per ogni baratto, si richiede la “</a:t>
            </a:r>
            <a:r>
              <a:rPr lang="it-IT" sz="1700" b="1" dirty="0">
                <a:solidFill>
                  <a:srgbClr val="000099"/>
                </a:solidFill>
                <a:latin typeface="American Typewriter" panose="02090604020004020304" pitchFamily="18" charset="77"/>
              </a:rPr>
              <a:t>doppia coincidenza </a:t>
            </a:r>
            <a:r>
              <a:rPr lang="it-IT" sz="1700" dirty="0">
                <a:latin typeface="American Typewriter" panose="02090604020004020304" pitchFamily="18" charset="77"/>
              </a:rPr>
              <a:t>della volontà di acquistare”</a:t>
            </a:r>
            <a:r>
              <a:rPr lang="it-IT" sz="1700" i="1" dirty="0">
                <a:latin typeface="American Typewriter" panose="02090604020004020304" pitchFamily="18" charset="77"/>
              </a:rPr>
              <a:t>(</a:t>
            </a:r>
            <a:r>
              <a:rPr lang="it-IT" sz="1700" i="1" dirty="0" err="1">
                <a:latin typeface="American Typewriter" panose="02090604020004020304" pitchFamily="18" charset="77"/>
              </a:rPr>
              <a:t>Jevons</a:t>
            </a:r>
            <a:r>
              <a:rPr lang="it-IT" sz="1700" i="1" dirty="0">
                <a:latin typeface="American Typewriter" panose="02090604020004020304" pitchFamily="18" charset="77"/>
              </a:rPr>
              <a:t>, 1875): </a:t>
            </a:r>
            <a:endParaRPr lang="en-US" sz="1700" i="1" dirty="0">
              <a:latin typeface="American Typewriter" panose="02090604020004020304" pitchFamily="18" charset="77"/>
            </a:endParaRPr>
          </a:p>
          <a:p>
            <a:pPr lvl="1">
              <a:lnSpc>
                <a:spcPct val="114000"/>
              </a:lnSpc>
              <a:spcBef>
                <a:spcPts val="600"/>
              </a:spcBef>
              <a:buFont typeface="Wingdings" panose="05000000000000000000" pitchFamily="2" charset="2"/>
              <a:buChar char="Ø"/>
            </a:pPr>
            <a:r>
              <a:rPr lang="it-IT" sz="1700" i="1" dirty="0">
                <a:latin typeface="American Typewriter" panose="02090604020004020304" pitchFamily="18" charset="77"/>
              </a:rPr>
              <a:t>Chi produce pere e  vuole comprare ricotta, deve trovare qualcun altro che, oltre a produrre la ricotta, sia interessato a comprare le sue pere ... e più aumenta il numero e la diversità di merci oggetto, più è difficile trovare la controparte “giusta”</a:t>
            </a:r>
          </a:p>
          <a:p>
            <a:pPr lvl="1">
              <a:lnSpc>
                <a:spcPct val="114000"/>
              </a:lnSpc>
              <a:spcBef>
                <a:spcPts val="600"/>
              </a:spcBef>
              <a:buFont typeface="Wingdings" panose="05000000000000000000" pitchFamily="2" charset="2"/>
              <a:buChar char="Ø"/>
            </a:pPr>
            <a:r>
              <a:rPr lang="it-IT" sz="1700" i="1" dirty="0">
                <a:latin typeface="American Typewriter" panose="02090604020004020304" pitchFamily="18" charset="77"/>
              </a:rPr>
              <a:t>Questo è piuttosto complicato ed intrinsecamente costoso (almeno in termini di tempo) …</a:t>
            </a:r>
          </a:p>
          <a:p>
            <a:pPr>
              <a:lnSpc>
                <a:spcPct val="114000"/>
              </a:lnSpc>
              <a:spcBef>
                <a:spcPts val="600"/>
              </a:spcBef>
            </a:pPr>
            <a:r>
              <a:rPr lang="it-IT" sz="1700" dirty="0">
                <a:latin typeface="American Typewriter" panose="02090604020004020304" pitchFamily="18" charset="77"/>
              </a:rPr>
              <a:t>Si diffonde quindi la pratica di utilizzare </a:t>
            </a:r>
            <a:r>
              <a:rPr lang="it-IT" sz="1700" b="1" dirty="0">
                <a:latin typeface="American Typewriter" panose="02090604020004020304" pitchFamily="18" charset="77"/>
              </a:rPr>
              <a:t>sempre una stessa merce come controparte</a:t>
            </a:r>
            <a:r>
              <a:rPr lang="it-IT" sz="1700" dirty="0">
                <a:latin typeface="American Typewriter" panose="02090604020004020304" pitchFamily="18" charset="77"/>
              </a:rPr>
              <a:t> di ciascuno scambio: ad esempio le pecore, o le conchiglie, o un metallo prezioso …</a:t>
            </a:r>
            <a:endParaRPr lang="en-US" sz="1700" dirty="0">
              <a:latin typeface="American Typewriter" panose="02090604020004020304" pitchFamily="18" charset="77"/>
            </a:endParaRPr>
          </a:p>
        </p:txBody>
      </p:sp>
      <p:sp>
        <p:nvSpPr>
          <p:cNvPr id="5" name="Segnaposto piè di pagina 4"/>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065940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8" name="Rectangle 4"/>
          <p:cNvSpPr>
            <a:spLocks noChangeArrowheads="1"/>
          </p:cNvSpPr>
          <p:nvPr/>
        </p:nvSpPr>
        <p:spPr bwMode="auto">
          <a:xfrm>
            <a:off x="628650" y="1268760"/>
            <a:ext cx="801604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marL="287338" indent="-2873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spcBef>
                <a:spcPct val="50000"/>
              </a:spcBef>
              <a:buClr>
                <a:schemeClr val="tx2"/>
              </a:buClr>
              <a:buSzPct val="70000"/>
            </a:pPr>
            <a:r>
              <a:rPr lang="it-IT" altLang="en-US" sz="1600" dirty="0">
                <a:latin typeface="American Typewriter" panose="02090604020004020304" pitchFamily="18" charset="77"/>
              </a:rPr>
              <a:t>Il tasso di cambio reale si può calcolare:</a:t>
            </a:r>
          </a:p>
          <a:p>
            <a:pPr marL="342900" indent="-342900" eaLnBrk="1" hangingPunct="1">
              <a:spcBef>
                <a:spcPct val="500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per un singolo bene </a:t>
            </a:r>
            <a:r>
              <a:rPr lang="it-IT" altLang="en-US" sz="1600" i="1" dirty="0">
                <a:latin typeface="American Typewriter" panose="02090604020004020304" pitchFamily="18" charset="77"/>
              </a:rPr>
              <a:t>(come in questo esempio ipotetico)</a:t>
            </a:r>
          </a:p>
          <a:p>
            <a:pPr marL="341709" lvl="1" indent="0" eaLnBrk="1" hangingPunct="1">
              <a:spcBef>
                <a:spcPct val="50000"/>
              </a:spcBef>
              <a:buClr>
                <a:schemeClr val="tx2"/>
              </a:buClr>
              <a:buSzPct val="70000"/>
            </a:pPr>
            <a:r>
              <a:rPr lang="it-IT" altLang="en-US" sz="1600" i="1" dirty="0">
                <a:solidFill>
                  <a:srgbClr val="0563C1"/>
                </a:solidFill>
                <a:latin typeface="American Typewriter" panose="02090604020004020304" pitchFamily="18" charset="77"/>
              </a:rPr>
              <a:t>→ in questo caso, se il cambio reale è pari a 1, allora si dice che è confermata la «</a:t>
            </a:r>
            <a:r>
              <a:rPr lang="it-IT" altLang="en-US" sz="1600" i="1" dirty="0">
                <a:solidFill>
                  <a:srgbClr val="C00000"/>
                </a:solidFill>
                <a:latin typeface="American Typewriter" panose="02090604020004020304" pitchFamily="18" charset="77"/>
              </a:rPr>
              <a:t>legge del prezzo unico</a:t>
            </a:r>
            <a:r>
              <a:rPr lang="it-IT" altLang="en-US" sz="1600" i="1" dirty="0">
                <a:solidFill>
                  <a:srgbClr val="0563C1"/>
                </a:solidFill>
                <a:latin typeface="American Typewriter" panose="02090604020004020304" pitchFamily="18" charset="77"/>
              </a:rPr>
              <a:t>»;</a:t>
            </a:r>
          </a:p>
          <a:p>
            <a:pPr marL="342900" indent="-342900" eaLnBrk="1" hangingPunct="1">
              <a:spcBef>
                <a:spcPct val="50000"/>
              </a:spcBef>
              <a:buClr>
                <a:schemeClr val="tx2"/>
              </a:buClr>
              <a:buSzPct val="70000"/>
              <a:buFont typeface="Arial" panose="020B0604020202020204" pitchFamily="34" charset="0"/>
              <a:buChar char="•"/>
            </a:pPr>
            <a:r>
              <a:rPr lang="it-IT" altLang="en-US" sz="1600" dirty="0">
                <a:latin typeface="American Typewriter" panose="02090604020004020304" pitchFamily="18" charset="77"/>
              </a:rPr>
              <a:t>oppure per l’intero «paniere» compreso nel PIL </a:t>
            </a:r>
            <a:r>
              <a:rPr lang="it-IT" altLang="en-US" sz="1600" i="1" dirty="0">
                <a:latin typeface="American Typewriter" panose="02090604020004020304" pitchFamily="18" charset="77"/>
              </a:rPr>
              <a:t>oppure</a:t>
            </a:r>
            <a:r>
              <a:rPr lang="it-IT" altLang="en-US" sz="1600" dirty="0">
                <a:latin typeface="American Typewriter" panose="02090604020004020304" pitchFamily="18" charset="77"/>
              </a:rPr>
              <a:t> nell’indice dei prezzi al consumo</a:t>
            </a:r>
          </a:p>
          <a:p>
            <a:pPr marL="341709" lvl="1" indent="0" eaLnBrk="1" hangingPunct="1">
              <a:spcBef>
                <a:spcPct val="50000"/>
              </a:spcBef>
              <a:buClr>
                <a:schemeClr val="tx2"/>
              </a:buClr>
              <a:buSzPct val="70000"/>
            </a:pPr>
            <a:r>
              <a:rPr lang="it-IT" altLang="en-US" sz="1600" i="1" dirty="0">
                <a:solidFill>
                  <a:srgbClr val="0563C1"/>
                </a:solidFill>
                <a:latin typeface="American Typewriter" panose="02090604020004020304" pitchFamily="18" charset="77"/>
              </a:rPr>
              <a:t>→ in questo caso, se il cambio reale è pari a 1, allora si dice che è confermata la «</a:t>
            </a:r>
            <a:r>
              <a:rPr lang="it-IT" altLang="en-US" sz="1600" i="1" dirty="0">
                <a:solidFill>
                  <a:srgbClr val="C00000"/>
                </a:solidFill>
                <a:latin typeface="American Typewriter" panose="02090604020004020304" pitchFamily="18" charset="77"/>
              </a:rPr>
              <a:t>parità del potere d’acquisto</a:t>
            </a:r>
            <a:r>
              <a:rPr lang="it-IT" altLang="en-US" sz="1600" i="1" dirty="0">
                <a:solidFill>
                  <a:srgbClr val="0563C1"/>
                </a:solidFill>
                <a:latin typeface="American Typewriter" panose="02090604020004020304" pitchFamily="18" charset="77"/>
              </a:rPr>
              <a:t>».</a:t>
            </a:r>
          </a:p>
          <a:p>
            <a:pPr marL="0" indent="-113903" eaLnBrk="1" hangingPunct="1">
              <a:spcBef>
                <a:spcPct val="50000"/>
              </a:spcBef>
              <a:buClr>
                <a:schemeClr val="tx2"/>
              </a:buClr>
              <a:buSzPct val="70000"/>
            </a:pPr>
            <a:r>
              <a:rPr lang="it-IT" altLang="en-US" sz="1600" dirty="0">
                <a:latin typeface="American Typewriter" panose="02090604020004020304" pitchFamily="18" charset="77"/>
              </a:rPr>
              <a:t>In questa prospettiva, possiamo pensare che, nel lungo periodo, il </a:t>
            </a:r>
            <a:r>
              <a:rPr lang="it-IT" altLang="en-US" sz="1600" b="1" dirty="0">
                <a:latin typeface="American Typewriter" panose="02090604020004020304" pitchFamily="18" charset="77"/>
              </a:rPr>
              <a:t>valore di equilibrio del tasso di cambio reale </a:t>
            </a:r>
            <a:r>
              <a:rPr lang="it-IT" altLang="en-US" sz="1600" dirty="0">
                <a:latin typeface="American Typewriter" panose="02090604020004020304" pitchFamily="18" charset="77"/>
              </a:rPr>
              <a:t>sia </a:t>
            </a:r>
            <a:r>
              <a:rPr lang="it-IT" altLang="en-US" sz="1800" b="1" dirty="0">
                <a:solidFill>
                  <a:srgbClr val="000099"/>
                </a:solidFill>
                <a:latin typeface="American Typewriter" panose="02090604020004020304" pitchFamily="18" charset="77"/>
              </a:rPr>
              <a:t>1</a:t>
            </a:r>
            <a:r>
              <a:rPr lang="it-IT" altLang="en-US" sz="1600" dirty="0">
                <a:latin typeface="American Typewriter" panose="02090604020004020304" pitchFamily="18" charset="77"/>
              </a:rPr>
              <a:t>:</a:t>
            </a:r>
          </a:p>
          <a:p>
            <a:pPr marL="171847" indent="-180000" eaLnBrk="1" hangingPunct="1">
              <a:spcBef>
                <a:spcPct val="50000"/>
              </a:spcBef>
              <a:buClr>
                <a:schemeClr val="tx2"/>
              </a:buClr>
              <a:buSzPct val="70000"/>
              <a:buFont typeface="Arial" panose="020B0604020202020204" pitchFamily="34" charset="0"/>
              <a:buChar char="•"/>
            </a:pPr>
            <a:r>
              <a:rPr lang="it-IT" altLang="en-US" sz="1400" dirty="0">
                <a:latin typeface="American Typewriter" panose="02090604020004020304" pitchFamily="18" charset="77"/>
              </a:rPr>
              <a:t>Se il tasso di cambio reale è uguale a 1, il potere di acquisto di ciascuna moneta è lo stesso in tutti i paesi (o meglio, aree valutarie) del mondo.</a:t>
            </a:r>
          </a:p>
          <a:p>
            <a:pPr marL="0" indent="0" algn="r" eaLnBrk="1" hangingPunct="1">
              <a:spcBef>
                <a:spcPct val="50000"/>
              </a:spcBef>
              <a:buClr>
                <a:schemeClr val="tx2"/>
              </a:buClr>
              <a:buSzPct val="70000"/>
            </a:pPr>
            <a:r>
              <a:rPr lang="it-IT" altLang="en-US" sz="1400" i="1" dirty="0">
                <a:latin typeface="American Typewriter" panose="02090604020004020304" pitchFamily="18" charset="77"/>
              </a:rPr>
              <a:t>Tuttavia, come vedremo nelle prossime lezioni, in pratica la determinazione dei valori di equilibrio del tasso di cambio reale (e nominale) è un po’ più complessa …</a:t>
            </a:r>
          </a:p>
          <a:p>
            <a:pPr marL="171847" indent="-285750" eaLnBrk="1" hangingPunct="1">
              <a:spcBef>
                <a:spcPct val="50000"/>
              </a:spcBef>
              <a:buClr>
                <a:schemeClr val="tx2"/>
              </a:buClr>
              <a:buSzPct val="70000"/>
              <a:buFont typeface="Arial" panose="020B0604020202020204" pitchFamily="34" charset="0"/>
              <a:buChar char="•"/>
            </a:pPr>
            <a:endParaRPr lang="it-IT" altLang="en-US" sz="1800" dirty="0">
              <a:latin typeface="Verdana" panose="020B0604030504040204" pitchFamily="34" charset="0"/>
            </a:endParaRPr>
          </a:p>
        </p:txBody>
      </p:sp>
      <p:sp>
        <p:nvSpPr>
          <p:cNvPr id="12" name="Rectangle 7"/>
          <p:cNvSpPr>
            <a:spLocks noGrp="1" noChangeArrowheads="1"/>
          </p:cNvSpPr>
          <p:nvPr>
            <p:ph type="title"/>
          </p:nvPr>
        </p:nvSpPr>
        <p:spPr>
          <a:xfrm>
            <a:off x="441320" y="440467"/>
            <a:ext cx="8021080" cy="520030"/>
          </a:xfrm>
        </p:spPr>
        <p:txBody>
          <a:bodyPr>
            <a:noAutofit/>
          </a:bodyPr>
          <a:lstStyle/>
          <a:p>
            <a:pPr eaLnBrk="1" hangingPunct="1">
              <a:defRPr/>
            </a:pPr>
            <a:r>
              <a:rPr lang="it-IT" sz="2400" dirty="0">
                <a:solidFill>
                  <a:srgbClr val="005A5A"/>
                </a:solidFill>
                <a:latin typeface="American Typewriter" panose="02090604020004020304" pitchFamily="18" charset="77"/>
              </a:rPr>
              <a:t>Tasso di cambio reale (3)</a:t>
            </a:r>
            <a:endParaRPr lang="it-IT" sz="2400" i="1" dirty="0">
              <a:solidFill>
                <a:srgbClr val="005A5A"/>
              </a:solidFill>
              <a:latin typeface="American Typewriter" panose="02090604020004020304" pitchFamily="18" charset="77"/>
            </a:endParaRPr>
          </a:p>
        </p:txBody>
      </p:sp>
      <p:sp>
        <p:nvSpPr>
          <p:cNvPr id="9" name="AutoShape 2" descr="Risultati immagini per simbolo yen"/>
          <p:cNvSpPr>
            <a:spLocks noChangeAspect="1" noChangeArrowheads="1"/>
          </p:cNvSpPr>
          <p:nvPr/>
        </p:nvSpPr>
        <p:spPr bwMode="auto">
          <a:xfrm>
            <a:off x="116681" y="542925"/>
            <a:ext cx="6572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 name="AutoShape 4" descr="Risultati immagini per simbolo yen"/>
          <p:cNvSpPr>
            <a:spLocks noChangeAspect="1" noChangeArrowheads="1"/>
          </p:cNvSpPr>
          <p:nvPr/>
        </p:nvSpPr>
        <p:spPr bwMode="auto">
          <a:xfrm>
            <a:off x="230981" y="657225"/>
            <a:ext cx="657225" cy="657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42554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5428">
                                            <p:txEl>
                                              <p:pRg st="0" end="0"/>
                                            </p:txEl>
                                          </p:spTgt>
                                        </p:tgtEl>
                                        <p:attrNameLst>
                                          <p:attrName>style.visibility</p:attrName>
                                        </p:attrNameLst>
                                      </p:cBhvr>
                                      <p:to>
                                        <p:strVal val="visible"/>
                                      </p:to>
                                    </p:set>
                                    <p:animEffect transition="in" filter="strips(downRight)">
                                      <p:cBhvr>
                                        <p:cTn id="7" dur="500"/>
                                        <p:tgtEl>
                                          <p:spTgt spid="615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15428">
                                            <p:txEl>
                                              <p:pRg st="1" end="1"/>
                                            </p:txEl>
                                          </p:spTgt>
                                        </p:tgtEl>
                                        <p:attrNameLst>
                                          <p:attrName>style.visibility</p:attrName>
                                        </p:attrNameLst>
                                      </p:cBhvr>
                                      <p:to>
                                        <p:strVal val="visible"/>
                                      </p:to>
                                    </p:set>
                                    <p:animEffect transition="in" filter="strips(downRight)">
                                      <p:cBhvr>
                                        <p:cTn id="12" dur="500"/>
                                        <p:tgtEl>
                                          <p:spTgt spid="6154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15428">
                                            <p:txEl>
                                              <p:pRg st="2" end="2"/>
                                            </p:txEl>
                                          </p:spTgt>
                                        </p:tgtEl>
                                        <p:attrNameLst>
                                          <p:attrName>style.visibility</p:attrName>
                                        </p:attrNameLst>
                                      </p:cBhvr>
                                      <p:to>
                                        <p:strVal val="visible"/>
                                      </p:to>
                                    </p:set>
                                    <p:animEffect transition="in" filter="strips(downRight)">
                                      <p:cBhvr>
                                        <p:cTn id="17" dur="500"/>
                                        <p:tgtEl>
                                          <p:spTgt spid="6154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15428">
                                            <p:txEl>
                                              <p:pRg st="3" end="3"/>
                                            </p:txEl>
                                          </p:spTgt>
                                        </p:tgtEl>
                                        <p:attrNameLst>
                                          <p:attrName>style.visibility</p:attrName>
                                        </p:attrNameLst>
                                      </p:cBhvr>
                                      <p:to>
                                        <p:strVal val="visible"/>
                                      </p:to>
                                    </p:set>
                                    <p:animEffect transition="in" filter="strips(downRight)">
                                      <p:cBhvr>
                                        <p:cTn id="22" dur="500"/>
                                        <p:tgtEl>
                                          <p:spTgt spid="6154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15428">
                                            <p:txEl>
                                              <p:pRg st="4" end="4"/>
                                            </p:txEl>
                                          </p:spTgt>
                                        </p:tgtEl>
                                        <p:attrNameLst>
                                          <p:attrName>style.visibility</p:attrName>
                                        </p:attrNameLst>
                                      </p:cBhvr>
                                      <p:to>
                                        <p:strVal val="visible"/>
                                      </p:to>
                                    </p:set>
                                    <p:animEffect transition="in" filter="strips(downRight)">
                                      <p:cBhvr>
                                        <p:cTn id="27" dur="500"/>
                                        <p:tgtEl>
                                          <p:spTgt spid="6154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15428">
                                            <p:txEl>
                                              <p:pRg st="5" end="5"/>
                                            </p:txEl>
                                          </p:spTgt>
                                        </p:tgtEl>
                                        <p:attrNameLst>
                                          <p:attrName>style.visibility</p:attrName>
                                        </p:attrNameLst>
                                      </p:cBhvr>
                                      <p:to>
                                        <p:strVal val="visible"/>
                                      </p:to>
                                    </p:set>
                                    <p:animEffect transition="in" filter="strips(downRight)">
                                      <p:cBhvr>
                                        <p:cTn id="32" dur="500"/>
                                        <p:tgtEl>
                                          <p:spTgt spid="6154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615428">
                                            <p:txEl>
                                              <p:pRg st="6" end="6"/>
                                            </p:txEl>
                                          </p:spTgt>
                                        </p:tgtEl>
                                        <p:attrNameLst>
                                          <p:attrName>style.visibility</p:attrName>
                                        </p:attrNameLst>
                                      </p:cBhvr>
                                      <p:to>
                                        <p:strVal val="visible"/>
                                      </p:to>
                                    </p:set>
                                    <p:animEffect transition="in" filter="strips(downRight)">
                                      <p:cBhvr>
                                        <p:cTn id="37" dur="500"/>
                                        <p:tgtEl>
                                          <p:spTgt spid="6154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615428">
                                            <p:txEl>
                                              <p:pRg st="7" end="7"/>
                                            </p:txEl>
                                          </p:spTgt>
                                        </p:tgtEl>
                                        <p:attrNameLst>
                                          <p:attrName>style.visibility</p:attrName>
                                        </p:attrNameLst>
                                      </p:cBhvr>
                                      <p:to>
                                        <p:strVal val="visible"/>
                                      </p:to>
                                    </p:set>
                                    <p:animEffect transition="in" filter="strips(downRight)">
                                      <p:cBhvr>
                                        <p:cTn id="42" dur="500"/>
                                        <p:tgtEl>
                                          <p:spTgt spid="6154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6064" y="476672"/>
            <a:ext cx="4572000" cy="461665"/>
          </a:xfrm>
          <a:prstGeom prst="rect">
            <a:avLst/>
          </a:prstGeom>
        </p:spPr>
        <p:txBody>
          <a:bodyPr>
            <a:spAutoFit/>
          </a:bodyPr>
          <a:lstStyle/>
          <a:p>
            <a:r>
              <a:rPr lang="it-IT" sz="2400" dirty="0">
                <a:solidFill>
                  <a:srgbClr val="005A5A"/>
                </a:solidFill>
                <a:latin typeface="American Typewriter" panose="02090604020004020304" pitchFamily="18" charset="77"/>
              </a:rPr>
              <a:t>La legge del prezzo unico</a:t>
            </a:r>
          </a:p>
        </p:txBody>
      </p:sp>
      <p:sp>
        <p:nvSpPr>
          <p:cNvPr id="5" name="Rettangolo 4"/>
          <p:cNvSpPr/>
          <p:nvPr/>
        </p:nvSpPr>
        <p:spPr>
          <a:xfrm>
            <a:off x="678463" y="1340768"/>
            <a:ext cx="7997993" cy="4430380"/>
          </a:xfrm>
          <a:prstGeom prst="rect">
            <a:avLst/>
          </a:prstGeom>
        </p:spPr>
        <p:txBody>
          <a:bodyPr wrap="square">
            <a:spAutoFit/>
          </a:bodyPr>
          <a:lstStyle/>
          <a:p>
            <a:pPr algn="just">
              <a:lnSpc>
                <a:spcPct val="114000"/>
              </a:lnSpc>
              <a:spcBef>
                <a:spcPts val="1200"/>
              </a:spcBef>
            </a:pPr>
            <a:r>
              <a:rPr lang="it-IT" b="1" i="1" dirty="0">
                <a:solidFill>
                  <a:srgbClr val="005A5A"/>
                </a:solidFill>
                <a:latin typeface="American Typewriter" panose="02090604020004020304" pitchFamily="18" charset="77"/>
              </a:rPr>
              <a:t>«The Big Mac Index»</a:t>
            </a:r>
            <a:endParaRPr lang="en-US" i="1" dirty="0">
              <a:latin typeface="American Typewriter" panose="02090604020004020304" pitchFamily="18" charset="77"/>
            </a:endParaRPr>
          </a:p>
          <a:p>
            <a:pPr algn="just">
              <a:lnSpc>
                <a:spcPct val="114000"/>
              </a:lnSpc>
              <a:spcBef>
                <a:spcPts val="1200"/>
              </a:spcBef>
            </a:pPr>
            <a:r>
              <a:rPr lang="en-US" i="1" dirty="0">
                <a:solidFill>
                  <a:srgbClr val="0563C1"/>
                </a:solidFill>
                <a:latin typeface="American Typewriter" panose="02090604020004020304" pitchFamily="18" charset="77"/>
              </a:rPr>
              <a:t>THE Big Mac index was invented by The Economist in 1986 as a lighthearted guide to whether currencies are at their “correct” level. </a:t>
            </a:r>
          </a:p>
          <a:p>
            <a:pPr algn="just">
              <a:lnSpc>
                <a:spcPct val="114000"/>
              </a:lnSpc>
              <a:spcBef>
                <a:spcPts val="1200"/>
              </a:spcBef>
            </a:pPr>
            <a:r>
              <a:rPr lang="en-US" i="1" dirty="0">
                <a:solidFill>
                  <a:srgbClr val="0563C1"/>
                </a:solidFill>
                <a:latin typeface="American Typewriter" panose="02090604020004020304" pitchFamily="18" charset="77"/>
              </a:rPr>
              <a:t>It is based on the theory of purchasing-power parity (PPP), the notion that in the long run exchange rates should move towards the rate that would </a:t>
            </a:r>
            <a:r>
              <a:rPr lang="en-US" i="1" dirty="0" err="1">
                <a:solidFill>
                  <a:srgbClr val="0563C1"/>
                </a:solidFill>
                <a:latin typeface="American Typewriter" panose="02090604020004020304" pitchFamily="18" charset="77"/>
              </a:rPr>
              <a:t>equalise</a:t>
            </a:r>
            <a:r>
              <a:rPr lang="en-US" i="1" dirty="0">
                <a:solidFill>
                  <a:srgbClr val="0563C1"/>
                </a:solidFill>
                <a:latin typeface="American Typewriter" panose="02090604020004020304" pitchFamily="18" charset="77"/>
              </a:rPr>
              <a:t> the prices of an identical basket of goods and services (in this case, a burger) in any two countries. </a:t>
            </a:r>
          </a:p>
          <a:p>
            <a:pPr algn="just">
              <a:lnSpc>
                <a:spcPct val="114000"/>
              </a:lnSpc>
              <a:spcBef>
                <a:spcPts val="1200"/>
              </a:spcBef>
            </a:pPr>
            <a:r>
              <a:rPr lang="en-US" i="1" dirty="0">
                <a:solidFill>
                  <a:srgbClr val="0563C1"/>
                </a:solidFill>
                <a:latin typeface="American Typewriter" panose="02090604020004020304" pitchFamily="18" charset="77"/>
              </a:rPr>
              <a:t>For example, the average price of a Big Mac in America in January 2015 was $4.79; in China it was only $2.77 at market exchange rates. </a:t>
            </a:r>
          </a:p>
          <a:p>
            <a:pPr algn="just">
              <a:lnSpc>
                <a:spcPct val="114000"/>
              </a:lnSpc>
              <a:spcBef>
                <a:spcPts val="1200"/>
              </a:spcBef>
            </a:pPr>
            <a:r>
              <a:rPr lang="en-US" i="1" dirty="0">
                <a:solidFill>
                  <a:srgbClr val="0563C1"/>
                </a:solidFill>
                <a:latin typeface="American Typewriter" panose="02090604020004020304" pitchFamily="18" charset="77"/>
              </a:rPr>
              <a:t>So the "raw" Big Mac index says that the yuan was undervalued by 42% at that time.</a:t>
            </a:r>
          </a:p>
          <a:p>
            <a:pPr algn="r">
              <a:spcBef>
                <a:spcPts val="450"/>
              </a:spcBef>
            </a:pPr>
            <a:r>
              <a:rPr lang="en-US" sz="1200" dirty="0"/>
              <a:t>http://www.economist.com/content/big-mac-index  (13.04.2015)</a:t>
            </a: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41554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47487" y="857251"/>
            <a:ext cx="10359189" cy="5041106"/>
          </a:xfrm>
          <a:prstGeom prst="rect">
            <a:avLst/>
          </a:prstGeom>
        </p:spPr>
      </p:pic>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358331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539552" y="188640"/>
            <a:ext cx="7886700" cy="574382"/>
          </a:xfrm>
        </p:spPr>
        <p:txBody>
          <a:bodyPr>
            <a:normAutofit/>
          </a:bodyPr>
          <a:lstStyle/>
          <a:p>
            <a:pPr eaLnBrk="1" hangingPunct="1">
              <a:defRPr/>
            </a:pPr>
            <a:r>
              <a:rPr lang="it-IT" sz="2400" dirty="0">
                <a:solidFill>
                  <a:srgbClr val="005A5A"/>
                </a:solidFill>
                <a:latin typeface="American Typewriter" panose="02090604020004020304" pitchFamily="18" charset="77"/>
              </a:rPr>
              <a:t>Determinanti del tasso di cambio reale</a:t>
            </a:r>
          </a:p>
        </p:txBody>
      </p:sp>
      <p:sp>
        <p:nvSpPr>
          <p:cNvPr id="644099" name="Rectangle 3"/>
          <p:cNvSpPr>
            <a:spLocks noChangeArrowheads="1"/>
          </p:cNvSpPr>
          <p:nvPr/>
        </p:nvSpPr>
        <p:spPr bwMode="auto">
          <a:xfrm>
            <a:off x="539552" y="1192957"/>
            <a:ext cx="7075886" cy="60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marL="287338" indent="-2873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Bef>
                <a:spcPct val="20000"/>
              </a:spcBef>
              <a:buClr>
                <a:schemeClr val="tx2"/>
              </a:buClr>
              <a:buSzPct val="70000"/>
              <a:buFont typeface="Wingdings" panose="05000000000000000000" pitchFamily="2" charset="2"/>
              <a:buNone/>
            </a:pPr>
            <a:r>
              <a:rPr lang="it-IT" altLang="en-US" sz="1800" dirty="0">
                <a:latin typeface="+mj-lt"/>
                <a:sym typeface="Symbol" panose="05050102010706020507" pitchFamily="18" charset="2"/>
              </a:rPr>
              <a:t>Il tasso di cambio reale è dato da:</a:t>
            </a:r>
            <a:endParaRPr lang="it-IT" altLang="en-US" sz="1800" b="1" i="1" dirty="0">
              <a:latin typeface="+mj-lt"/>
              <a:sym typeface="Symbol" panose="05050102010706020507" pitchFamily="18" charset="2"/>
            </a:endParaRPr>
          </a:p>
        </p:txBody>
      </p:sp>
      <p:graphicFrame>
        <p:nvGraphicFramePr>
          <p:cNvPr id="644100" name="Object 4"/>
          <p:cNvGraphicFramePr>
            <a:graphicFrameLocks noChangeAspect="1"/>
          </p:cNvGraphicFramePr>
          <p:nvPr>
            <p:extLst>
              <p:ext uri="{D42A27DB-BD31-4B8C-83A1-F6EECF244321}">
                <p14:modId xmlns:p14="http://schemas.microsoft.com/office/powerpoint/2010/main" val="3727605395"/>
              </p:ext>
            </p:extLst>
          </p:nvPr>
        </p:nvGraphicFramePr>
        <p:xfrm>
          <a:off x="4850730" y="1030288"/>
          <a:ext cx="2241550" cy="831850"/>
        </p:xfrm>
        <a:graphic>
          <a:graphicData uri="http://schemas.openxmlformats.org/presentationml/2006/ole">
            <mc:AlternateContent xmlns:mc="http://schemas.openxmlformats.org/markup-compatibility/2006">
              <mc:Choice xmlns:v="urn:schemas-microsoft-com:vml" Requires="v">
                <p:oleObj name="Equazione" r:id="rId3" imgW="685800" imgH="431640" progId="Equation.3">
                  <p:embed/>
                </p:oleObj>
              </mc:Choice>
              <mc:Fallback>
                <p:oleObj name="Equazione" r:id="rId3" imgW="685800" imgH="431640" progId="Equation.3">
                  <p:embed/>
                  <p:pic>
                    <p:nvPicPr>
                      <p:cNvPr id="0" name=""/>
                      <p:cNvPicPr>
                        <a:picLocks noChangeAspect="1" noChangeArrowheads="1"/>
                      </p:cNvPicPr>
                      <p:nvPr/>
                    </p:nvPicPr>
                    <p:blipFill>
                      <a:blip r:embed="rId4"/>
                      <a:srcRect/>
                      <a:stretch>
                        <a:fillRect/>
                      </a:stretch>
                    </p:blipFill>
                    <p:spPr bwMode="auto">
                      <a:xfrm>
                        <a:off x="4850730" y="1030288"/>
                        <a:ext cx="2241550" cy="831850"/>
                      </a:xfrm>
                      <a:prstGeom prst="rect">
                        <a:avLst/>
                      </a:prstGeom>
                      <a:noFill/>
                      <a:ln w="9525">
                        <a:solidFill>
                          <a:srgbClr val="CC0000"/>
                        </a:solidFill>
                        <a:miter lim="800000"/>
                        <a:headEnd/>
                        <a:tailEnd/>
                      </a:ln>
                      <a:effectLst/>
                    </p:spPr>
                  </p:pic>
                </p:oleObj>
              </mc:Fallback>
            </mc:AlternateContent>
          </a:graphicData>
        </a:graphic>
      </p:graphicFrame>
      <p:sp>
        <p:nvSpPr>
          <p:cNvPr id="644101" name="Rectangle 5"/>
          <p:cNvSpPr>
            <a:spLocks noChangeArrowheads="1"/>
          </p:cNvSpPr>
          <p:nvPr/>
        </p:nvSpPr>
        <p:spPr bwMode="auto">
          <a:xfrm>
            <a:off x="566884" y="2368352"/>
            <a:ext cx="6957444" cy="48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15504" indent="-215504">
              <a:lnSpc>
                <a:spcPct val="120000"/>
              </a:lnSpc>
              <a:spcBef>
                <a:spcPct val="20000"/>
              </a:spcBef>
              <a:buClr>
                <a:schemeClr val="tx2"/>
              </a:buClr>
              <a:buSzPct val="70000"/>
              <a:defRPr/>
            </a:pPr>
            <a:r>
              <a:rPr lang="it-IT" dirty="0">
                <a:solidFill>
                  <a:srgbClr val="000099"/>
                </a:solidFill>
                <a:latin typeface="+mj-lt"/>
                <a:ea typeface="ＭＳ Ｐゴシック" charset="0"/>
                <a:sym typeface="Symbol" charset="0"/>
              </a:rPr>
              <a:t>In termini di variazioni percentuali:</a:t>
            </a:r>
          </a:p>
        </p:txBody>
      </p:sp>
      <p:graphicFrame>
        <p:nvGraphicFramePr>
          <p:cNvPr id="644102" name="Object 6"/>
          <p:cNvGraphicFramePr>
            <a:graphicFrameLocks noChangeAspect="1"/>
          </p:cNvGraphicFramePr>
          <p:nvPr>
            <p:extLst>
              <p:ext uri="{D42A27DB-BD31-4B8C-83A1-F6EECF244321}">
                <p14:modId xmlns:p14="http://schemas.microsoft.com/office/powerpoint/2010/main" val="2556987626"/>
              </p:ext>
            </p:extLst>
          </p:nvPr>
        </p:nvGraphicFramePr>
        <p:xfrm>
          <a:off x="4865688" y="2238375"/>
          <a:ext cx="3074987" cy="846138"/>
        </p:xfrm>
        <a:graphic>
          <a:graphicData uri="http://schemas.openxmlformats.org/presentationml/2006/ole">
            <mc:AlternateContent xmlns:mc="http://schemas.openxmlformats.org/markup-compatibility/2006">
              <mc:Choice xmlns:v="urn:schemas-microsoft-com:vml" Requires="v">
                <p:oleObj name="Equazione" r:id="rId5" imgW="1473120" imgH="393480" progId="Equation.3">
                  <p:embed/>
                </p:oleObj>
              </mc:Choice>
              <mc:Fallback>
                <p:oleObj name="Equazione" r:id="rId5" imgW="1473120" imgH="393480" progId="Equation.3">
                  <p:embed/>
                  <p:pic>
                    <p:nvPicPr>
                      <p:cNvPr id="0" name=""/>
                      <p:cNvPicPr>
                        <a:picLocks noChangeAspect="1" noChangeArrowheads="1"/>
                      </p:cNvPicPr>
                      <p:nvPr/>
                    </p:nvPicPr>
                    <p:blipFill>
                      <a:blip r:embed="rId6"/>
                      <a:srcRect/>
                      <a:stretch>
                        <a:fillRect/>
                      </a:stretch>
                    </p:blipFill>
                    <p:spPr bwMode="auto">
                      <a:xfrm>
                        <a:off x="4865688" y="2238375"/>
                        <a:ext cx="3074987" cy="846138"/>
                      </a:xfrm>
                      <a:prstGeom prst="rect">
                        <a:avLst/>
                      </a:prstGeom>
                      <a:noFill/>
                      <a:ln w="9525">
                        <a:solidFill>
                          <a:srgbClr val="000099"/>
                        </a:solidFill>
                        <a:miter lim="800000"/>
                        <a:headEnd/>
                        <a:tailEnd/>
                      </a:ln>
                      <a:effectLst/>
                    </p:spPr>
                  </p:pic>
                </p:oleObj>
              </mc:Fallback>
            </mc:AlternateContent>
          </a:graphicData>
        </a:graphic>
      </p:graphicFrame>
      <p:sp>
        <p:nvSpPr>
          <p:cNvPr id="644105" name="Rectangle 9"/>
          <p:cNvSpPr>
            <a:spLocks noChangeArrowheads="1"/>
          </p:cNvSpPr>
          <p:nvPr/>
        </p:nvSpPr>
        <p:spPr bwMode="auto">
          <a:xfrm>
            <a:off x="395536" y="3223226"/>
            <a:ext cx="8422106" cy="308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p>
            <a:pPr>
              <a:lnSpc>
                <a:spcPct val="125000"/>
              </a:lnSpc>
              <a:spcBef>
                <a:spcPts val="600"/>
              </a:spcBef>
              <a:buClr>
                <a:schemeClr val="tx2"/>
              </a:buClr>
              <a:buSzPct val="70000"/>
              <a:defRPr/>
            </a:pPr>
            <a:r>
              <a:rPr lang="it-IT" sz="1600" dirty="0">
                <a:latin typeface="American Typewriter" panose="02090604020004020304" pitchFamily="18" charset="77"/>
                <a:ea typeface="ＭＳ Ｐゴシック" charset="0"/>
                <a:sym typeface="Symbol" charset="0"/>
              </a:rPr>
              <a:t>Il tasso di cambio reale rimane </a:t>
            </a:r>
            <a:r>
              <a:rPr lang="it-IT" sz="1600" b="1" dirty="0">
                <a:solidFill>
                  <a:srgbClr val="005A5A"/>
                </a:solidFill>
                <a:latin typeface="American Typewriter" panose="02090604020004020304" pitchFamily="18" charset="77"/>
                <a:ea typeface="ＭＳ Ｐゴシック" charset="0"/>
                <a:sym typeface="Symbol" charset="0"/>
              </a:rPr>
              <a:t>invariato</a:t>
            </a:r>
            <a:r>
              <a:rPr lang="it-IT" sz="1600" dirty="0">
                <a:latin typeface="American Typewriter" panose="02090604020004020304" pitchFamily="18" charset="77"/>
                <a:ea typeface="ＭＳ Ｐゴシック" charset="0"/>
                <a:sym typeface="Symbol" charset="0"/>
              </a:rPr>
              <a:t> se il tasso nominale si </a:t>
            </a:r>
            <a:r>
              <a:rPr lang="it-IT" sz="1600" b="1" dirty="0">
                <a:solidFill>
                  <a:srgbClr val="005A5A"/>
                </a:solidFill>
                <a:latin typeface="American Typewriter" panose="02090604020004020304" pitchFamily="18" charset="77"/>
                <a:ea typeface="ＭＳ Ｐゴシック" charset="0"/>
                <a:sym typeface="Symbol" charset="0"/>
              </a:rPr>
              <a:t>svaluta</a:t>
            </a:r>
            <a:r>
              <a:rPr lang="it-IT" sz="1600" dirty="0">
                <a:latin typeface="American Typewriter" panose="02090604020004020304" pitchFamily="18" charset="77"/>
                <a:ea typeface="ＭＳ Ｐゴシック" charset="0"/>
                <a:sym typeface="Symbol" charset="0"/>
              </a:rPr>
              <a:t> nella stessa percentuale del </a:t>
            </a:r>
            <a:r>
              <a:rPr lang="it-IT" sz="1600" b="1" dirty="0">
                <a:solidFill>
                  <a:srgbClr val="005A5A"/>
                </a:solidFill>
                <a:latin typeface="American Typewriter" panose="02090604020004020304" pitchFamily="18" charset="77"/>
                <a:ea typeface="ＭＳ Ｐゴシック" charset="0"/>
                <a:sym typeface="Symbol" charset="0"/>
              </a:rPr>
              <a:t>differenziale di inflazione </a:t>
            </a:r>
            <a:r>
              <a:rPr lang="it-IT" sz="1600" dirty="0">
                <a:latin typeface="American Typewriter" panose="02090604020004020304" pitchFamily="18" charset="77"/>
                <a:ea typeface="ＭＳ Ｐゴシック" charset="0"/>
                <a:sym typeface="Symbol" charset="0"/>
              </a:rPr>
              <a:t>interna/esterna</a:t>
            </a:r>
          </a:p>
          <a:p>
            <a:pPr marL="257175" indent="-257175">
              <a:lnSpc>
                <a:spcPct val="125000"/>
              </a:lnSpc>
              <a:spcBef>
                <a:spcPts val="600"/>
              </a:spcBef>
              <a:buClr>
                <a:schemeClr val="tx2"/>
              </a:buClr>
              <a:buSzPct val="70000"/>
              <a:buFont typeface="Wingdings" panose="05000000000000000000" pitchFamily="2" charset="2"/>
              <a:buChar char="v"/>
              <a:defRPr/>
            </a:pPr>
            <a:r>
              <a:rPr lang="it-IT" sz="1600" dirty="0">
                <a:latin typeface="American Typewriter" panose="02090604020004020304" pitchFamily="18" charset="77"/>
                <a:ea typeface="ＭＳ Ｐゴシック" charset="0"/>
                <a:sym typeface="Symbol" charset="0"/>
              </a:rPr>
              <a:t>Se un paese ad elevata inflazione cerca di mantenere il cambio nominale </a:t>
            </a:r>
            <a:r>
              <a:rPr lang="it-IT" sz="1600" b="1" dirty="0">
                <a:solidFill>
                  <a:srgbClr val="005A5A"/>
                </a:solidFill>
                <a:latin typeface="American Typewriter" panose="02090604020004020304" pitchFamily="18" charset="77"/>
                <a:ea typeface="ＭＳ Ｐゴシック" charset="0"/>
                <a:sym typeface="Symbol" charset="0"/>
              </a:rPr>
              <a:t>invariato</a:t>
            </a:r>
            <a:r>
              <a:rPr lang="it-IT" sz="1600" dirty="0">
                <a:latin typeface="American Typewriter" panose="02090604020004020304" pitchFamily="18" charset="77"/>
                <a:ea typeface="ＭＳ Ｐゴシック" charset="0"/>
                <a:sym typeface="Symbol" charset="0"/>
              </a:rPr>
              <a:t>, il cambio reale si rivaluterà</a:t>
            </a:r>
          </a:p>
          <a:p>
            <a:pPr algn="r">
              <a:lnSpc>
                <a:spcPct val="125000"/>
              </a:lnSpc>
              <a:spcBef>
                <a:spcPts val="0"/>
              </a:spcBef>
              <a:buClr>
                <a:schemeClr val="tx2"/>
              </a:buClr>
              <a:buSzPct val="70000"/>
              <a:defRPr/>
            </a:pPr>
            <a:r>
              <a:rPr lang="it-IT" sz="1600" dirty="0">
                <a:latin typeface="American Typewriter" panose="02090604020004020304" pitchFamily="18" charset="77"/>
                <a:ea typeface="ＭＳ Ｐゴシック" charset="0"/>
                <a:sym typeface="Symbol" charset="0"/>
              </a:rPr>
              <a:t>    (e, come vedremo, il saldo commerciale  peggiorerà).</a:t>
            </a:r>
          </a:p>
          <a:p>
            <a:pPr marL="257175" indent="-257175">
              <a:lnSpc>
                <a:spcPct val="125000"/>
              </a:lnSpc>
              <a:spcBef>
                <a:spcPts val="600"/>
              </a:spcBef>
              <a:buClr>
                <a:schemeClr val="tx2"/>
              </a:buClr>
              <a:buSzPct val="70000"/>
              <a:buFont typeface="Wingdings" panose="05000000000000000000" pitchFamily="2" charset="2"/>
              <a:buChar char="v"/>
              <a:defRPr/>
            </a:pPr>
            <a:r>
              <a:rPr lang="it-IT" sz="1600" dirty="0">
                <a:latin typeface="American Typewriter" panose="02090604020004020304" pitchFamily="18" charset="77"/>
                <a:ea typeface="ＭＳ Ｐゴシック" charset="0"/>
                <a:sym typeface="Symbol" charset="0"/>
              </a:rPr>
              <a:t>Talvolta i paesi cercano di stimolare il saldo commerciale </a:t>
            </a:r>
            <a:r>
              <a:rPr lang="it-IT" sz="1600" b="1" dirty="0">
                <a:solidFill>
                  <a:srgbClr val="005A5A"/>
                </a:solidFill>
                <a:latin typeface="American Typewriter" panose="02090604020004020304" pitchFamily="18" charset="77"/>
                <a:ea typeface="ＭＳ Ｐゴシック" charset="0"/>
                <a:sym typeface="Symbol" charset="0"/>
              </a:rPr>
              <a:t>svalutando il cambio </a:t>
            </a:r>
            <a:r>
              <a:rPr lang="it-IT" sz="1600" dirty="0">
                <a:latin typeface="American Typewriter" panose="02090604020004020304" pitchFamily="18" charset="77"/>
                <a:ea typeface="ＭＳ Ｐゴシック" charset="0"/>
                <a:sym typeface="Symbol" charset="0"/>
              </a:rPr>
              <a:t>nominale. </a:t>
            </a:r>
          </a:p>
          <a:p>
            <a:pPr algn="r">
              <a:lnSpc>
                <a:spcPct val="125000"/>
              </a:lnSpc>
              <a:spcBef>
                <a:spcPts val="600"/>
              </a:spcBef>
              <a:buClr>
                <a:schemeClr val="tx2"/>
              </a:buClr>
              <a:buSzPct val="70000"/>
              <a:defRPr/>
            </a:pPr>
            <a:r>
              <a:rPr lang="it-IT" sz="1600" dirty="0">
                <a:latin typeface="American Typewriter" panose="02090604020004020304" pitchFamily="18" charset="77"/>
                <a:ea typeface="ＭＳ Ｐゴシック" charset="0"/>
                <a:sym typeface="Symbol" charset="0"/>
              </a:rPr>
              <a:t>Questo può funzionare finché non si genera una maggiore inflazione all’interno.</a:t>
            </a: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60995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44099">
                                            <p:txEl>
                                              <p:pRg st="0" end="0"/>
                                            </p:txEl>
                                          </p:spTgt>
                                        </p:tgtEl>
                                        <p:attrNameLst>
                                          <p:attrName>style.visibility</p:attrName>
                                        </p:attrNameLst>
                                      </p:cBhvr>
                                      <p:to>
                                        <p:strVal val="visible"/>
                                      </p:to>
                                    </p:set>
                                    <p:animEffect transition="in" filter="strips(downRight)">
                                      <p:cBhvr>
                                        <p:cTn id="7" dur="500"/>
                                        <p:tgtEl>
                                          <p:spTgt spid="64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44100"/>
                                        </p:tgtEl>
                                        <p:attrNameLst>
                                          <p:attrName>style.visibility</p:attrName>
                                        </p:attrNameLst>
                                      </p:cBhvr>
                                      <p:to>
                                        <p:strVal val="visible"/>
                                      </p:to>
                                    </p:set>
                                    <p:animEffect transition="in" filter="strips(downRight)">
                                      <p:cBhvr>
                                        <p:cTn id="12" dur="500"/>
                                        <p:tgtEl>
                                          <p:spTgt spid="64410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44101">
                                            <p:txEl>
                                              <p:pRg st="0" end="0"/>
                                            </p:txEl>
                                          </p:spTgt>
                                        </p:tgtEl>
                                        <p:attrNameLst>
                                          <p:attrName>style.visibility</p:attrName>
                                        </p:attrNameLst>
                                      </p:cBhvr>
                                      <p:to>
                                        <p:strVal val="visible"/>
                                      </p:to>
                                    </p:set>
                                    <p:animEffect transition="in" filter="strips(downRight)">
                                      <p:cBhvr>
                                        <p:cTn id="17" dur="500"/>
                                        <p:tgtEl>
                                          <p:spTgt spid="64410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44102"/>
                                        </p:tgtEl>
                                        <p:attrNameLst>
                                          <p:attrName>style.visibility</p:attrName>
                                        </p:attrNameLst>
                                      </p:cBhvr>
                                      <p:to>
                                        <p:strVal val="visible"/>
                                      </p:to>
                                    </p:set>
                                    <p:animEffect transition="in" filter="strips(downRight)">
                                      <p:cBhvr>
                                        <p:cTn id="22" dur="500"/>
                                        <p:tgtEl>
                                          <p:spTgt spid="6441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44105">
                                            <p:txEl>
                                              <p:pRg st="0" end="0"/>
                                            </p:txEl>
                                          </p:spTgt>
                                        </p:tgtEl>
                                        <p:attrNameLst>
                                          <p:attrName>style.visibility</p:attrName>
                                        </p:attrNameLst>
                                      </p:cBhvr>
                                      <p:to>
                                        <p:strVal val="visible"/>
                                      </p:to>
                                    </p:set>
                                    <p:animEffect transition="in" filter="strips(downRight)">
                                      <p:cBhvr>
                                        <p:cTn id="27" dur="500"/>
                                        <p:tgtEl>
                                          <p:spTgt spid="64410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44105">
                                            <p:txEl>
                                              <p:pRg st="1" end="1"/>
                                            </p:txEl>
                                          </p:spTgt>
                                        </p:tgtEl>
                                        <p:attrNameLst>
                                          <p:attrName>style.visibility</p:attrName>
                                        </p:attrNameLst>
                                      </p:cBhvr>
                                      <p:to>
                                        <p:strVal val="visible"/>
                                      </p:to>
                                    </p:set>
                                    <p:animEffect transition="in" filter="strips(downRight)">
                                      <p:cBhvr>
                                        <p:cTn id="32" dur="500"/>
                                        <p:tgtEl>
                                          <p:spTgt spid="64410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44105">
                                            <p:txEl>
                                              <p:pRg st="2" end="2"/>
                                            </p:txEl>
                                          </p:spTgt>
                                        </p:tgtEl>
                                        <p:attrNameLst>
                                          <p:attrName>style.visibility</p:attrName>
                                        </p:attrNameLst>
                                      </p:cBhvr>
                                      <p:to>
                                        <p:strVal val="visible"/>
                                      </p:to>
                                    </p:set>
                                    <p:animEffect transition="in" filter="strips(downRight)">
                                      <p:cBhvr>
                                        <p:cTn id="37" dur="500"/>
                                        <p:tgtEl>
                                          <p:spTgt spid="64410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44105">
                                            <p:txEl>
                                              <p:pRg st="3" end="3"/>
                                            </p:txEl>
                                          </p:spTgt>
                                        </p:tgtEl>
                                        <p:attrNameLst>
                                          <p:attrName>style.visibility</p:attrName>
                                        </p:attrNameLst>
                                      </p:cBhvr>
                                      <p:to>
                                        <p:strVal val="visible"/>
                                      </p:to>
                                    </p:set>
                                    <p:animEffect transition="in" filter="strips(downRight)">
                                      <p:cBhvr>
                                        <p:cTn id="42" dur="500"/>
                                        <p:tgtEl>
                                          <p:spTgt spid="64410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44105">
                                            <p:txEl>
                                              <p:pRg st="4" end="4"/>
                                            </p:txEl>
                                          </p:spTgt>
                                        </p:tgtEl>
                                        <p:attrNameLst>
                                          <p:attrName>style.visibility</p:attrName>
                                        </p:attrNameLst>
                                      </p:cBhvr>
                                      <p:to>
                                        <p:strVal val="visible"/>
                                      </p:to>
                                    </p:set>
                                    <p:animEffect transition="in" filter="strips(downRight)">
                                      <p:cBhvr>
                                        <p:cTn id="47" dur="500"/>
                                        <p:tgtEl>
                                          <p:spTgt spid="6441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build="p"/>
      <p:bldP spid="644101" grpId="0" build="p"/>
      <p:bldP spid="64410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203" name="Rectangle 11"/>
          <p:cNvSpPr>
            <a:spLocks noChangeArrowheads="1"/>
          </p:cNvSpPr>
          <p:nvPr/>
        </p:nvSpPr>
        <p:spPr bwMode="auto">
          <a:xfrm>
            <a:off x="4437460" y="4887516"/>
            <a:ext cx="3590925" cy="1133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648204" name="Rectangle 12"/>
          <p:cNvSpPr>
            <a:spLocks noChangeArrowheads="1"/>
          </p:cNvSpPr>
          <p:nvPr/>
        </p:nvSpPr>
        <p:spPr bwMode="auto">
          <a:xfrm>
            <a:off x="1143000" y="4887516"/>
            <a:ext cx="3590925" cy="1133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sp>
        <p:nvSpPr>
          <p:cNvPr id="648206" name="Rectangle 14"/>
          <p:cNvSpPr>
            <a:spLocks noChangeArrowheads="1"/>
          </p:cNvSpPr>
          <p:nvPr/>
        </p:nvSpPr>
        <p:spPr bwMode="auto">
          <a:xfrm>
            <a:off x="1143000" y="890589"/>
            <a:ext cx="1214438" cy="19978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latin typeface="Arial" charset="0"/>
              <a:ea typeface="ＭＳ Ｐゴシック" charset="0"/>
            </a:endParaRPr>
          </a:p>
        </p:txBody>
      </p:sp>
      <p:pic>
        <p:nvPicPr>
          <p:cNvPr id="64820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68" y="857250"/>
            <a:ext cx="7226719" cy="50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8211" name="Text Box 19"/>
          <p:cNvSpPr txBox="1">
            <a:spLocks noChangeArrowheads="1"/>
          </p:cNvSpPr>
          <p:nvPr/>
        </p:nvSpPr>
        <p:spPr bwMode="auto">
          <a:xfrm>
            <a:off x="1818086" y="1634729"/>
            <a:ext cx="183594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_tradnl" sz="1050">
                <a:latin typeface="Arial" charset="0"/>
                <a:ea typeface="ＭＳ Ｐゴシック" charset="0"/>
              </a:rPr>
              <a:t>(moneta locale / $)</a:t>
            </a:r>
            <a:endParaRPr lang="it-IT" sz="1050">
              <a:latin typeface="Arial" charset="0"/>
              <a:ea typeface="ＭＳ Ｐゴシック" charset="0"/>
            </a:endParaRPr>
          </a:p>
        </p:txBody>
      </p:sp>
      <p:sp>
        <p:nvSpPr>
          <p:cNvPr id="648209" name="Rectangle 17"/>
          <p:cNvSpPr>
            <a:spLocks noGrp="1" noChangeArrowheads="1"/>
          </p:cNvSpPr>
          <p:nvPr>
            <p:ph type="title"/>
          </p:nvPr>
        </p:nvSpPr>
        <p:spPr>
          <a:xfrm>
            <a:off x="683568" y="260648"/>
            <a:ext cx="7344817" cy="477490"/>
          </a:xfrm>
        </p:spPr>
        <p:txBody>
          <a:bodyPr>
            <a:normAutofit fontScale="90000"/>
          </a:bodyPr>
          <a:lstStyle/>
          <a:p>
            <a:pPr eaLnBrk="1" hangingPunct="1">
              <a:defRPr/>
            </a:pPr>
            <a:r>
              <a:rPr lang="it-IT" sz="2400" u="sng" dirty="0">
                <a:solidFill>
                  <a:srgbClr val="005A5A"/>
                </a:solidFill>
              </a:rPr>
              <a:t>Tassi di cambio e inflazione </a:t>
            </a:r>
            <a:r>
              <a:rPr lang="it-IT" sz="1800" i="1" dirty="0">
                <a:solidFill>
                  <a:srgbClr val="005A5A"/>
                </a:solidFill>
              </a:rPr>
              <a:t>(media 1972-2000, differenze da USA)</a:t>
            </a: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218521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pPr eaLnBrk="1" hangingPunct="1">
              <a:defRPr/>
            </a:pPr>
            <a:r>
              <a:rPr lang="it-IT" sz="2400" b="1" dirty="0">
                <a:solidFill>
                  <a:srgbClr val="005A5A"/>
                </a:solidFill>
              </a:rPr>
              <a:t>In sintesi</a:t>
            </a:r>
          </a:p>
        </p:txBody>
      </p:sp>
      <p:sp>
        <p:nvSpPr>
          <p:cNvPr id="685059" name="Rectangle 3"/>
          <p:cNvSpPr>
            <a:spLocks noGrp="1" noChangeArrowheads="1"/>
          </p:cNvSpPr>
          <p:nvPr>
            <p:ph idx="1"/>
          </p:nvPr>
        </p:nvSpPr>
        <p:spPr>
          <a:xfrm>
            <a:off x="539552" y="1124744"/>
            <a:ext cx="7903609" cy="4968552"/>
          </a:xfrm>
        </p:spPr>
        <p:txBody>
          <a:bodyPr/>
          <a:lstStyle/>
          <a:p>
            <a:pPr>
              <a:lnSpc>
                <a:spcPct val="125000"/>
              </a:lnSpc>
              <a:spcBef>
                <a:spcPts val="600"/>
              </a:spcBef>
              <a:buFont typeface="Wingdings" panose="05000000000000000000" pitchFamily="2" charset="2"/>
              <a:buChar char="§"/>
            </a:pPr>
            <a:r>
              <a:rPr lang="it-IT" altLang="en-US" sz="1600" u="sng" dirty="0">
                <a:solidFill>
                  <a:srgbClr val="000000"/>
                </a:solidFill>
                <a:latin typeface="American Typewriter" panose="02090604020004020304" pitchFamily="18" charset="77"/>
              </a:rPr>
              <a:t>Nella prima parte</a:t>
            </a:r>
            <a:r>
              <a:rPr lang="it-IT" altLang="en-US" sz="1600" dirty="0">
                <a:solidFill>
                  <a:srgbClr val="000000"/>
                </a:solidFill>
                <a:latin typeface="American Typewriter" panose="02090604020004020304" pitchFamily="18" charset="77"/>
              </a:rPr>
              <a:t>, abbiamo esaminato l’importanza della </a:t>
            </a:r>
            <a:r>
              <a:rPr lang="it-IT" altLang="en-US" sz="1600" b="1" dirty="0">
                <a:solidFill>
                  <a:srgbClr val="000000"/>
                </a:solidFill>
                <a:latin typeface="American Typewriter" panose="02090604020004020304" pitchFamily="18" charset="77"/>
              </a:rPr>
              <a:t>moneta</a:t>
            </a:r>
            <a:r>
              <a:rPr lang="it-IT" altLang="en-US" sz="1600" dirty="0">
                <a:solidFill>
                  <a:srgbClr val="000000"/>
                </a:solidFill>
                <a:latin typeface="American Typewriter" panose="02090604020004020304" pitchFamily="18" charset="77"/>
              </a:rPr>
              <a:t>   (nel risparmiare costi di transazione e di informazione) e le tre funzioni che svolge, in ogni società mercantile: </a:t>
            </a:r>
            <a:r>
              <a:rPr lang="it-IT" altLang="en-US" sz="1600" b="1" dirty="0">
                <a:solidFill>
                  <a:srgbClr val="000000"/>
                </a:solidFill>
                <a:latin typeface="American Typewriter" panose="02090604020004020304" pitchFamily="18" charset="77"/>
              </a:rPr>
              <a:t>Mezzo di scambio, Unità di conto, Riserva di valore</a:t>
            </a:r>
          </a:p>
          <a:p>
            <a:pPr>
              <a:lnSpc>
                <a:spcPct val="125000"/>
              </a:lnSpc>
              <a:spcBef>
                <a:spcPts val="600"/>
              </a:spcBef>
              <a:buFont typeface="Wingdings" panose="05000000000000000000" pitchFamily="2" charset="2"/>
              <a:buChar char="§"/>
            </a:pPr>
            <a:r>
              <a:rPr lang="it-IT" altLang="en-US" sz="1600" dirty="0">
                <a:solidFill>
                  <a:srgbClr val="000000"/>
                </a:solidFill>
                <a:latin typeface="American Typewriter" panose="02090604020004020304" pitchFamily="18" charset="77"/>
              </a:rPr>
              <a:t>In relazione alla moneta metallica (e poi alla moneta cartacea) è essenziale il ruolo dello </a:t>
            </a:r>
            <a:r>
              <a:rPr lang="it-IT" altLang="en-US" sz="1600" b="1" dirty="0">
                <a:solidFill>
                  <a:srgbClr val="000000"/>
                </a:solidFill>
                <a:latin typeface="American Typewriter" panose="02090604020004020304" pitchFamily="18" charset="77"/>
              </a:rPr>
              <a:t>stato</a:t>
            </a:r>
            <a:r>
              <a:rPr lang="it-IT" altLang="en-US" sz="1600" dirty="0">
                <a:solidFill>
                  <a:srgbClr val="000000"/>
                </a:solidFill>
                <a:latin typeface="American Typewriter" panose="02090604020004020304" pitchFamily="18" charset="77"/>
              </a:rPr>
              <a:t> come certificatore del suo valore … ma poi anche come diretto beneficiario dei benefici (</a:t>
            </a:r>
            <a:r>
              <a:rPr lang="it-IT" altLang="en-US" sz="1600" b="1" dirty="0">
                <a:solidFill>
                  <a:srgbClr val="000000"/>
                </a:solidFill>
                <a:latin typeface="American Typewriter" panose="02090604020004020304" pitchFamily="18" charset="77"/>
              </a:rPr>
              <a:t>signoraggio</a:t>
            </a:r>
            <a:r>
              <a:rPr lang="it-IT" altLang="en-US" sz="1600" dirty="0">
                <a:solidFill>
                  <a:srgbClr val="000000"/>
                </a:solidFill>
                <a:latin typeface="American Typewriter" panose="02090604020004020304" pitchFamily="18" charset="77"/>
              </a:rPr>
              <a:t>) del monopolio legale nell’emissione di moneta.</a:t>
            </a:r>
          </a:p>
          <a:p>
            <a:pPr>
              <a:lnSpc>
                <a:spcPct val="125000"/>
              </a:lnSpc>
              <a:spcBef>
                <a:spcPts val="600"/>
              </a:spcBef>
              <a:buFont typeface="Wingdings" panose="05000000000000000000" pitchFamily="2" charset="2"/>
              <a:buChar char="§"/>
            </a:pPr>
            <a:r>
              <a:rPr lang="it-IT" altLang="en-US" sz="1600" dirty="0">
                <a:solidFill>
                  <a:srgbClr val="000000"/>
                </a:solidFill>
                <a:latin typeface="American Typewriter" panose="02090604020004020304" pitchFamily="18" charset="77"/>
              </a:rPr>
              <a:t>Abbiamo definito </a:t>
            </a:r>
            <a:r>
              <a:rPr lang="it-IT" altLang="en-US" sz="1600" b="1" dirty="0">
                <a:solidFill>
                  <a:srgbClr val="000000"/>
                </a:solidFill>
                <a:latin typeface="American Typewriter" panose="02090604020004020304" pitchFamily="18" charset="77"/>
              </a:rPr>
              <a:t>l’offerta di moneta …</a:t>
            </a:r>
          </a:p>
          <a:p>
            <a:pPr>
              <a:lnSpc>
                <a:spcPct val="125000"/>
              </a:lnSpc>
              <a:spcBef>
                <a:spcPts val="600"/>
              </a:spcBef>
              <a:buFont typeface="Wingdings" panose="05000000000000000000" pitchFamily="2" charset="2"/>
              <a:buChar char="§"/>
            </a:pPr>
            <a:r>
              <a:rPr lang="it-IT" altLang="en-US" sz="1600" dirty="0">
                <a:solidFill>
                  <a:srgbClr val="000000"/>
                </a:solidFill>
                <a:latin typeface="American Typewriter" panose="02090604020004020304" pitchFamily="18" charset="77"/>
              </a:rPr>
              <a:t>… e le relazioni tra </a:t>
            </a:r>
            <a:r>
              <a:rPr lang="it-IT" altLang="en-US" sz="1600" b="1" dirty="0">
                <a:solidFill>
                  <a:srgbClr val="000000"/>
                </a:solidFill>
                <a:latin typeface="American Typewriter" panose="02090604020004020304" pitchFamily="18" charset="77"/>
              </a:rPr>
              <a:t>moneta e prezzi </a:t>
            </a:r>
            <a:r>
              <a:rPr lang="it-IT" altLang="en-US" sz="1600" dirty="0">
                <a:solidFill>
                  <a:srgbClr val="000000"/>
                </a:solidFill>
                <a:latin typeface="American Typewriter" panose="02090604020004020304" pitchFamily="18" charset="77"/>
              </a:rPr>
              <a:t>(e tra tasso di crescita della moneta ed inflazione. Queste relazioni fanno riferimento all’identità </a:t>
            </a:r>
            <a:r>
              <a:rPr lang="it-IT" altLang="en-US" sz="1600" b="1" dirty="0">
                <a:solidFill>
                  <a:srgbClr val="000000"/>
                </a:solidFill>
                <a:latin typeface="American Typewriter" panose="02090604020004020304" pitchFamily="18" charset="77"/>
              </a:rPr>
              <a:t>MV=PY</a:t>
            </a:r>
            <a:r>
              <a:rPr lang="it-IT" altLang="en-US" sz="1600" dirty="0">
                <a:solidFill>
                  <a:srgbClr val="000000"/>
                </a:solidFill>
                <a:latin typeface="American Typewriter" panose="02090604020004020304" pitchFamily="18" charset="77"/>
              </a:rPr>
              <a:t>, e possono venire interpretate alla luce della </a:t>
            </a:r>
            <a:r>
              <a:rPr lang="it-IT" altLang="en-US" sz="1600" b="1" dirty="0">
                <a:solidFill>
                  <a:srgbClr val="000000"/>
                </a:solidFill>
                <a:latin typeface="American Typewriter" panose="02090604020004020304" pitchFamily="18" charset="77"/>
              </a:rPr>
              <a:t>Teoria Quantitativa </a:t>
            </a:r>
            <a:r>
              <a:rPr lang="it-IT" altLang="en-US" sz="1600" dirty="0">
                <a:solidFill>
                  <a:srgbClr val="000000"/>
                </a:solidFill>
                <a:latin typeface="American Typewriter" panose="02090604020004020304" pitchFamily="18" charset="77"/>
              </a:rPr>
              <a:t>e della </a:t>
            </a:r>
            <a:r>
              <a:rPr lang="it-IT" altLang="en-US" sz="1600" b="1" dirty="0">
                <a:solidFill>
                  <a:srgbClr val="000000"/>
                </a:solidFill>
                <a:latin typeface="American Typewriter" panose="02090604020004020304" pitchFamily="18" charset="77"/>
              </a:rPr>
              <a:t>Dicotomia Classica </a:t>
            </a:r>
            <a:r>
              <a:rPr lang="it-IT" altLang="en-US" sz="1600" dirty="0">
                <a:solidFill>
                  <a:srgbClr val="000000"/>
                </a:solidFill>
                <a:latin typeface="American Typewriter" panose="02090604020004020304" pitchFamily="18" charset="77"/>
              </a:rPr>
              <a:t>e dei dibattiti che hanno coinvolto, su questi temi e fino ad oggi, diverse scuole di pensiero.</a:t>
            </a:r>
          </a:p>
          <a:p>
            <a:pPr marL="0" indent="0">
              <a:lnSpc>
                <a:spcPct val="125000"/>
              </a:lnSpc>
              <a:spcBef>
                <a:spcPts val="600"/>
              </a:spcBef>
              <a:buNone/>
            </a:pPr>
            <a:endParaRPr lang="it-IT" altLang="en-US" sz="1875" dirty="0">
              <a:solidFill>
                <a:srgbClr val="000000"/>
              </a:solidFill>
            </a:endParaRP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1693063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pPr eaLnBrk="1" hangingPunct="1">
              <a:defRPr/>
            </a:pPr>
            <a:r>
              <a:rPr lang="it-IT" sz="2400" b="1" dirty="0">
                <a:solidFill>
                  <a:srgbClr val="005A5A"/>
                </a:solidFill>
              </a:rPr>
              <a:t>In sintesi</a:t>
            </a:r>
          </a:p>
        </p:txBody>
      </p:sp>
      <p:sp>
        <p:nvSpPr>
          <p:cNvPr id="685059" name="Rectangle 3"/>
          <p:cNvSpPr>
            <a:spLocks noGrp="1" noChangeArrowheads="1"/>
          </p:cNvSpPr>
          <p:nvPr>
            <p:ph idx="1"/>
          </p:nvPr>
        </p:nvSpPr>
        <p:spPr>
          <a:xfrm>
            <a:off x="539552" y="1124744"/>
            <a:ext cx="7903609" cy="4968552"/>
          </a:xfrm>
        </p:spPr>
        <p:txBody>
          <a:bodyPr/>
          <a:lstStyle/>
          <a:p>
            <a:pPr>
              <a:lnSpc>
                <a:spcPct val="125000"/>
              </a:lnSpc>
              <a:spcBef>
                <a:spcPts val="600"/>
              </a:spcBef>
              <a:buFont typeface="Wingdings" panose="05000000000000000000" pitchFamily="2" charset="2"/>
              <a:buChar char="§"/>
            </a:pPr>
            <a:r>
              <a:rPr lang="it-IT" altLang="en-US" sz="1600" u="sng" dirty="0">
                <a:solidFill>
                  <a:srgbClr val="000000"/>
                </a:solidFill>
                <a:latin typeface="American Typewriter" panose="02090604020004020304" pitchFamily="18" charset="77"/>
              </a:rPr>
              <a:t>Nella seconda parte</a:t>
            </a:r>
            <a:r>
              <a:rPr lang="it-IT" altLang="en-US" sz="1600" dirty="0">
                <a:solidFill>
                  <a:srgbClr val="000000"/>
                </a:solidFill>
                <a:latin typeface="American Typewriter" panose="02090604020004020304" pitchFamily="18" charset="77"/>
              </a:rPr>
              <a:t>, abbiamo prima definito i vantaggi che derivano ad un paese dalla sua apertura ai flussi del commercio internazionale. </a:t>
            </a:r>
          </a:p>
          <a:p>
            <a:pPr>
              <a:lnSpc>
                <a:spcPct val="125000"/>
              </a:lnSpc>
              <a:spcBef>
                <a:spcPts val="600"/>
              </a:spcBef>
              <a:buFont typeface="Wingdings" panose="05000000000000000000" pitchFamily="2" charset="2"/>
              <a:buChar char="§"/>
            </a:pPr>
            <a:r>
              <a:rPr lang="it-IT" altLang="en-US" sz="1600" dirty="0">
                <a:solidFill>
                  <a:srgbClr val="000000"/>
                </a:solidFill>
                <a:latin typeface="American Typewriter" panose="02090604020004020304" pitchFamily="18" charset="77"/>
              </a:rPr>
              <a:t>Successivamente abbiamo definito il concetto di </a:t>
            </a:r>
            <a:r>
              <a:rPr lang="it-IT" altLang="en-US" sz="1600" b="1" dirty="0">
                <a:solidFill>
                  <a:srgbClr val="000000"/>
                </a:solidFill>
                <a:latin typeface="American Typewriter" panose="02090604020004020304" pitchFamily="18" charset="77"/>
              </a:rPr>
              <a:t>tasso di cambio nominale </a:t>
            </a:r>
            <a:r>
              <a:rPr lang="it-IT" altLang="en-US" sz="1600" dirty="0">
                <a:solidFill>
                  <a:srgbClr val="000000"/>
                </a:solidFill>
                <a:latin typeface="American Typewriter" panose="02090604020004020304" pitchFamily="18" charset="77"/>
              </a:rPr>
              <a:t>e di </a:t>
            </a:r>
            <a:r>
              <a:rPr lang="it-IT" altLang="en-US" sz="1600" b="1" dirty="0">
                <a:solidFill>
                  <a:srgbClr val="000000"/>
                </a:solidFill>
                <a:latin typeface="American Typewriter" panose="02090604020004020304" pitchFamily="18" charset="77"/>
              </a:rPr>
              <a:t>tasso di cambio reale.</a:t>
            </a:r>
          </a:p>
          <a:p>
            <a:pPr>
              <a:lnSpc>
                <a:spcPct val="125000"/>
              </a:lnSpc>
              <a:spcBef>
                <a:spcPts val="600"/>
              </a:spcBef>
              <a:buFont typeface="Wingdings" panose="05000000000000000000" pitchFamily="2" charset="2"/>
              <a:buChar char="§"/>
            </a:pPr>
            <a:r>
              <a:rPr lang="it-IT" altLang="en-US" sz="1600" dirty="0">
                <a:solidFill>
                  <a:srgbClr val="000000"/>
                </a:solidFill>
                <a:latin typeface="American Typewriter" panose="02090604020004020304" pitchFamily="18" charset="77"/>
              </a:rPr>
              <a:t>A quest’ultimo fanno riferimento la </a:t>
            </a:r>
            <a:r>
              <a:rPr lang="it-IT" altLang="en-US" sz="1600" b="1" dirty="0">
                <a:solidFill>
                  <a:srgbClr val="000000"/>
                </a:solidFill>
                <a:latin typeface="American Typewriter" panose="02090604020004020304" pitchFamily="18" charset="77"/>
              </a:rPr>
              <a:t>legge del prezzo unico </a:t>
            </a:r>
            <a:r>
              <a:rPr lang="it-IT" altLang="en-US" sz="1600" dirty="0">
                <a:solidFill>
                  <a:srgbClr val="000000"/>
                </a:solidFill>
                <a:latin typeface="American Typewriter" panose="02090604020004020304" pitchFamily="18" charset="77"/>
              </a:rPr>
              <a:t>e la teoria della </a:t>
            </a:r>
            <a:r>
              <a:rPr lang="it-IT" altLang="en-US" sz="1600" b="1" dirty="0">
                <a:solidFill>
                  <a:srgbClr val="000000"/>
                </a:solidFill>
                <a:latin typeface="American Typewriter" panose="02090604020004020304" pitchFamily="18" charset="77"/>
              </a:rPr>
              <a:t>parità di potere d’acquisto.</a:t>
            </a:r>
          </a:p>
          <a:p>
            <a:pPr>
              <a:lnSpc>
                <a:spcPct val="125000"/>
              </a:lnSpc>
              <a:spcBef>
                <a:spcPts val="600"/>
              </a:spcBef>
              <a:buFont typeface="Wingdings" panose="05000000000000000000" pitchFamily="2" charset="2"/>
              <a:buChar char="§"/>
            </a:pPr>
            <a:r>
              <a:rPr lang="it-IT" altLang="en-US" sz="1600" dirty="0">
                <a:solidFill>
                  <a:srgbClr val="000000"/>
                </a:solidFill>
                <a:latin typeface="American Typewriter" panose="02090604020004020304" pitchFamily="18" charset="77"/>
              </a:rPr>
              <a:t>Senza (per ora) esaminare le condizioni di equilibrio che determinano il valore del cambio nominale e reale, abbiamo però esaminato un’ importante relazione definitoria, che collega tra loro le </a:t>
            </a:r>
            <a:r>
              <a:rPr lang="it-IT" altLang="en-US" sz="1600" b="1" dirty="0">
                <a:solidFill>
                  <a:srgbClr val="000000"/>
                </a:solidFill>
                <a:latin typeface="American Typewriter" panose="02090604020004020304" pitchFamily="18" charset="77"/>
              </a:rPr>
              <a:t>variazioni del cambio reale, del cambio nominale e differenziale d’inflazione interna/estera.</a:t>
            </a:r>
          </a:p>
        </p:txBody>
      </p:sp>
      <p:sp>
        <p:nvSpPr>
          <p:cNvPr id="2" name="Segnaposto piè di pagina 1"/>
          <p:cNvSpPr>
            <a:spLocks noGrp="1"/>
          </p:cNvSpPr>
          <p:nvPr>
            <p:ph type="ftr" sz="quarter" idx="10"/>
          </p:nvPr>
        </p:nvSpPr>
        <p:spPr/>
        <p:txBody>
          <a:bodyPr/>
          <a:lstStyle/>
          <a:p>
            <a:pPr>
              <a:defRPr/>
            </a:pPr>
            <a:r>
              <a:rPr lang="it-IT"/>
              <a:t>Lez. 5: Moneta, Prezzi e Cambi</a:t>
            </a:r>
          </a:p>
        </p:txBody>
      </p:sp>
    </p:spTree>
    <p:extLst>
      <p:ext uri="{BB962C8B-B14F-4D97-AF65-F5344CB8AC3E}">
        <p14:creationId xmlns:p14="http://schemas.microsoft.com/office/powerpoint/2010/main" val="331657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539750" y="44624"/>
            <a:ext cx="8223250" cy="838200"/>
          </a:xfrm>
          <a:solidFill>
            <a:schemeClr val="accent5">
              <a:lumMod val="75000"/>
            </a:schemeClr>
          </a:solidFill>
          <a:ln>
            <a:solidFill>
              <a:schemeClr val="tx1"/>
            </a:solidFill>
          </a:ln>
        </p:spPr>
        <p:txBody>
          <a:bodyPr anchor="ctr"/>
          <a:lstStyle/>
          <a:p>
            <a:r>
              <a:rPr lang="it-IT" altLang="de-DE" sz="2800" i="1" dirty="0"/>
              <a:t>Come continua?</a:t>
            </a:r>
          </a:p>
        </p:txBody>
      </p:sp>
      <p:sp>
        <p:nvSpPr>
          <p:cNvPr id="185347" name="Rectangle 3"/>
          <p:cNvSpPr>
            <a:spLocks noGrp="1" noChangeArrowheads="1"/>
          </p:cNvSpPr>
          <p:nvPr>
            <p:ph idx="1"/>
          </p:nvPr>
        </p:nvSpPr>
        <p:spPr>
          <a:xfrm>
            <a:off x="539751" y="908720"/>
            <a:ext cx="8223250" cy="5409530"/>
          </a:xfrm>
          <a:solidFill>
            <a:srgbClr val="CCECFF"/>
          </a:solidFill>
          <a:ln>
            <a:solidFill>
              <a:schemeClr val="tx1"/>
            </a:solidFill>
          </a:ln>
        </p:spPr>
        <p:txBody>
          <a:bodyPr/>
          <a:lstStyle/>
          <a:p>
            <a:pPr marL="0" indent="0">
              <a:lnSpc>
                <a:spcPct val="125000"/>
              </a:lnSpc>
              <a:spcBef>
                <a:spcPts val="600"/>
              </a:spcBef>
              <a:buNone/>
            </a:pPr>
            <a:r>
              <a:rPr lang="it-IT" altLang="de-DE" sz="1800" dirty="0">
                <a:latin typeface="Arial" panose="020B0604020202020204" pitchFamily="34" charset="0"/>
              </a:rPr>
              <a:t>Con questa lezione, abbiamo concluso la parte introduttiva del corso. </a:t>
            </a:r>
          </a:p>
          <a:p>
            <a:pPr marL="0" indent="0">
              <a:lnSpc>
                <a:spcPct val="125000"/>
              </a:lnSpc>
              <a:spcBef>
                <a:spcPts val="600"/>
              </a:spcBef>
              <a:buNone/>
            </a:pPr>
            <a:r>
              <a:rPr lang="it-IT" altLang="de-DE" sz="1800" dirty="0">
                <a:latin typeface="Arial" panose="020B0604020202020204" pitchFamily="34" charset="0"/>
              </a:rPr>
              <a:t>La parte successiva, e centrale, del corso sarà rivolta allo studio delle condizioni di equilibrio di breve e di lungo periodo: del reddito, del livello di occupazione, dei prezzi, del tasso d’interesse, del tasso di cambio.</a:t>
            </a:r>
          </a:p>
          <a:p>
            <a:pPr marL="0" indent="0">
              <a:lnSpc>
                <a:spcPct val="125000"/>
              </a:lnSpc>
              <a:spcBef>
                <a:spcPts val="600"/>
              </a:spcBef>
              <a:buNone/>
            </a:pPr>
            <a:r>
              <a:rPr lang="it-IT" altLang="de-DE" sz="1800" i="1" dirty="0"/>
              <a:t>Inizieremo, nella lezione 6, con lo studio dei</a:t>
            </a:r>
          </a:p>
          <a:p>
            <a:pPr marL="0" indent="0" algn="ctr">
              <a:lnSpc>
                <a:spcPct val="125000"/>
              </a:lnSpc>
              <a:spcBef>
                <a:spcPts val="600"/>
              </a:spcBef>
              <a:buNone/>
            </a:pPr>
            <a:r>
              <a:rPr lang="it-IT" altLang="de-DE" sz="1800" b="1" dirty="0">
                <a:solidFill>
                  <a:srgbClr val="0070C0"/>
                </a:solidFill>
                <a:latin typeface="Arial" panose="020B0604020202020204" pitchFamily="34" charset="0"/>
              </a:rPr>
              <a:t>Vincoli intertemporali di bilancio dei macro settori. </a:t>
            </a:r>
          </a:p>
          <a:p>
            <a:pPr>
              <a:lnSpc>
                <a:spcPct val="125000"/>
              </a:lnSpc>
              <a:spcBef>
                <a:spcPts val="600"/>
              </a:spcBef>
              <a:buFont typeface="Arial" panose="020B0604020202020204" pitchFamily="34" charset="0"/>
              <a:buChar char="•"/>
            </a:pPr>
            <a:r>
              <a:rPr lang="it-IT" altLang="de-DE" sz="1800" dirty="0"/>
              <a:t>Per prima cosa, definiremo (in un semplice modello a due periodi) cos’è un vincolo intertemporale di bilancio …</a:t>
            </a:r>
          </a:p>
          <a:p>
            <a:pPr>
              <a:lnSpc>
                <a:spcPct val="125000"/>
              </a:lnSpc>
              <a:spcBef>
                <a:spcPts val="600"/>
              </a:spcBef>
              <a:buFont typeface="Arial" panose="020B0604020202020204" pitchFamily="34" charset="0"/>
              <a:buChar char="•"/>
            </a:pPr>
            <a:r>
              <a:rPr lang="it-IT" altLang="de-DE" sz="1800" dirty="0"/>
              <a:t>… e useremo questo modello per definire il </a:t>
            </a:r>
            <a:r>
              <a:rPr lang="it-IT" altLang="de-DE" sz="1800" b="1" dirty="0">
                <a:solidFill>
                  <a:srgbClr val="000099"/>
                </a:solidFill>
              </a:rPr>
              <a:t>tasso d’interesse reale</a:t>
            </a:r>
            <a:r>
              <a:rPr lang="it-IT" altLang="de-DE" sz="1800" dirty="0"/>
              <a:t>.</a:t>
            </a:r>
          </a:p>
          <a:p>
            <a:pPr>
              <a:lnSpc>
                <a:spcPct val="125000"/>
              </a:lnSpc>
              <a:spcBef>
                <a:spcPts val="600"/>
              </a:spcBef>
              <a:buFont typeface="Arial" panose="020B0604020202020204" pitchFamily="34" charset="0"/>
              <a:buChar char="•"/>
            </a:pPr>
            <a:r>
              <a:rPr lang="it-IT" altLang="de-DE" sz="1800" dirty="0"/>
              <a:t>Infine, applicheremo questo metodo di analisi per definire i vincoli al comportamento del settore privato, pubblico ed estero.</a:t>
            </a:r>
          </a:p>
          <a:p>
            <a:pPr>
              <a:lnSpc>
                <a:spcPct val="125000"/>
              </a:lnSpc>
              <a:spcBef>
                <a:spcPts val="600"/>
              </a:spcBef>
              <a:buFont typeface="Arial" panose="020B0604020202020204" pitchFamily="34" charset="0"/>
              <a:buChar char="•"/>
            </a:pPr>
            <a:r>
              <a:rPr lang="it-IT" altLang="de-DE" sz="1800" i="1" dirty="0">
                <a:latin typeface="Arial" panose="020B0604020202020204" pitchFamily="34" charset="0"/>
              </a:rPr>
              <a:t>Il riferimento bibliografico è: </a:t>
            </a:r>
            <a:r>
              <a:rPr lang="it-IT" altLang="de-DE" sz="1800" b="1">
                <a:solidFill>
                  <a:srgbClr val="0070C0"/>
                </a:solidFill>
                <a:latin typeface="Arial" panose="020B0604020202020204" pitchFamily="34" charset="0"/>
              </a:rPr>
              <a:t>BW  c.6</a:t>
            </a:r>
            <a:endParaRPr lang="it-IT" altLang="de-DE" sz="1800" b="1" dirty="0">
              <a:solidFill>
                <a:srgbClr val="0070C0"/>
              </a:solidFill>
              <a:latin typeface="Arial" panose="020B0604020202020204" pitchFamily="34" charset="0"/>
            </a:endParaRPr>
          </a:p>
          <a:p>
            <a:pPr>
              <a:lnSpc>
                <a:spcPct val="125000"/>
              </a:lnSpc>
              <a:spcBef>
                <a:spcPts val="600"/>
              </a:spcBef>
              <a:buFont typeface="Arial" panose="020B0604020202020204" pitchFamily="34" charset="0"/>
              <a:buChar char="•"/>
            </a:pPr>
            <a:endParaRPr lang="it-IT" altLang="de-DE" sz="1800" b="1" dirty="0">
              <a:solidFill>
                <a:srgbClr val="0070C0"/>
              </a:solidFill>
              <a:latin typeface="Arial" panose="020B0604020202020204" pitchFamily="34" charset="0"/>
            </a:endParaRPr>
          </a:p>
          <a:p>
            <a:pPr>
              <a:lnSpc>
                <a:spcPct val="125000"/>
              </a:lnSpc>
              <a:spcBef>
                <a:spcPts val="600"/>
              </a:spcBef>
              <a:buFont typeface="Arial" panose="020B0604020202020204" pitchFamily="34" charset="0"/>
              <a:buChar char="•"/>
            </a:pPr>
            <a:endParaRPr lang="it-IT" altLang="de-DE" sz="1800" b="1" dirty="0">
              <a:solidFill>
                <a:srgbClr val="0070C0"/>
              </a:solidFill>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a:p>
            <a:pPr marL="0" indent="0">
              <a:lnSpc>
                <a:spcPct val="90000"/>
              </a:lnSpc>
              <a:spcBef>
                <a:spcPct val="60000"/>
              </a:spcBef>
              <a:buNone/>
            </a:pPr>
            <a:endParaRPr lang="it-IT" altLang="de-DE" sz="2000" i="1" dirty="0">
              <a:latin typeface="Arial" panose="020B0604020202020204" pitchFamily="34" charset="0"/>
            </a:endParaRPr>
          </a:p>
        </p:txBody>
      </p:sp>
      <p:sp>
        <p:nvSpPr>
          <p:cNvPr id="1536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lgn="l" eaLnBrk="0" hangingPunct="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lgn="l" eaLnBrk="0" hangingPunct="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lgn="l" eaLnBrk="0" hangingPunct="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lgn="l" eaLnBrk="0" hangingPunct="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buNone/>
              <a:defRPr/>
            </a:pPr>
            <a:r>
              <a:rPr lang="it-IT" sz="1200">
                <a:latin typeface="Arial" panose="020B0604020202020204" pitchFamily="34" charset="0"/>
              </a:rPr>
              <a:t>Lez. 5: Moneta, Prezzi e Cambi</a:t>
            </a:r>
            <a:endParaRPr lang="it-IT" sz="1200" dirty="0">
              <a:latin typeface="Arial" panose="020B0604020202020204" pitchFamily="34" charset="0"/>
            </a:endParaRPr>
          </a:p>
        </p:txBody>
      </p:sp>
    </p:spTree>
    <p:extLst>
      <p:ext uri="{BB962C8B-B14F-4D97-AF65-F5344CB8AC3E}">
        <p14:creationId xmlns:p14="http://schemas.microsoft.com/office/powerpoint/2010/main" val="411014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534988" y="381000"/>
            <a:ext cx="7313612" cy="919163"/>
          </a:xfrm>
          <a:noFill/>
        </p:spPr>
        <p:txBody>
          <a:bodyPr/>
          <a:lstStyle/>
          <a:p>
            <a:r>
              <a:rPr lang="it-IT" altLang="en-US" sz="2400" dirty="0">
                <a:latin typeface="American Typewriter" panose="02090604020004020304" pitchFamily="18" charset="77"/>
              </a:rPr>
              <a:t>La moneta merce</a:t>
            </a:r>
            <a:br>
              <a:rPr lang="it-IT" altLang="en-US" sz="2900" dirty="0">
                <a:latin typeface="American Typewriter" panose="02090604020004020304" pitchFamily="18" charset="77"/>
              </a:rPr>
            </a:br>
            <a:endParaRPr lang="it-IT" altLang="en-US" sz="2100" dirty="0">
              <a:latin typeface="American Typewriter" panose="02090604020004020304" pitchFamily="18" charset="77"/>
            </a:endParaRPr>
          </a:p>
        </p:txBody>
      </p:sp>
      <p:sp>
        <p:nvSpPr>
          <p:cNvPr id="141315" name="Rectangle 3"/>
          <p:cNvSpPr>
            <a:spLocks noGrp="1" noChangeArrowheads="1"/>
          </p:cNvSpPr>
          <p:nvPr>
            <p:ph idx="1"/>
          </p:nvPr>
        </p:nvSpPr>
        <p:spPr>
          <a:xfrm>
            <a:off x="542754" y="980728"/>
            <a:ext cx="8147050" cy="5184576"/>
          </a:xfrm>
        </p:spPr>
        <p:txBody>
          <a:bodyPr/>
          <a:lstStyle/>
          <a:p>
            <a:pPr>
              <a:lnSpc>
                <a:spcPct val="114000"/>
              </a:lnSpc>
              <a:spcBef>
                <a:spcPts val="600"/>
              </a:spcBef>
            </a:pPr>
            <a:r>
              <a:rPr lang="it-IT" sz="1700" dirty="0">
                <a:latin typeface="American Typewriter" panose="02090604020004020304" pitchFamily="18" charset="77"/>
              </a:rPr>
              <a:t>Nasce così la </a:t>
            </a:r>
            <a:r>
              <a:rPr lang="it-IT" sz="1700" b="1" dirty="0">
                <a:solidFill>
                  <a:srgbClr val="FF0000"/>
                </a:solidFill>
                <a:latin typeface="American Typewriter" panose="02090604020004020304" pitchFamily="18" charset="77"/>
              </a:rPr>
              <a:t>moneta merce</a:t>
            </a:r>
          </a:p>
          <a:p>
            <a:pPr marL="0" indent="0">
              <a:lnSpc>
                <a:spcPct val="114000"/>
              </a:lnSpc>
              <a:spcBef>
                <a:spcPts val="600"/>
              </a:spcBef>
              <a:buNone/>
            </a:pPr>
            <a:r>
              <a:rPr lang="it-IT" sz="1700" i="1" dirty="0">
                <a:latin typeface="American Typewriter" panose="02090604020004020304" pitchFamily="18" charset="77"/>
              </a:rPr>
              <a:t>     … e </a:t>
            </a:r>
            <a:r>
              <a:rPr lang="it-IT" sz="1700" i="1" dirty="0">
                <a:solidFill>
                  <a:srgbClr val="000099"/>
                </a:solidFill>
                <a:latin typeface="American Typewriter" panose="02090604020004020304" pitchFamily="18" charset="77"/>
              </a:rPr>
              <a:t>questo genera un altro vantaggio</a:t>
            </a:r>
            <a:r>
              <a:rPr lang="it-IT" sz="1700" i="1" dirty="0">
                <a:latin typeface="American Typewriter" panose="02090604020004020304" pitchFamily="18" charset="77"/>
              </a:rPr>
              <a:t>:</a:t>
            </a:r>
          </a:p>
          <a:p>
            <a:pPr>
              <a:lnSpc>
                <a:spcPct val="114000"/>
              </a:lnSpc>
              <a:spcBef>
                <a:spcPts val="600"/>
              </a:spcBef>
            </a:pPr>
            <a:r>
              <a:rPr lang="it-IT" sz="1700" dirty="0">
                <a:latin typeface="American Typewriter" panose="02090604020004020304" pitchFamily="18" charset="77"/>
              </a:rPr>
              <a:t>Il prezzo di ciascuna merce può essere espresso in termini di unità della «moneta merce»</a:t>
            </a:r>
          </a:p>
          <a:p>
            <a:pPr marL="457200" lvl="1" indent="0">
              <a:lnSpc>
                <a:spcPct val="114000"/>
              </a:lnSpc>
              <a:spcBef>
                <a:spcPts val="600"/>
              </a:spcBef>
              <a:buNone/>
            </a:pPr>
            <a:r>
              <a:rPr lang="it-IT" sz="1700" dirty="0">
                <a:latin typeface="American Typewriter" panose="02090604020004020304" pitchFamily="18" charset="77"/>
              </a:rPr>
              <a:t>    Se ci sono </a:t>
            </a:r>
            <a:r>
              <a:rPr lang="it-IT" sz="1700" b="1" dirty="0">
                <a:latin typeface="American Typewriter" panose="02090604020004020304" pitchFamily="18" charset="77"/>
              </a:rPr>
              <a:t>10</a:t>
            </a:r>
            <a:r>
              <a:rPr lang="it-IT" sz="1700" dirty="0">
                <a:latin typeface="American Typewriter" panose="02090604020004020304" pitchFamily="18" charset="77"/>
              </a:rPr>
              <a:t> tipi di merci scambiabili:</a:t>
            </a:r>
          </a:p>
          <a:p>
            <a:pPr lvl="1">
              <a:lnSpc>
                <a:spcPct val="114000"/>
              </a:lnSpc>
              <a:spcBef>
                <a:spcPts val="600"/>
              </a:spcBef>
              <a:buClr>
                <a:schemeClr val="accent1"/>
              </a:buClr>
              <a:buFont typeface="Wingdings" panose="05000000000000000000" pitchFamily="2" charset="2"/>
              <a:buChar char="Ø"/>
            </a:pPr>
            <a:r>
              <a:rPr lang="it-IT" sz="1700" dirty="0">
                <a:latin typeface="American Typewriter" panose="02090604020004020304" pitchFamily="18" charset="77"/>
              </a:rPr>
              <a:t>In una economia di baratto bisogna conoscere </a:t>
            </a:r>
          </a:p>
          <a:p>
            <a:pPr marL="457200" lvl="1" indent="0">
              <a:lnSpc>
                <a:spcPct val="114000"/>
              </a:lnSpc>
              <a:spcBef>
                <a:spcPts val="600"/>
              </a:spcBef>
              <a:buNone/>
            </a:pPr>
            <a:r>
              <a:rPr lang="it-IT" sz="1700" dirty="0">
                <a:latin typeface="American Typewriter" panose="02090604020004020304" pitchFamily="18" charset="77"/>
              </a:rPr>
              <a:t>                 (10 x 9) / 2 = </a:t>
            </a:r>
            <a:r>
              <a:rPr lang="it-IT" sz="1700" b="1" dirty="0">
                <a:solidFill>
                  <a:srgbClr val="FF0000"/>
                </a:solidFill>
                <a:latin typeface="American Typewriter" panose="02090604020004020304" pitchFamily="18" charset="77"/>
              </a:rPr>
              <a:t>45 prezzi relativi</a:t>
            </a:r>
          </a:p>
          <a:p>
            <a:pPr lvl="1">
              <a:lnSpc>
                <a:spcPct val="114000"/>
              </a:lnSpc>
              <a:spcBef>
                <a:spcPts val="600"/>
              </a:spcBef>
              <a:buClr>
                <a:schemeClr val="accent1"/>
              </a:buClr>
              <a:buFont typeface="Wingdings" panose="05000000000000000000" pitchFamily="2" charset="2"/>
              <a:buChar char="Ø"/>
            </a:pPr>
            <a:r>
              <a:rPr lang="it-IT" sz="1700" dirty="0">
                <a:latin typeface="American Typewriter" panose="02090604020004020304" pitchFamily="18" charset="77"/>
              </a:rPr>
              <a:t>Se una merce diviene «moneta», allora basta conoscere</a:t>
            </a:r>
          </a:p>
          <a:p>
            <a:pPr marL="57150" indent="0">
              <a:lnSpc>
                <a:spcPct val="114000"/>
              </a:lnSpc>
              <a:spcBef>
                <a:spcPts val="600"/>
              </a:spcBef>
              <a:buNone/>
            </a:pPr>
            <a:r>
              <a:rPr lang="it-IT" sz="1700" b="1" dirty="0">
                <a:solidFill>
                  <a:srgbClr val="FF0000"/>
                </a:solidFill>
                <a:latin typeface="American Typewriter" panose="02090604020004020304" pitchFamily="18" charset="77"/>
              </a:rPr>
              <a:t>                       9 prezzi monetari</a:t>
            </a:r>
          </a:p>
          <a:p>
            <a:pPr indent="-285750">
              <a:lnSpc>
                <a:spcPct val="114000"/>
              </a:lnSpc>
              <a:spcBef>
                <a:spcPts val="600"/>
              </a:spcBef>
            </a:pPr>
            <a:r>
              <a:rPr lang="it-IT" sz="1700" dirty="0">
                <a:latin typeface="American Typewriter" panose="02090604020004020304" pitchFamily="18" charset="77"/>
              </a:rPr>
              <a:t>L’uso della moneta consente un enorme</a:t>
            </a:r>
            <a:r>
              <a:rPr lang="it-IT" sz="1700" b="1" dirty="0">
                <a:latin typeface="American Typewriter" panose="02090604020004020304" pitchFamily="18" charset="77"/>
              </a:rPr>
              <a:t> </a:t>
            </a:r>
            <a:r>
              <a:rPr lang="it-IT" sz="1700" b="1" dirty="0">
                <a:solidFill>
                  <a:srgbClr val="FF0000"/>
                </a:solidFill>
                <a:latin typeface="American Typewriter" panose="02090604020004020304" pitchFamily="18" charset="77"/>
              </a:rPr>
              <a:t>risparmio nei costi di informazione</a:t>
            </a:r>
            <a:r>
              <a:rPr lang="it-IT" sz="1700" dirty="0">
                <a:latin typeface="American Typewriter" panose="02090604020004020304" pitchFamily="18" charset="77"/>
              </a:rPr>
              <a:t>, e quindi migliora la </a:t>
            </a:r>
            <a:r>
              <a:rPr lang="it-IT" sz="1700" b="1" dirty="0">
                <a:solidFill>
                  <a:srgbClr val="FF0000"/>
                </a:solidFill>
                <a:latin typeface="American Typewriter" panose="02090604020004020304" pitchFamily="18" charset="77"/>
              </a:rPr>
              <a:t>trasparenza </a:t>
            </a:r>
            <a:r>
              <a:rPr lang="it-IT" sz="1700" dirty="0">
                <a:latin typeface="American Typewriter" panose="02090604020004020304" pitchFamily="18" charset="77"/>
              </a:rPr>
              <a:t>del sistema dei prezzi relativi.</a:t>
            </a:r>
          </a:p>
          <a:p>
            <a:pPr>
              <a:lnSpc>
                <a:spcPct val="114000"/>
              </a:lnSpc>
              <a:spcBef>
                <a:spcPts val="600"/>
              </a:spcBef>
            </a:pPr>
            <a:r>
              <a:rPr lang="it-IT" sz="1700" dirty="0">
                <a:latin typeface="American Typewriter" panose="02090604020004020304" pitchFamily="18" charset="77"/>
              </a:rPr>
              <a:t>Per questo la moneta si impone agevolmente anche come </a:t>
            </a:r>
            <a:r>
              <a:rPr lang="it-IT" sz="1700" b="1" dirty="0">
                <a:solidFill>
                  <a:srgbClr val="FF0000"/>
                </a:solidFill>
                <a:latin typeface="American Typewriter" panose="02090604020004020304" pitchFamily="18" charset="77"/>
              </a:rPr>
              <a:t>unità</a:t>
            </a:r>
            <a:r>
              <a:rPr lang="it-IT" sz="1700" dirty="0">
                <a:solidFill>
                  <a:srgbClr val="FF0000"/>
                </a:solidFill>
                <a:latin typeface="American Typewriter" panose="02090604020004020304" pitchFamily="18" charset="77"/>
              </a:rPr>
              <a:t> </a:t>
            </a:r>
            <a:r>
              <a:rPr lang="it-IT" sz="1700" b="1" dirty="0">
                <a:solidFill>
                  <a:srgbClr val="FF0000"/>
                </a:solidFill>
                <a:latin typeface="American Typewriter" panose="02090604020004020304" pitchFamily="18" charset="77"/>
              </a:rPr>
              <a:t>di conto </a:t>
            </a:r>
            <a:r>
              <a:rPr lang="it-IT" sz="1700" dirty="0">
                <a:latin typeface="American Typewriter" panose="02090604020004020304" pitchFamily="18" charset="77"/>
              </a:rPr>
              <a:t>dei prezzi nel sistema economico.</a:t>
            </a:r>
          </a:p>
          <a:p>
            <a:pPr marL="857250" lvl="2" indent="0">
              <a:lnSpc>
                <a:spcPct val="90000"/>
              </a:lnSpc>
              <a:buNone/>
            </a:pPr>
            <a:endParaRPr lang="it-IT" sz="2100" dirty="0"/>
          </a:p>
          <a:p>
            <a:pPr>
              <a:lnSpc>
                <a:spcPct val="90000"/>
              </a:lnSpc>
            </a:pPr>
            <a:endParaRPr lang="it-IT" altLang="en-US" sz="2800" b="1" dirty="0">
              <a:solidFill>
                <a:schemeClr val="hlink"/>
              </a:solidFill>
            </a:endParaRPr>
          </a:p>
        </p:txBody>
      </p:sp>
      <p:sp>
        <p:nvSpPr>
          <p:cNvPr id="1741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17413" name="Rectangle 4"/>
          <p:cNvSpPr>
            <a:spLocks noChangeArrowheads="1"/>
          </p:cNvSpPr>
          <p:nvPr/>
        </p:nvSpPr>
        <p:spPr bwMode="auto">
          <a:xfrm>
            <a:off x="914400" y="12192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Tree>
    <p:extLst>
      <p:ext uri="{BB962C8B-B14F-4D97-AF65-F5344CB8AC3E}">
        <p14:creationId xmlns:p14="http://schemas.microsoft.com/office/powerpoint/2010/main" val="39780625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534988" y="381000"/>
            <a:ext cx="7313612" cy="919163"/>
          </a:xfrm>
          <a:noFill/>
        </p:spPr>
        <p:txBody>
          <a:bodyPr/>
          <a:lstStyle/>
          <a:p>
            <a:r>
              <a:rPr lang="it-IT" altLang="en-US" sz="2900" dirty="0">
                <a:latin typeface="American Typewriter" panose="02090604020004020304" pitchFamily="18" charset="77"/>
              </a:rPr>
              <a:t>La moneta metallica</a:t>
            </a:r>
            <a:br>
              <a:rPr lang="it-IT" altLang="en-US" sz="2900" dirty="0">
                <a:latin typeface="American Typewriter" panose="02090604020004020304" pitchFamily="18" charset="77"/>
              </a:rPr>
            </a:br>
            <a:endParaRPr lang="it-IT" altLang="en-US" sz="2100" dirty="0">
              <a:latin typeface="American Typewriter" panose="02090604020004020304" pitchFamily="18" charset="77"/>
            </a:endParaRPr>
          </a:p>
        </p:txBody>
      </p:sp>
      <p:sp>
        <p:nvSpPr>
          <p:cNvPr id="141315" name="Rectangle 3"/>
          <p:cNvSpPr>
            <a:spLocks noGrp="1" noChangeArrowheads="1"/>
          </p:cNvSpPr>
          <p:nvPr>
            <p:ph idx="1"/>
          </p:nvPr>
        </p:nvSpPr>
        <p:spPr>
          <a:xfrm>
            <a:off x="539750" y="1268760"/>
            <a:ext cx="8147050" cy="4752528"/>
          </a:xfrm>
        </p:spPr>
        <p:txBody>
          <a:bodyPr/>
          <a:lstStyle/>
          <a:p>
            <a:pPr>
              <a:lnSpc>
                <a:spcPct val="90000"/>
              </a:lnSpc>
            </a:pPr>
            <a:endParaRPr lang="it-IT" sz="1800" dirty="0"/>
          </a:p>
          <a:p>
            <a:pPr>
              <a:lnSpc>
                <a:spcPct val="90000"/>
              </a:lnSpc>
            </a:pPr>
            <a:r>
              <a:rPr lang="it-IT" sz="1800" dirty="0">
                <a:latin typeface="American Typewriter" panose="02090604020004020304" pitchFamily="18" charset="77"/>
              </a:rPr>
              <a:t>Qualsiasi cosa può fungere da </a:t>
            </a:r>
            <a:r>
              <a:rPr lang="it-IT" sz="1800" b="1" dirty="0">
                <a:latin typeface="American Typewriter" panose="02090604020004020304" pitchFamily="18" charset="77"/>
              </a:rPr>
              <a:t>moneta merce:</a:t>
            </a:r>
          </a:p>
          <a:p>
            <a:pPr>
              <a:lnSpc>
                <a:spcPct val="90000"/>
              </a:lnSpc>
            </a:pPr>
            <a:endParaRPr lang="it-IT" sz="1800" b="1" dirty="0">
              <a:latin typeface="American Typewriter" panose="02090604020004020304" pitchFamily="18" charset="77"/>
            </a:endParaRPr>
          </a:p>
          <a:p>
            <a:pPr>
              <a:lnSpc>
                <a:spcPct val="114000"/>
              </a:lnSpc>
              <a:spcBef>
                <a:spcPts val="600"/>
              </a:spcBef>
            </a:pPr>
            <a:r>
              <a:rPr lang="it-IT" sz="1800" dirty="0">
                <a:latin typeface="American Typewriter" panose="02090604020004020304" pitchFamily="18" charset="77"/>
              </a:rPr>
              <a:t>Ma, se gli scambi non sono istantanei, </a:t>
            </a:r>
          </a:p>
          <a:p>
            <a:pPr marL="0" indent="0">
              <a:lnSpc>
                <a:spcPct val="114000"/>
              </a:lnSpc>
              <a:spcBef>
                <a:spcPts val="600"/>
              </a:spcBef>
              <a:buNone/>
            </a:pPr>
            <a:r>
              <a:rPr lang="it-IT" sz="1800" dirty="0">
                <a:latin typeface="American Typewriter" panose="02090604020004020304" pitchFamily="18" charset="77"/>
              </a:rPr>
              <a:t>      e la moneta deve essere conservata </a:t>
            </a:r>
          </a:p>
          <a:p>
            <a:pPr marL="0" indent="0">
              <a:lnSpc>
                <a:spcPct val="114000"/>
              </a:lnSpc>
              <a:spcBef>
                <a:spcPts val="600"/>
              </a:spcBef>
              <a:buNone/>
            </a:pPr>
            <a:r>
              <a:rPr lang="it-IT" sz="1800" dirty="0">
                <a:latin typeface="American Typewriter" panose="02090604020004020304" pitchFamily="18" charset="77"/>
              </a:rPr>
              <a:t>      per un certo tempo e magari trasportata da una parte all’altra …</a:t>
            </a:r>
          </a:p>
          <a:p>
            <a:pPr>
              <a:lnSpc>
                <a:spcPct val="114000"/>
              </a:lnSpc>
              <a:spcBef>
                <a:spcPts val="600"/>
              </a:spcBef>
            </a:pPr>
            <a:r>
              <a:rPr lang="it-IT" sz="1800" dirty="0">
                <a:latin typeface="American Typewriter" panose="02090604020004020304" pitchFamily="18" charset="77"/>
              </a:rPr>
              <a:t>… forse è meglio scegliere qualcosa che assicuri </a:t>
            </a:r>
            <a:r>
              <a:rPr lang="it-IT" sz="1800" b="1" dirty="0">
                <a:solidFill>
                  <a:srgbClr val="000099"/>
                </a:solidFill>
                <a:latin typeface="American Typewriter" panose="02090604020004020304" pitchFamily="18" charset="77"/>
              </a:rPr>
              <a:t>durata</a:t>
            </a:r>
            <a:r>
              <a:rPr lang="it-IT" sz="1800" dirty="0">
                <a:latin typeface="American Typewriter" panose="02090604020004020304" pitchFamily="18" charset="77"/>
              </a:rPr>
              <a:t> e </a:t>
            </a:r>
            <a:r>
              <a:rPr lang="it-IT" sz="1800" b="1" dirty="0">
                <a:solidFill>
                  <a:srgbClr val="000099"/>
                </a:solidFill>
                <a:latin typeface="American Typewriter" panose="02090604020004020304" pitchFamily="18" charset="77"/>
              </a:rPr>
              <a:t>inalterabilità</a:t>
            </a:r>
            <a:r>
              <a:rPr lang="it-IT" sz="1800" dirty="0">
                <a:latin typeface="American Typewriter" panose="02090604020004020304" pitchFamily="18" charset="77"/>
              </a:rPr>
              <a:t> nel tempo, e anche una buona </a:t>
            </a:r>
            <a:r>
              <a:rPr lang="it-IT" sz="1800" b="1" dirty="0">
                <a:solidFill>
                  <a:srgbClr val="000099"/>
                </a:solidFill>
                <a:latin typeface="American Typewriter" panose="02090604020004020304" pitchFamily="18" charset="77"/>
              </a:rPr>
              <a:t>divisibilità</a:t>
            </a:r>
            <a:r>
              <a:rPr lang="it-IT" sz="1800" dirty="0">
                <a:latin typeface="American Typewriter" panose="02090604020004020304" pitchFamily="18" charset="77"/>
              </a:rPr>
              <a:t> …</a:t>
            </a:r>
          </a:p>
          <a:p>
            <a:pPr>
              <a:lnSpc>
                <a:spcPct val="114000"/>
              </a:lnSpc>
              <a:spcBef>
                <a:spcPts val="600"/>
              </a:spcBef>
            </a:pPr>
            <a:r>
              <a:rPr lang="it-IT" sz="1800" dirty="0">
                <a:latin typeface="American Typewriter" panose="02090604020004020304" pitchFamily="18" charset="77"/>
              </a:rPr>
              <a:t>Per questo, quasi tutte le società hanno finito per scegliere a questo scopo i </a:t>
            </a:r>
            <a:r>
              <a:rPr lang="it-IT" sz="1800" b="1" dirty="0">
                <a:solidFill>
                  <a:srgbClr val="FF0000"/>
                </a:solidFill>
                <a:latin typeface="American Typewriter" panose="02090604020004020304" pitchFamily="18" charset="77"/>
              </a:rPr>
              <a:t>metalli preziosi.</a:t>
            </a:r>
          </a:p>
          <a:p>
            <a:pPr>
              <a:lnSpc>
                <a:spcPct val="114000"/>
              </a:lnSpc>
              <a:spcBef>
                <a:spcPts val="600"/>
              </a:spcBef>
              <a:buFont typeface="Wingdings" panose="05000000000000000000" pitchFamily="2" charset="2"/>
              <a:buChar char="v"/>
            </a:pPr>
            <a:r>
              <a:rPr lang="it-IT" sz="1800" dirty="0">
                <a:latin typeface="American Typewriter" panose="02090604020004020304" pitchFamily="18" charset="77"/>
              </a:rPr>
              <a:t>In forma metallica, la moneta diventa un conveniente strumento per conservare e trasportare ricchezza: ossia, </a:t>
            </a:r>
            <a:r>
              <a:rPr lang="it-IT" sz="1800" b="1" dirty="0">
                <a:solidFill>
                  <a:srgbClr val="FF0000"/>
                </a:solidFill>
                <a:latin typeface="American Typewriter" panose="02090604020004020304" pitchFamily="18" charset="77"/>
              </a:rPr>
              <a:t>una riserva di valore.</a:t>
            </a:r>
          </a:p>
        </p:txBody>
      </p:sp>
      <p:sp>
        <p:nvSpPr>
          <p:cNvPr id="17412"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p>
        </p:txBody>
      </p:sp>
      <p:sp>
        <p:nvSpPr>
          <p:cNvPr id="17413" name="Rectangle 4"/>
          <p:cNvSpPr>
            <a:spLocks noChangeArrowheads="1"/>
          </p:cNvSpPr>
          <p:nvPr/>
        </p:nvSpPr>
        <p:spPr bwMode="auto">
          <a:xfrm>
            <a:off x="914400" y="12192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
        <p:nvSpPr>
          <p:cNvPr id="2" name="AutoShape 2" descr="Risultati immagini per foto petali di rosa"/>
          <p:cNvSpPr>
            <a:spLocks noChangeAspect="1" noChangeArrowheads="1"/>
          </p:cNvSpPr>
          <p:nvPr/>
        </p:nvSpPr>
        <p:spPr bwMode="auto">
          <a:xfrm>
            <a:off x="155575" y="-647700"/>
            <a:ext cx="19145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24457"/>
            <a:ext cx="2602780" cy="2500487"/>
          </a:xfrm>
          <a:prstGeom prst="rect">
            <a:avLst/>
          </a:prstGeom>
        </p:spPr>
      </p:pic>
    </p:spTree>
    <p:extLst>
      <p:ext uri="{BB962C8B-B14F-4D97-AF65-F5344CB8AC3E}">
        <p14:creationId xmlns:p14="http://schemas.microsoft.com/office/powerpoint/2010/main" val="2201038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750" y="332656"/>
            <a:ext cx="7313612" cy="600982"/>
          </a:xfrm>
        </p:spPr>
        <p:txBody>
          <a:bodyPr/>
          <a:lstStyle/>
          <a:p>
            <a:r>
              <a:rPr lang="it-IT" altLang="en-US" sz="2400" dirty="0">
                <a:latin typeface="American Typewriter" panose="02090604020004020304" pitchFamily="18" charset="77"/>
              </a:rPr>
              <a:t>La moneta: definizione e funzioni </a:t>
            </a:r>
          </a:p>
        </p:txBody>
      </p:sp>
      <p:sp>
        <p:nvSpPr>
          <p:cNvPr id="137219" name="Rectangle 3"/>
          <p:cNvSpPr>
            <a:spLocks noGrp="1" noChangeArrowheads="1"/>
          </p:cNvSpPr>
          <p:nvPr>
            <p:ph idx="1"/>
          </p:nvPr>
        </p:nvSpPr>
        <p:spPr>
          <a:xfrm>
            <a:off x="502851" y="941876"/>
            <a:ext cx="8070850" cy="5458924"/>
          </a:xfrm>
        </p:spPr>
        <p:txBody>
          <a:bodyPr/>
          <a:lstStyle/>
          <a:p>
            <a:pPr marL="0" indent="0">
              <a:lnSpc>
                <a:spcPct val="125000"/>
              </a:lnSpc>
              <a:spcBef>
                <a:spcPts val="600"/>
              </a:spcBef>
              <a:buNone/>
            </a:pPr>
            <a:r>
              <a:rPr lang="it-IT" altLang="en-US" sz="1600" i="1" dirty="0">
                <a:latin typeface="American Typewriter" panose="02090604020004020304" pitchFamily="18" charset="77"/>
              </a:rPr>
              <a:t>Riassumendo:</a:t>
            </a:r>
          </a:p>
          <a:p>
            <a:pPr>
              <a:lnSpc>
                <a:spcPct val="125000"/>
              </a:lnSpc>
              <a:spcBef>
                <a:spcPts val="600"/>
              </a:spcBef>
            </a:pPr>
            <a:r>
              <a:rPr lang="it-IT" altLang="en-US" sz="1600" b="1" dirty="0">
                <a:latin typeface="American Typewriter" panose="02090604020004020304" pitchFamily="18" charset="77"/>
              </a:rPr>
              <a:t>Moneta</a:t>
            </a:r>
            <a:r>
              <a:rPr lang="it-IT" altLang="en-US" sz="1600" dirty="0">
                <a:latin typeface="American Typewriter" panose="02090604020004020304" pitchFamily="18" charset="77"/>
              </a:rPr>
              <a:t> è l’insieme di attività generalmente accettate come contropartita in uno scambio di beni o servizi.</a:t>
            </a:r>
          </a:p>
          <a:p>
            <a:pPr>
              <a:lnSpc>
                <a:spcPct val="125000"/>
              </a:lnSpc>
              <a:spcBef>
                <a:spcPts val="600"/>
              </a:spcBef>
              <a:buFont typeface="Wingdings" panose="05000000000000000000" pitchFamily="2" charset="2"/>
              <a:buNone/>
            </a:pPr>
            <a:r>
              <a:rPr lang="it-IT" altLang="en-US" sz="1600" i="1" dirty="0">
                <a:latin typeface="American Typewriter" panose="02090604020004020304" pitchFamily="18" charset="77"/>
              </a:rPr>
              <a:t>Ad essa sono generalmente (ma non esclusivamente) associate tre </a:t>
            </a:r>
            <a:r>
              <a:rPr lang="it-IT" altLang="en-US" sz="1600" i="1" u="sng" dirty="0">
                <a:latin typeface="American Typewriter" panose="02090604020004020304" pitchFamily="18" charset="77"/>
              </a:rPr>
              <a:t>funzioni</a:t>
            </a:r>
            <a:r>
              <a:rPr lang="it-IT" altLang="en-US" sz="1600" i="1" dirty="0">
                <a:latin typeface="American Typewriter" panose="02090604020004020304" pitchFamily="18" charset="77"/>
              </a:rPr>
              <a:t>: </a:t>
            </a:r>
          </a:p>
          <a:p>
            <a:pPr>
              <a:lnSpc>
                <a:spcPct val="125000"/>
              </a:lnSpc>
              <a:spcBef>
                <a:spcPts val="600"/>
              </a:spcBef>
              <a:buFont typeface="+mj-lt"/>
              <a:buAutoNum type="arabicPeriod"/>
            </a:pPr>
            <a:r>
              <a:rPr lang="it-IT" altLang="en-US" sz="1600" b="1" dirty="0">
                <a:solidFill>
                  <a:srgbClr val="000099"/>
                </a:solidFill>
                <a:latin typeface="American Typewriter" panose="02090604020004020304" pitchFamily="18" charset="77"/>
              </a:rPr>
              <a:t>Mezzo di scambio : </a:t>
            </a:r>
          </a:p>
          <a:p>
            <a:pPr lvl="1">
              <a:lnSpc>
                <a:spcPct val="125000"/>
              </a:lnSpc>
              <a:spcBef>
                <a:spcPts val="0"/>
              </a:spcBef>
            </a:pPr>
            <a:r>
              <a:rPr lang="it-IT" altLang="en-US" sz="1600" dirty="0">
                <a:latin typeface="American Typewriter" panose="02090604020004020304" pitchFamily="18" charset="77"/>
              </a:rPr>
              <a:t>Gli scambi mercantili avvengono generalmente nella forma di merce contro moneta.</a:t>
            </a:r>
          </a:p>
          <a:p>
            <a:pPr>
              <a:lnSpc>
                <a:spcPct val="125000"/>
              </a:lnSpc>
              <a:spcBef>
                <a:spcPts val="600"/>
              </a:spcBef>
              <a:buFont typeface="+mj-lt"/>
              <a:buAutoNum type="arabicPeriod"/>
            </a:pPr>
            <a:r>
              <a:rPr lang="it-IT" altLang="en-US" sz="1600" b="1" dirty="0">
                <a:solidFill>
                  <a:srgbClr val="000099"/>
                </a:solidFill>
                <a:latin typeface="American Typewriter" panose="02090604020004020304" pitchFamily="18" charset="77"/>
              </a:rPr>
              <a:t>Unità di conto : </a:t>
            </a:r>
          </a:p>
          <a:p>
            <a:pPr marL="685800" lvl="1">
              <a:lnSpc>
                <a:spcPct val="125000"/>
              </a:lnSpc>
              <a:spcBef>
                <a:spcPts val="0"/>
              </a:spcBef>
            </a:pPr>
            <a:r>
              <a:rPr lang="it-IT" altLang="en-US" sz="1600" dirty="0">
                <a:latin typeface="American Typewriter" panose="02090604020004020304" pitchFamily="18" charset="77"/>
              </a:rPr>
              <a:t>I prezzi delle merci vengono generalmente formulati in riferimento a quantità di moneta, e la moneta diviene </a:t>
            </a:r>
            <a:r>
              <a:rPr lang="it-IT" sz="1600" dirty="0">
                <a:latin typeface="American Typewriter" panose="02090604020004020304" pitchFamily="18" charset="77"/>
              </a:rPr>
              <a:t>l’unità di conto per tutti i calcoli economici.</a:t>
            </a:r>
            <a:endParaRPr lang="it-IT" altLang="en-US" sz="1600" dirty="0">
              <a:latin typeface="American Typewriter" panose="02090604020004020304" pitchFamily="18" charset="77"/>
            </a:endParaRPr>
          </a:p>
          <a:p>
            <a:pPr>
              <a:lnSpc>
                <a:spcPct val="125000"/>
              </a:lnSpc>
              <a:spcBef>
                <a:spcPts val="600"/>
              </a:spcBef>
              <a:buFont typeface="+mj-lt"/>
              <a:buAutoNum type="arabicPeriod"/>
            </a:pPr>
            <a:r>
              <a:rPr lang="it-IT" altLang="en-US" sz="1600" b="1" dirty="0">
                <a:solidFill>
                  <a:srgbClr val="000099"/>
                </a:solidFill>
                <a:latin typeface="American Typewriter" panose="02090604020004020304" pitchFamily="18" charset="77"/>
              </a:rPr>
              <a:t>Riserva di valore : </a:t>
            </a:r>
          </a:p>
          <a:p>
            <a:pPr lvl="1">
              <a:lnSpc>
                <a:spcPct val="125000"/>
              </a:lnSpc>
              <a:spcBef>
                <a:spcPts val="0"/>
              </a:spcBef>
            </a:pPr>
            <a:r>
              <a:rPr lang="it-IT" altLang="en-US" sz="1600" dirty="0">
                <a:latin typeface="American Typewriter" panose="02090604020004020304" pitchFamily="18" charset="77"/>
              </a:rPr>
              <a:t>La moneta è uno strumento privilegiato per conservare o trasportare potere d’acquisto.</a:t>
            </a:r>
          </a:p>
          <a:p>
            <a:pPr>
              <a:lnSpc>
                <a:spcPct val="90000"/>
              </a:lnSpc>
              <a:buFont typeface="Wingdings" panose="05000000000000000000" pitchFamily="2" charset="2"/>
              <a:buNone/>
            </a:pPr>
            <a:endParaRPr lang="it-IT" altLang="en-US" sz="2400" b="1" dirty="0">
              <a:solidFill>
                <a:srgbClr val="003399"/>
              </a:solidFill>
            </a:endParaRPr>
          </a:p>
          <a:p>
            <a:pPr>
              <a:lnSpc>
                <a:spcPct val="90000"/>
              </a:lnSpc>
              <a:buFont typeface="Wingdings" panose="05000000000000000000" pitchFamily="2" charset="2"/>
              <a:buNone/>
            </a:pPr>
            <a:r>
              <a:rPr lang="it-IT" altLang="en-US" sz="2400" dirty="0"/>
              <a:t> </a:t>
            </a:r>
          </a:p>
        </p:txBody>
      </p:sp>
      <p:sp>
        <p:nvSpPr>
          <p:cNvPr id="16388" name="Segnaposto piè di pagina 3"/>
          <p:cNvSpPr>
            <a:spLocks noGrp="1"/>
          </p:cNvSpPr>
          <p:nvPr>
            <p:ph type="ftr" sz="quarter" idx="10"/>
          </p:nvPr>
        </p:nvSpPr>
        <p:spPr>
          <a:xfrm>
            <a:off x="381000" y="6400800"/>
            <a:ext cx="38862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solidFill>
                  <a:srgbClr val="003231"/>
                </a:solidFill>
              </a:rPr>
              <a:t>Lez. 5: Moneta, Prezzi e Cambi</a:t>
            </a:r>
            <a:endParaRPr lang="it-IT" altLang="en-US" dirty="0">
              <a:solidFill>
                <a:srgbClr val="003231"/>
              </a:solidFill>
            </a:endParaRPr>
          </a:p>
        </p:txBody>
      </p:sp>
      <p:sp>
        <p:nvSpPr>
          <p:cNvPr id="16389" name="Rectangle 4"/>
          <p:cNvSpPr>
            <a:spLocks noChangeArrowheads="1"/>
          </p:cNvSpPr>
          <p:nvPr/>
        </p:nvSpPr>
        <p:spPr bwMode="auto">
          <a:xfrm>
            <a:off x="914400" y="12192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5000"/>
              </a:lnSpc>
              <a:spcBef>
                <a:spcPct val="60000"/>
              </a:spcBef>
              <a:buClr>
                <a:srgbClr val="996600"/>
              </a:buClr>
              <a:buSzPct val="70000"/>
              <a:buFont typeface="Wingdings" panose="05000000000000000000" pitchFamily="2" charset="2"/>
              <a:buNone/>
            </a:pPr>
            <a:endParaRPr lang="en-US" altLang="en-US" sz="2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strips(downRight)">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strips(downRight)">
                                      <p:cBhvr>
                                        <p:cTn id="12" dur="500"/>
                                        <p:tgtEl>
                                          <p:spTgt spid="137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strips(downRight)">
                                      <p:cBhvr>
                                        <p:cTn id="17" dur="500"/>
                                        <p:tgtEl>
                                          <p:spTgt spid="137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strips(downRight)">
                                      <p:cBhvr>
                                        <p:cTn id="22" dur="500"/>
                                        <p:tgtEl>
                                          <p:spTgt spid="137219">
                                            <p:txEl>
                                              <p:pRg st="3" end="3"/>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37219">
                                            <p:txEl>
                                              <p:pRg st="4" end="4"/>
                                            </p:txEl>
                                          </p:spTgt>
                                        </p:tgtEl>
                                        <p:attrNameLst>
                                          <p:attrName>style.visibility</p:attrName>
                                        </p:attrNameLst>
                                      </p:cBhvr>
                                      <p:to>
                                        <p:strVal val="visible"/>
                                      </p:to>
                                    </p:set>
                                    <p:animEffect transition="in" filter="strips(downRight)">
                                      <p:cBhvr>
                                        <p:cTn id="25" dur="500"/>
                                        <p:tgtEl>
                                          <p:spTgt spid="1372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37219">
                                            <p:txEl>
                                              <p:pRg st="5" end="5"/>
                                            </p:txEl>
                                          </p:spTgt>
                                        </p:tgtEl>
                                        <p:attrNameLst>
                                          <p:attrName>style.visibility</p:attrName>
                                        </p:attrNameLst>
                                      </p:cBhvr>
                                      <p:to>
                                        <p:strVal val="visible"/>
                                      </p:to>
                                    </p:set>
                                    <p:animEffect transition="in" filter="strips(downRight)">
                                      <p:cBhvr>
                                        <p:cTn id="30" dur="500"/>
                                        <p:tgtEl>
                                          <p:spTgt spid="137219">
                                            <p:txEl>
                                              <p:pRg st="5" end="5"/>
                                            </p:txEl>
                                          </p:spTgt>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37219">
                                            <p:txEl>
                                              <p:pRg st="6" end="6"/>
                                            </p:txEl>
                                          </p:spTgt>
                                        </p:tgtEl>
                                        <p:attrNameLst>
                                          <p:attrName>style.visibility</p:attrName>
                                        </p:attrNameLst>
                                      </p:cBhvr>
                                      <p:to>
                                        <p:strVal val="visible"/>
                                      </p:to>
                                    </p:set>
                                    <p:animEffect transition="in" filter="strips(downRight)">
                                      <p:cBhvr>
                                        <p:cTn id="33" dur="500"/>
                                        <p:tgtEl>
                                          <p:spTgt spid="13721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37219">
                                            <p:txEl>
                                              <p:pRg st="7" end="7"/>
                                            </p:txEl>
                                          </p:spTgt>
                                        </p:tgtEl>
                                        <p:attrNameLst>
                                          <p:attrName>style.visibility</p:attrName>
                                        </p:attrNameLst>
                                      </p:cBhvr>
                                      <p:to>
                                        <p:strVal val="visible"/>
                                      </p:to>
                                    </p:set>
                                    <p:animEffect transition="in" filter="strips(downRight)">
                                      <p:cBhvr>
                                        <p:cTn id="38" dur="500"/>
                                        <p:tgtEl>
                                          <p:spTgt spid="137219">
                                            <p:txEl>
                                              <p:pRg st="7" end="7"/>
                                            </p:txEl>
                                          </p:spTgt>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37219">
                                            <p:txEl>
                                              <p:pRg st="8" end="8"/>
                                            </p:txEl>
                                          </p:spTgt>
                                        </p:tgtEl>
                                        <p:attrNameLst>
                                          <p:attrName>style.visibility</p:attrName>
                                        </p:attrNameLst>
                                      </p:cBhvr>
                                      <p:to>
                                        <p:strVal val="visible"/>
                                      </p:to>
                                    </p:set>
                                    <p:animEffect transition="in" filter="strips(downRight)">
                                      <p:cBhvr>
                                        <p:cTn id="41" dur="500"/>
                                        <p:tgtEl>
                                          <p:spTgt spid="137219">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37219">
                                            <p:txEl>
                                              <p:pRg st="10" end="10"/>
                                            </p:txEl>
                                          </p:spTgt>
                                        </p:tgtEl>
                                        <p:attrNameLst>
                                          <p:attrName>style.visibility</p:attrName>
                                        </p:attrNameLst>
                                      </p:cBhvr>
                                      <p:to>
                                        <p:strVal val="visible"/>
                                      </p:to>
                                    </p:set>
                                    <p:animEffect transition="in" filter="strips(downRight)">
                                      <p:cBhvr>
                                        <p:cTn id="46" dur="500"/>
                                        <p:tgtEl>
                                          <p:spTgt spid="1372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theme/theme1.xml><?xml version="1.0" encoding="utf-8"?>
<a:theme xmlns:a="http://schemas.openxmlformats.org/drawingml/2006/main" name="2_Eclissi">
  <a:themeElements>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1_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1_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1_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1_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1_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1_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1_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1_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1_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1_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5091</TotalTime>
  <Words>7693</Words>
  <Application>Microsoft Macintosh PowerPoint</Application>
  <PresentationFormat>On-screen Show (4:3)</PresentationFormat>
  <Paragraphs>683</Paragraphs>
  <Slides>67</Slides>
  <Notes>45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8" baseType="lpstr">
      <vt:lpstr>American Typewriter</vt:lpstr>
      <vt:lpstr>Arial</vt:lpstr>
      <vt:lpstr>Cambria Math</vt:lpstr>
      <vt:lpstr>Courier New</vt:lpstr>
      <vt:lpstr>Geneva</vt:lpstr>
      <vt:lpstr>ITC Legacy Sans Book</vt:lpstr>
      <vt:lpstr>Symbol</vt:lpstr>
      <vt:lpstr>Verdana</vt:lpstr>
      <vt:lpstr>Wingdings</vt:lpstr>
      <vt:lpstr>2_Eclissi</vt:lpstr>
      <vt:lpstr>Equazione</vt:lpstr>
      <vt:lpstr>Lez. 5 – MONETA, PREZZI e CAMBI nel LUNGO PERIODO                                                                                                                               rif. BW-c.5</vt:lpstr>
      <vt:lpstr>MONETA, PREZZI e CAMBI nel LUNGO PERIODO</vt:lpstr>
      <vt:lpstr>MONETA, PREZZI e CAMBI nel LUNGO PERIODO</vt:lpstr>
      <vt:lpstr>MONETA, PREZZI e CAMBI nel LUNGO PERIODO</vt:lpstr>
      <vt:lpstr>MONETA, PREZZI e CAMBI nel LUNGO PERIODO</vt:lpstr>
      <vt:lpstr>1. L’importanza della moneta</vt:lpstr>
      <vt:lpstr>La moneta merce </vt:lpstr>
      <vt:lpstr>La moneta metallica </vt:lpstr>
      <vt:lpstr>La moneta: definizione e funzioni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Banconote inconvertibili</vt:lpstr>
      <vt:lpstr>L’ultimo dei Mohicani  </vt:lpstr>
      <vt:lpstr>PowerPoint Presentation</vt:lpstr>
      <vt:lpstr>L’offerta di moneta</vt:lpstr>
      <vt:lpstr>Depositi bancari e Offerta di moneta</vt:lpstr>
      <vt:lpstr>2. Moneta e Prezzi</vt:lpstr>
      <vt:lpstr>Moneta e Prezzi (2)</vt:lpstr>
      <vt:lpstr>Moneta e Prezzi (3): la Teoria Quantitativa</vt:lpstr>
      <vt:lpstr>Un perfezionamento: la velocità di circolazione</vt:lpstr>
      <vt:lpstr>La velocità di circolazione (2)</vt:lpstr>
      <vt:lpstr>Misurare la velocità di circolazione:</vt:lpstr>
      <vt:lpstr>Misurare la velocità di circolazione (2):</vt:lpstr>
      <vt:lpstr>Teoria Quantitativa e Dicotomia Classica </vt:lpstr>
      <vt:lpstr>Il grande dibattito</vt:lpstr>
      <vt:lpstr>Il grande dibattito (2)</vt:lpstr>
      <vt:lpstr>Il grande dibattito (3)</vt:lpstr>
      <vt:lpstr>Dicotomia classica ed equazione quantitativa</vt:lpstr>
      <vt:lpstr>Dicotomia classica ed equazione quantitativa (2)</vt:lpstr>
      <vt:lpstr> PIL e M3 nell’euro area </vt:lpstr>
      <vt:lpstr>Velocità di circolazione nell’euro area </vt:lpstr>
      <vt:lpstr>In periodi più lunghi, la velocità di circolazione assume andamenti diversi. In Italia, dal 1861 al 1991:</vt:lpstr>
      <vt:lpstr>Inflazione e tasso di crescita della moneta (tutti i paesi, anni 90)</vt:lpstr>
      <vt:lpstr> Inflazione e crescita della moneta (USA)</vt:lpstr>
      <vt:lpstr>Moneta, prezzi e PIL reale in Italia nel lungo periodo</vt:lpstr>
      <vt:lpstr>Moneta e inflazione </vt:lpstr>
      <vt:lpstr>Perché l’inflazione? Due domande … </vt:lpstr>
      <vt:lpstr>II parte. 3. I vantaggi del commercio internazionale </vt:lpstr>
      <vt:lpstr>Possibilità di consumo di un singolo paese: autarchia e C.I.</vt:lpstr>
      <vt:lpstr>Possibilità di consumo di un singolo paese: autarchia e C.I. (2)</vt:lpstr>
      <vt:lpstr>PowerPoint Presentation</vt:lpstr>
      <vt:lpstr>PowerPoint Presentation</vt:lpstr>
      <vt:lpstr>PowerPoint Presentation</vt:lpstr>
      <vt:lpstr>Domanda e Offerta nel C.I.</vt:lpstr>
      <vt:lpstr>Mercato interno e C.I: Importazioni di computer</vt:lpstr>
      <vt:lpstr>PowerPoint Presentation</vt:lpstr>
      <vt:lpstr>PowerPoint Presentation</vt:lpstr>
      <vt:lpstr>Importazioni ed esportazioni  (2000)</vt:lpstr>
      <vt:lpstr>Italia: un’economia aperta</vt:lpstr>
      <vt:lpstr>PowerPoint Presentation</vt:lpstr>
      <vt:lpstr>Tasso di cambio nominale</vt:lpstr>
      <vt:lpstr>PowerPoint Presentation</vt:lpstr>
      <vt:lpstr>Tasso di cambio reale</vt:lpstr>
      <vt:lpstr>Tasso di cambio reale (2)</vt:lpstr>
      <vt:lpstr>Tasso di cambio reale (3)</vt:lpstr>
      <vt:lpstr>PowerPoint Presentation</vt:lpstr>
      <vt:lpstr>PowerPoint Presentation</vt:lpstr>
      <vt:lpstr>Determinanti del tasso di cambio reale</vt:lpstr>
      <vt:lpstr>Tassi di cambio e inflazione (media 1972-2000, differenze da USA)</vt:lpstr>
      <vt:lpstr>In sintesi</vt:lpstr>
      <vt:lpstr>In sintesi</vt:lpstr>
      <vt:lpstr>Come continua?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Nicola Mastrorocco</cp:lastModifiedBy>
  <cp:revision>11</cp:revision>
  <cp:lastPrinted>2016-03-08T22:37:53Z</cp:lastPrinted>
  <dcterms:created xsi:type="dcterms:W3CDTF">2003-11-12T13:53:09Z</dcterms:created>
  <dcterms:modified xsi:type="dcterms:W3CDTF">2023-03-22T20:59:00Z</dcterms:modified>
</cp:coreProperties>
</file>