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4" r:id="rId3"/>
    <p:sldId id="383" r:id="rId4"/>
    <p:sldId id="462" r:id="rId5"/>
    <p:sldId id="492" r:id="rId6"/>
    <p:sldId id="496" r:id="rId7"/>
    <p:sldId id="497" r:id="rId8"/>
    <p:sldId id="498" r:id="rId9"/>
    <p:sldId id="499" r:id="rId10"/>
    <p:sldId id="493" r:id="rId11"/>
    <p:sldId id="494" r:id="rId12"/>
    <p:sldId id="500" r:id="rId13"/>
    <p:sldId id="501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83" r:id="rId29"/>
    <p:sldId id="479" r:id="rId30"/>
    <p:sldId id="480" r:id="rId31"/>
    <p:sldId id="481" r:id="rId32"/>
    <p:sldId id="482" r:id="rId33"/>
    <p:sldId id="485" r:id="rId34"/>
    <p:sldId id="486" r:id="rId35"/>
    <p:sldId id="487" r:id="rId36"/>
    <p:sldId id="495" r:id="rId37"/>
    <p:sldId id="489" r:id="rId38"/>
    <p:sldId id="490" r:id="rId39"/>
    <p:sldId id="459" r:id="rId40"/>
    <p:sldId id="478" r:id="rId41"/>
    <p:sldId id="491" r:id="rId42"/>
    <p:sldId id="461" r:id="rId4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CC"/>
    <a:srgbClr val="F4DCF6"/>
    <a:srgbClr val="A9A9A9"/>
    <a:srgbClr val="CC0000"/>
    <a:srgbClr val="25E006"/>
    <a:srgbClr val="42BFBC"/>
    <a:srgbClr val="EFF9F9"/>
    <a:srgbClr val="00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9" autoAdjust="0"/>
    <p:restoredTop sz="65768" autoAdjust="0"/>
  </p:normalViewPr>
  <p:slideViewPr>
    <p:cSldViewPr>
      <p:cViewPr varScale="1">
        <p:scale>
          <a:sx n="128" d="100"/>
          <a:sy n="128" d="100"/>
        </p:scale>
        <p:origin x="1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5028"/>
    </p:cViewPr>
  </p:sorterViewPr>
  <p:notesViewPr>
    <p:cSldViewPr>
      <p:cViewPr varScale="1">
        <p:scale>
          <a:sx n="70" d="100"/>
          <a:sy n="70" d="100"/>
        </p:scale>
        <p:origin x="276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7226AC-6856-4861-A6DA-C9F0CC66A01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42721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4701A-3469-4F6A-B54C-FD1C9CDCF93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16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A3C8B-50E0-4253-9435-2D371CA38592}" type="slidenum">
              <a:rPr lang="it-IT" altLang="en-US"/>
              <a:pPr eaLnBrk="1" hangingPunct="1"/>
              <a:t>1</a:t>
            </a:fld>
            <a:endParaRPr lang="it-IT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22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14F690-6F60-4B1E-B331-1964328641A8}" type="slidenum">
              <a:rPr lang="it-IT" altLang="en-US"/>
              <a:pPr eaLnBrk="1" hangingPunct="1"/>
              <a:t>2</a:t>
            </a:fld>
            <a:endParaRPr lang="it-IT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44538"/>
            <a:ext cx="4408487" cy="330835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218821"/>
            <a:ext cx="4984962" cy="49633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9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39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40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F38DDE-1F65-43F1-B761-7AAEF302ADE1}" type="slidenum">
              <a:rPr lang="it-IT" altLang="en-US" sz="1400"/>
              <a:pPr eaLnBrk="1" hangingPunct="1"/>
              <a:t>41</a:t>
            </a:fld>
            <a:endParaRPr lang="it-IT" altLang="en-US" sz="1400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3438"/>
            <a:ext cx="5556250" cy="41671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8697"/>
            <a:ext cx="5161198" cy="4997786"/>
          </a:xfrm>
        </p:spPr>
        <p:txBody>
          <a:bodyPr/>
          <a:lstStyle/>
          <a:p>
            <a:pPr eaLnBrk="1" hangingPunct="1"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F51F05-5E94-4112-9624-343D2560279D}" type="slidenum">
              <a:rPr lang="it-IT" altLang="de-DE" sz="1300"/>
              <a:pPr algn="r" eaLnBrk="1" hangingPunct="1">
                <a:spcBef>
                  <a:spcPct val="0"/>
                </a:spcBef>
              </a:pPr>
              <a:t>42</a:t>
            </a:fld>
            <a:endParaRPr lang="it-IT" altLang="de-DE" sz="13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356"/>
            <a:ext cx="4984750" cy="44653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 dirty="0"/>
          </a:p>
        </p:txBody>
      </p:sp>
    </p:spTree>
    <p:extLst>
      <p:ext uri="{BB962C8B-B14F-4D97-AF65-F5344CB8AC3E}">
        <p14:creationId xmlns:p14="http://schemas.microsoft.com/office/powerpoint/2010/main" val="23392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258934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2149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46331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3363" y="44450"/>
            <a:ext cx="2038350" cy="60515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5962650" cy="60515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79211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44450"/>
            <a:ext cx="8153400" cy="60515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220733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4450"/>
            <a:ext cx="7313612" cy="8953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65843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07770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75387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7142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82386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47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5363" y="1981200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34153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2363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2429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50430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0339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1549400" y="-244475"/>
            <a:ext cx="5689600" cy="2952750"/>
            <a:chOff x="-2040" y="0"/>
            <a:chExt cx="7512" cy="2400"/>
          </a:xfrm>
        </p:grpSpPr>
        <p:sp>
          <p:nvSpPr>
            <p:cNvPr id="13517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3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80C2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2400" dirty="0">
                <a:latin typeface="Arial" panose="020B0604020202020204" pitchFamily="34" charset="0"/>
              </a:endParaRPr>
            </a:p>
          </p:txBody>
        </p:sp>
        <p:sp>
          <p:nvSpPr>
            <p:cNvPr id="135172" name="AutoShape 4"/>
            <p:cNvSpPr>
              <a:spLocks noChangeArrowheads="1"/>
            </p:cNvSpPr>
            <p:nvPr/>
          </p:nvSpPr>
          <p:spPr bwMode="auto">
            <a:xfrm>
              <a:off x="-1529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005E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35173" name="Line 5"/>
            <p:cNvSpPr>
              <a:spLocks noChangeShapeType="1"/>
            </p:cNvSpPr>
            <p:nvPr/>
          </p:nvSpPr>
          <p:spPr bwMode="auto">
            <a:xfrm>
              <a:off x="865" y="960"/>
              <a:ext cx="46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313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Click to edit Master title style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83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Click to </a:t>
            </a:r>
            <a:r>
              <a:rPr lang="it-IT" altLang="en-US" dirty="0" err="1"/>
              <a:t>edit</a:t>
            </a:r>
            <a:r>
              <a:rPr lang="it-IT" altLang="en-US" dirty="0"/>
              <a:t> Master text </a:t>
            </a:r>
            <a:r>
              <a:rPr lang="it-IT" altLang="en-US" dirty="0" err="1"/>
              <a:t>styles</a:t>
            </a:r>
            <a:endParaRPr lang="it-IT" altLang="en-US" dirty="0"/>
          </a:p>
          <a:p>
            <a:pPr lvl="1"/>
            <a:r>
              <a:rPr lang="it-IT" altLang="en-US" dirty="0"/>
              <a:t>Second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2"/>
            <a:r>
              <a:rPr lang="it-IT" altLang="en-US" dirty="0"/>
              <a:t>Third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3"/>
            <a:r>
              <a:rPr lang="it-IT" altLang="en-US" dirty="0" err="1"/>
              <a:t>Fourth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  <a:p>
            <a:pPr lvl="4"/>
            <a:r>
              <a:rPr lang="it-IT" altLang="en-US" dirty="0" err="1"/>
              <a:t>Fifth</a:t>
            </a:r>
            <a:r>
              <a:rPr lang="it-IT" altLang="en-US" dirty="0"/>
              <a:t> </a:t>
            </a:r>
            <a:r>
              <a:rPr lang="it-IT" altLang="en-US" dirty="0" err="1"/>
              <a:t>level</a:t>
            </a:r>
            <a:endParaRPr lang="it-IT" altLang="en-US" dirty="0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8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3231"/>
                </a:solidFill>
              </a:defRPr>
            </a:lvl1pPr>
          </a:lstStyle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135177" name="Line 9"/>
          <p:cNvSpPr>
            <a:spLocks noChangeShapeType="1"/>
          </p:cNvSpPr>
          <p:nvPr userDrawn="1"/>
        </p:nvSpPr>
        <p:spPr bwMode="auto">
          <a:xfrm>
            <a:off x="609600" y="6400800"/>
            <a:ext cx="8001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10247" name="Group 11"/>
          <p:cNvGrpSpPr>
            <a:grpSpLocks/>
          </p:cNvGrpSpPr>
          <p:nvPr userDrawn="1"/>
        </p:nvGrpSpPr>
        <p:grpSpPr bwMode="auto">
          <a:xfrm rot="10800000">
            <a:off x="5219700" y="5373688"/>
            <a:ext cx="5400675" cy="1655762"/>
            <a:chOff x="-2040" y="0"/>
            <a:chExt cx="7512" cy="2400"/>
          </a:xfrm>
        </p:grpSpPr>
        <p:sp>
          <p:nvSpPr>
            <p:cNvPr id="135180" name="AutoShape 12"/>
            <p:cNvSpPr>
              <a:spLocks noChangeArrowheads="1"/>
            </p:cNvSpPr>
            <p:nvPr/>
          </p:nvSpPr>
          <p:spPr bwMode="auto">
            <a:xfrm>
              <a:off x="-2029" y="433"/>
              <a:ext cx="2592" cy="1967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rgbClr val="E19A93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it-IT" sz="2400" dirty="0">
                <a:latin typeface="Arial" panose="020B0604020202020204" pitchFamily="34" charset="0"/>
              </a:endParaRPr>
            </a:p>
          </p:txBody>
        </p:sp>
        <p:sp>
          <p:nvSpPr>
            <p:cNvPr id="135181" name="AutoShape 13"/>
            <p:cNvSpPr>
              <a:spLocks noChangeArrowheads="1"/>
            </p:cNvSpPr>
            <p:nvPr/>
          </p:nvSpPr>
          <p:spPr bwMode="auto">
            <a:xfrm>
              <a:off x="-1503" y="-14"/>
              <a:ext cx="1950" cy="1988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890" y="946"/>
              <a:ext cx="460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7451725" y="623728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FC3C26-AF5D-4500-9255-021F8BB396EE}" type="slidenum">
              <a:rPr lang="it-IT" altLang="en-US" sz="1200">
                <a:solidFill>
                  <a:srgbClr val="004644"/>
                </a:solidFill>
              </a:rPr>
              <a:pPr algn="r" eaLnBrk="1" hangingPunct="1"/>
              <a:t>‹#›</a:t>
            </a:fld>
            <a:endParaRPr lang="it-IT" altLang="en-US" sz="1200">
              <a:solidFill>
                <a:srgbClr val="00464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A5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81000" y="6512768"/>
            <a:ext cx="3886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 err="1">
                <a:solidFill>
                  <a:srgbClr val="003231"/>
                </a:solidFill>
              </a:rPr>
              <a:t>Lez</a:t>
            </a:r>
            <a:r>
              <a:rPr lang="it-IT" altLang="en-US" dirty="0">
                <a:solidFill>
                  <a:srgbClr val="003231"/>
                </a:solidFill>
              </a:rPr>
              <a:t>. 6:  Futuro e Presente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30" y="-4798"/>
            <a:ext cx="8604474" cy="1057534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14000"/>
              </a:lnSpc>
              <a:spcBef>
                <a:spcPts val="600"/>
              </a:spcBef>
              <a:defRPr/>
            </a:pPr>
            <a:r>
              <a:rPr lang="it-IT" sz="2400" b="1" u="sng" dirty="0" err="1">
                <a:latin typeface="American Typewriter" panose="02090604020004020304" pitchFamily="18" charset="77"/>
              </a:rPr>
              <a:t>Lez</a:t>
            </a:r>
            <a:r>
              <a:rPr lang="it-IT" sz="2400" b="1" u="sng" dirty="0">
                <a:latin typeface="American Typewriter" panose="02090604020004020304" pitchFamily="18" charset="77"/>
              </a:rPr>
              <a:t>. 6 – DAL FUTURO AL PRESENTE</a:t>
            </a:r>
            <a:br>
              <a:rPr lang="it-IT" sz="2400" b="1" u="sng" dirty="0">
                <a:latin typeface="American Typewriter" panose="02090604020004020304" pitchFamily="18" charset="77"/>
              </a:rPr>
            </a:br>
            <a:r>
              <a:rPr lang="it-IT" sz="1600" dirty="0">
                <a:latin typeface="American Typewriter" panose="02090604020004020304" pitchFamily="18" charset="77"/>
              </a:rPr>
              <a:t>                                                                                                                </a:t>
            </a:r>
            <a:r>
              <a:rPr lang="it-IT" sz="1600" dirty="0" err="1">
                <a:solidFill>
                  <a:srgbClr val="FF0000"/>
                </a:solidFill>
                <a:latin typeface="American Typewriter" panose="02090604020004020304" pitchFamily="18" charset="77"/>
              </a:rPr>
              <a:t>rif.</a:t>
            </a:r>
            <a:r>
              <a:rPr lang="it-IT" sz="16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BW-c.6 – feb.2020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052736"/>
            <a:ext cx="8460458" cy="516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Le relazioni tra </a:t>
            </a:r>
            <a:r>
              <a:rPr lang="it-IT" sz="1700" b="1" dirty="0">
                <a:latin typeface="American Typewriter" panose="02090604020004020304" pitchFamily="18" charset="77"/>
              </a:rPr>
              <a:t>presente</a:t>
            </a:r>
            <a:r>
              <a:rPr lang="it-IT" sz="1700" dirty="0">
                <a:latin typeface="American Typewriter" panose="02090604020004020304" pitchFamily="18" charset="77"/>
              </a:rPr>
              <a:t> e </a:t>
            </a:r>
            <a:r>
              <a:rPr lang="it-IT" sz="1700" b="1" dirty="0">
                <a:latin typeface="American Typewriter" panose="02090604020004020304" pitchFamily="18" charset="77"/>
              </a:rPr>
              <a:t>futuro</a:t>
            </a:r>
            <a:r>
              <a:rPr lang="it-IT" sz="1700" dirty="0">
                <a:latin typeface="American Typewriter" panose="02090604020004020304" pitchFamily="18" charset="77"/>
              </a:rPr>
              <a:t> sono uno degli aspetti più affascinanti e complessi dell’economia.  </a:t>
            </a:r>
            <a:r>
              <a:rPr lang="it-IT" sz="1700" b="1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Come analizzarle?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700" dirty="0">
                <a:latin typeface="American Typewriter" panose="02090604020004020304" pitchFamily="18" charset="77"/>
              </a:rPr>
              <a:t>Per poterlo fare è necessario sviluppare un nuovo strumento di analisi: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700" dirty="0">
                <a:latin typeface="American Typewriter" panose="02090604020004020304" pitchFamily="18" charset="77"/>
              </a:rPr>
              <a:t>Il </a:t>
            </a:r>
            <a:r>
              <a:rPr lang="it-IT" sz="17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Vincolo di bilancio intertemporale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Esplicitare questo vincolo ci consente di: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700" dirty="0">
                <a:latin typeface="American Typewriter" panose="02090604020004020304" pitchFamily="18" charset="77"/>
              </a:rPr>
              <a:t>analizzare le </a:t>
            </a:r>
            <a:r>
              <a:rPr lang="it-IT" sz="17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conseguenze future </a:t>
            </a:r>
            <a:r>
              <a:rPr lang="it-IT" sz="1700" dirty="0">
                <a:latin typeface="American Typewriter" panose="02090604020004020304" pitchFamily="18" charset="77"/>
              </a:rPr>
              <a:t>delle decisioni che gli attori del sistema economico (consumatori, risparmiatori, investitori, e il settore pubblico) formulano oggi;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7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anticipare le implicazioni </a:t>
            </a:r>
            <a:r>
              <a:rPr lang="it-IT" sz="1700" dirty="0">
                <a:latin typeface="American Typewriter" panose="02090604020004020304" pitchFamily="18" charset="77"/>
              </a:rPr>
              <a:t>che i vincoli cui futuri hanno per le nostre decisioni correnti.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In genere, si possono studiare i legami tra vincoli futuri e decisioni odierne in riferimento a qualsiasi orizzonte futuro </a:t>
            </a:r>
          </a:p>
          <a:p>
            <a:pPr marL="0" indent="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700" dirty="0">
                <a:latin typeface="American Typewriter" panose="02090604020004020304" pitchFamily="18" charset="77"/>
              </a:rPr>
              <a:t>… ma per semplicità adotteremo dei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modelli bi-periodali.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700" b="1" u="sng" dirty="0">
                <a:latin typeface="American Typewriter" panose="02090604020004020304" pitchFamily="18" charset="77"/>
              </a:rPr>
              <a:t>Prima</a:t>
            </a:r>
            <a:r>
              <a:rPr lang="it-IT" sz="1700" dirty="0">
                <a:latin typeface="American Typewriter" panose="02090604020004020304" pitchFamily="18" charset="77"/>
              </a:rPr>
              <a:t> dobbiamo introdurre alcuni concetti elementari di economia finanziaria:  </a:t>
            </a:r>
            <a:r>
              <a:rPr lang="it-IT" sz="17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tasso di interesse </a:t>
            </a:r>
            <a:r>
              <a:rPr lang="it-IT" sz="1700" dirty="0">
                <a:latin typeface="American Typewriter" panose="02090604020004020304" pitchFamily="18" charset="77"/>
              </a:rPr>
              <a:t>(nominale e reale) e </a:t>
            </a:r>
            <a:r>
              <a:rPr lang="it-IT" sz="17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valore attuale </a:t>
            </a:r>
            <a:r>
              <a:rPr lang="it-IT" sz="1700" dirty="0">
                <a:latin typeface="American Typewriter" panose="02090604020004020304" pitchFamily="18" charset="77"/>
              </a:rPr>
              <a:t>(di una somma futura). </a:t>
            </a:r>
            <a:endParaRPr lang="en-US" sz="1700" dirty="0">
              <a:latin typeface="American Typewriter" panose="02090604020004020304" pitchFamily="18" charset="77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Un esempio più complesso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2" y="939800"/>
                <a:ext cx="8424167" cy="5513536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400" i="1" dirty="0">
                    <a:latin typeface="American Typewriter" panose="02090604020004020304" pitchFamily="18" charset="77"/>
                  </a:rPr>
                  <a:t>Quale di queste due operazioni è più conveniente per me</a:t>
                </a:r>
                <a:r>
                  <a:rPr lang="it-IT" sz="1400" dirty="0">
                    <a:latin typeface="American Typewriter" panose="02090604020004020304" pitchFamily="18" charset="77"/>
                  </a:rPr>
                  <a:t>?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it-IT" sz="1400" dirty="0">
                    <a:latin typeface="American Typewriter" panose="02090604020004020304" pitchFamily="18" charset="77"/>
                  </a:rPr>
                  <a:t>Se presto 60 euro oggi a Tizio, mi restituirà 80 euro fra 3 anni.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it-IT" sz="1400" dirty="0">
                    <a:latin typeface="American Typewriter" panose="02090604020004020304" pitchFamily="18" charset="77"/>
                  </a:rPr>
                  <a:t>Se invece presto 60 euro a Caio, mi restituirà 100 euro fra 5 anni.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400" dirty="0">
                    <a:latin typeface="American Typewriter" panose="02090604020004020304" pitchFamily="18" charset="77"/>
                  </a:rPr>
                  <a:t>Calcolo e confronto il </a:t>
                </a:r>
                <a:r>
                  <a:rPr lang="it-IT" sz="1400" b="1" dirty="0">
                    <a:latin typeface="American Typewriter" panose="02090604020004020304" pitchFamily="18" charset="77"/>
                  </a:rPr>
                  <a:t>tasso d’interesse implicito </a:t>
                </a:r>
                <a:r>
                  <a:rPr lang="it-IT" sz="1400" dirty="0">
                    <a:latin typeface="American Typewriter" panose="02090604020004020304" pitchFamily="18" charset="77"/>
                  </a:rPr>
                  <a:t>nelle due operazioni di finanziamento.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it-IT" sz="14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Tizio</a:t>
                </a:r>
                <a:r>
                  <a:rPr lang="it-IT" sz="14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:  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60 = 80/(1+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)</a:t>
                </a:r>
                <a:r>
                  <a:rPr lang="it-IT" sz="1400" baseline="300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3:      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 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80</m:t>
                                </m:r>
                              </m:num>
                              <m:den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it-IT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1006=1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 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 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= 10,06%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4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Caio:   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60 = 100/(1+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)</a:t>
                </a:r>
                <a:r>
                  <a:rPr lang="it-IT" sz="1400" baseline="300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5:  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it-I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10</m:t>
                    </m:r>
                    <m:r>
                      <a:rPr lang="it-IT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it-I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6=1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 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  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= 10,76% 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sz="1400" i="1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E’ più conveniente prestare a Caio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, </a:t>
                </a:r>
                <a:r>
                  <a:rPr lang="it-IT" sz="1400" i="1" u="sng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salvo che </a:t>
                </a:r>
                <a:r>
                  <a:rPr lang="it-IT" sz="1400" i="1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in due casi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: </a:t>
                </a:r>
              </a:p>
              <a:p>
                <a:pPr marL="36000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Io abbia già bisogno di spendere la somma prestata dopo 3 anni; </a:t>
                </a:r>
                <a:r>
                  <a:rPr lang="it-IT" sz="1400" i="1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oppure se</a:t>
                </a:r>
              </a:p>
              <a:p>
                <a:pPr marL="36000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Io preveda che fra tre anni i tassi di interesse saranno aumentati, nel qual caso potrei re-investire gli 80 euro (restituiti da Tizio) per altri due anni, ad un tasso più elevato, in modo da ottenerne più di 100 entro 5 anni. </a:t>
                </a:r>
              </a:p>
              <a:p>
                <a:pPr marL="396000" lvl="2" indent="0">
                  <a:spcBef>
                    <a:spcPts val="0"/>
                  </a:spcBef>
                  <a:buNone/>
                </a:pPr>
                <a:r>
                  <a:rPr lang="it-IT" sz="1400" i="1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Di quanto dovranno aumentare i tassi futuri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?  </a:t>
                </a:r>
              </a:p>
              <a:p>
                <a:pPr marL="396000" lvl="2" indent="0" algn="ctr">
                  <a:spcBef>
                    <a:spcPts val="0"/>
                  </a:spcBef>
                  <a:buNone/>
                </a:pP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80 = 100/(1+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)</a:t>
                </a:r>
                <a:r>
                  <a:rPr lang="it-IT" sz="1400" baseline="300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2: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it-IT" sz="14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it-IT" sz="1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it-IT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it-I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1</m:t>
                    </m:r>
                    <m:r>
                      <a:rPr lang="it-IT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it-IT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</a:t>
                </a:r>
                <a:r>
                  <a:rPr lang="it-IT" sz="1400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it-I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= 11,8%</a:t>
                </a:r>
              </a:p>
              <a:p>
                <a:pPr marL="342000" lvl="1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Se i tassi futuri (fra 3 anni) saranno </a:t>
                </a:r>
                <a:r>
                  <a:rPr lang="it-IT" sz="1400" u="sng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oltre</a:t>
                </a:r>
                <a:r>
                  <a:rPr lang="it-IT" sz="14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11,8%, allora oggi  conviene prestare a Tizio!</a:t>
                </a:r>
                <a:endParaRPr lang="it-IT" sz="1400" dirty="0">
                  <a:latin typeface="American Typewriter" panose="02090604020004020304" pitchFamily="18" charset="77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endParaRPr lang="it-IT" sz="18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endParaRPr lang="it-IT" sz="1800" dirty="0"/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2" y="939800"/>
                <a:ext cx="8424167" cy="5513536"/>
              </a:xfrm>
              <a:blipFill>
                <a:blip r:embed="rId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81000" y="6512768"/>
            <a:ext cx="3886200" cy="228600"/>
          </a:xfrm>
        </p:spPr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3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Tasso d’interesse reale 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908720"/>
                <a:ext cx="8675687" cy="5760640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>
                    <a:latin typeface="American Typewriter" panose="02090604020004020304" pitchFamily="18" charset="77"/>
                  </a:rPr>
                  <a:t>Interesse nominale  e  reale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Negli esempi precedenti, quello che abbiamo chiamato il «tasso d’interesse» è, più precisamente, il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tasso d’interesse nominale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: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esso ci consente di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confrontare due somme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che vengono scambiate in momenti successivi del tempo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Tuttavia, in molti casi noi non siamo interessati a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confrontare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due somme, ma il loro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potere d’acquisto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in momenti successivi.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600" dirty="0">
                    <a:latin typeface="American Typewriter" panose="02090604020004020304" pitchFamily="18" charset="77"/>
                  </a:rPr>
                  <a:t>      Ossia  vogliamo confrontare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sub>
                        </m:sSub>
                        <m:r>
                          <a:rPr lang="it-IT" sz="2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</m:t>
                        </m:r>
                      </m:den>
                    </m:f>
                    <m:r>
                      <a:rPr lang="it-IT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;  </m:t>
                    </m:r>
                    <m:f>
                      <m:fPr>
                        <m:ctrlPr>
                          <a:rPr lang="it-IT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𝐘</m:t>
                            </m:r>
                          </m:e>
                          <m:sub>
                            <m:r>
                              <a:rPr lang="it-IT" sz="2000" b="1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it-IT" sz="2000" b="1" i="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den>
                    </m:f>
                  </m:oMath>
                </a14:m>
                <a:endParaRPr lang="it-IT" sz="2000" b="1" dirty="0">
                  <a:latin typeface="American Typewriter" panose="02090604020004020304" pitchFamily="18" charset="77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Valutiamo ciascuna somma in base al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potere d’acquisto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( = l’inverso del livello di prezzi) che ci aspettiamo nel momento in cui ne disporremo.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In generale, il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potere d’acquisto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della moneta </a:t>
                </a:r>
                <a:r>
                  <a:rPr lang="it-IT" sz="1800" b="1" u="sng" dirty="0">
                    <a:latin typeface="American Typewriter" panose="02090604020004020304" pitchFamily="18" charset="77"/>
                  </a:rPr>
                  <a:t>non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resta invariato nel tempo.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Se c’è </a:t>
                </a:r>
                <a:r>
                  <a:rPr lang="it-IT" sz="1800" b="1" dirty="0">
                    <a:latin typeface="American Typewriter" panose="02090604020004020304" pitchFamily="18" charset="77"/>
                  </a:rPr>
                  <a:t>inflazione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, il potere d’acquisto delle moneta si riduce nel tempo.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Se c’è </a:t>
                </a:r>
                <a:r>
                  <a:rPr lang="it-IT" sz="1800" b="1" dirty="0">
                    <a:latin typeface="American Typewriter" panose="02090604020004020304" pitchFamily="18" charset="77"/>
                  </a:rPr>
                  <a:t>deflazione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, aumenta.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908720"/>
                <a:ext cx="8675687" cy="5760640"/>
              </a:xfrm>
              <a:blipFill>
                <a:blip r:embed="rId2"/>
                <a:stretch>
                  <a:fillRect l="-585" t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41095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Tasso d’interesse reale 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87893" y="1124744"/>
                <a:ext cx="8675687" cy="5544616"/>
              </a:xfrm>
              <a:solidFill>
                <a:schemeClr val="bg1"/>
              </a:solidFill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Per confrontare il potere di acquisto di due somme in due diversi momenti del tempo, utilizziamo il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tasso d’interesse reale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Tasso d’interesse reale </a:t>
                </a:r>
                <a:r>
                  <a:rPr lang="it-IT" sz="17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≈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tasso d’interesse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nominale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                                            – tasso di inflazione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previsto</a:t>
                </a:r>
              </a:p>
              <a:p>
                <a:pPr marL="40005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Se:  </a:t>
                </a:r>
                <a14:m>
                  <m:oMath xmlns:m="http://schemas.openxmlformats.org/officeDocument/2006/math">
                    <m:r>
                      <a:rPr lang="it-IT" sz="17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 = 15% ,  </a:t>
                </a:r>
                <a:r>
                  <a:rPr lang="el-GR" sz="17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π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= 11% 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→</a:t>
                </a:r>
                <a:r>
                  <a:rPr lang="it-IT" sz="1700" dirty="0"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 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r = </a:t>
                </a:r>
                <a14:m>
                  <m:oMath xmlns:m="http://schemas.openxmlformats.org/officeDocument/2006/math">
                    <m:r>
                      <a:rPr lang="it-IT" sz="1700" b="1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- </a:t>
                </a:r>
                <a:r>
                  <a:rPr lang="el-GR" sz="17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π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 ≈ 4%.</a:t>
                </a:r>
                <a:endParaRPr lang="it-IT" sz="1700" b="1" dirty="0">
                  <a:solidFill>
                    <a:srgbClr val="000099"/>
                  </a:solidFill>
                  <a:latin typeface="American Typewriter" panose="02090604020004020304" pitchFamily="18" charset="77"/>
                  <a:ea typeface="Cambria Math" panose="02040503050406030204" pitchFamily="18" charset="0"/>
                </a:endParaRPr>
              </a:p>
              <a:p>
                <a:pPr marL="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Possiamo effettuare le tre operazioni già viste in precedenza, utilizzando il tasso d’interesse reale al posto dell’interesse nominale.</a:t>
                </a:r>
              </a:p>
              <a:p>
                <a:pPr marL="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E’ il tasso reale che deve guidare la decisioni di consumo e risparmio delle famiglie e delle imprese nel corso del tempo!</a:t>
                </a:r>
              </a:p>
              <a:p>
                <a:pPr marL="28575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Calcolo del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VF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, a parità di potere d’acquisto, noto il  VA ed il tasso d’interesse reale</a:t>
                </a:r>
              </a:p>
              <a:p>
                <a:pPr marL="28575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Calcolo del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VA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, a parità di potere d’acquisto, noto il VF ed il tasso d’interesse reale</a:t>
                </a:r>
              </a:p>
              <a:p>
                <a:pPr marL="28575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Calcolo del </a:t>
                </a:r>
                <a:r>
                  <a:rPr lang="it-IT" sz="17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tasso d’interesse reale implicito</a:t>
                </a:r>
                <a:r>
                  <a:rPr lang="it-IT" sz="1700" dirty="0">
                    <a:latin typeface="American Typewriter" panose="02090604020004020304" pitchFamily="18" charset="77"/>
                  </a:rPr>
                  <a:t>, dal confronto fra il potere d’acquisto di una somma oggi e di una somma futura.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7893" y="1124744"/>
                <a:ext cx="8675687" cy="5544616"/>
              </a:xfrm>
              <a:blipFill>
                <a:blip r:embed="rId2"/>
                <a:stretch>
                  <a:fillRect l="-439" t="-228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11833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-99392"/>
            <a:ext cx="7313612" cy="89535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Tasso d’interesse reale - </a:t>
            </a:r>
            <a:r>
              <a:rPr lang="it-IT" sz="2000" b="1" i="1" dirty="0">
                <a:latin typeface="American Typewriter" panose="02090604020004020304" pitchFamily="18" charset="77"/>
              </a:rPr>
              <a:t>Esempio</a:t>
            </a:r>
            <a:endParaRPr lang="en-US" sz="2000" i="1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87893" y="1268760"/>
                <a:ext cx="8620611" cy="3744416"/>
              </a:xfrm>
              <a:solidFill>
                <a:schemeClr val="bg1"/>
              </a:solidFill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Fra tre anni avrò una somma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W</a:t>
                </a:r>
                <a:r>
                  <a:rPr lang="it-IT" sz="1800" b="1" baseline="-25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3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=1 milione di euro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Il tasso d’interesse nominale  su base annua è del 6%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L’inflazione prevista nel corso del periodo è 2%.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Qual è la mia ricchezza attuale (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W</a:t>
                </a:r>
                <a:r>
                  <a:rPr lang="it-IT" sz="1800" b="1" baseline="-25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0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</a:t>
                </a:r>
                <a:r>
                  <a:rPr lang="it-IT" sz="1800" i="1" dirty="0">
                    <a:latin typeface="American Typewriter" panose="02090604020004020304" pitchFamily="18" charset="77"/>
                  </a:rPr>
                  <a:t>) tenendo conto delle variazioni del potere d’acquisto della moneta?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Il tasso d’interesse reale è</a:t>
                </a:r>
                <a:r>
                  <a:rPr lang="it-IT" sz="1800" i="1" dirty="0">
                    <a:latin typeface="American Typewriter" panose="02090604020004020304" pitchFamily="18" charset="77"/>
                  </a:rPr>
                  <a:t>: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r = 6% - 2% = 4%:</a:t>
                </a:r>
                <a:endParaRPr lang="it-IT" sz="1800" b="1" dirty="0">
                  <a:solidFill>
                    <a:srgbClr val="0070C0"/>
                  </a:solidFill>
                  <a:latin typeface="American Typewriter" panose="02090604020004020304" pitchFamily="18" charset="77"/>
                </a:endParaRPr>
              </a:p>
              <a:p>
                <a:pPr marL="285750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Devo calcolare il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valore attuale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della ricchezza futura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W</a:t>
                </a:r>
                <a:r>
                  <a:rPr lang="it-IT" sz="1800" b="1" baseline="-25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3,</a:t>
                </a:r>
                <a:r>
                  <a:rPr lang="it-IT" sz="1800" i="1" baseline="-25000" dirty="0">
                    <a:latin typeface="American Typewriter" panose="02090604020004020304" pitchFamily="18" charset="77"/>
                  </a:rPr>
                  <a:t>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in base al 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tasso d’interesse reale del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4%</a:t>
                </a:r>
                <a:r>
                  <a:rPr lang="it-IT" sz="1800" dirty="0"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:</a:t>
                </a:r>
                <a:endParaRPr lang="it-IT" sz="1800" dirty="0">
                  <a:solidFill>
                    <a:srgbClr val="000099"/>
                  </a:solidFill>
                  <a:latin typeface="American Typewriter" panose="02090604020004020304" pitchFamily="18" charset="77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0"/>
                  </a:spcBef>
                  <a:buNone/>
                </a:pPr>
                <a:r>
                  <a:rPr lang="it-IT" sz="1800" cap="small" dirty="0">
                    <a:latin typeface="American Typewriter" panose="02090604020004020304" pitchFamily="18" charset="77"/>
                  </a:rPr>
                  <a:t>                  </a:t>
                </a:r>
                <a:r>
                  <a:rPr lang="it-IT" sz="1800" b="1" cap="small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W</a:t>
                </a:r>
                <a:r>
                  <a:rPr lang="it-IT" sz="1800" b="1" cap="small" baseline="-25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0 </a:t>
                </a:r>
                <a:r>
                  <a:rPr lang="it-IT" sz="1800" b="1" cap="small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= va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(W</a:t>
                </a:r>
                <a:r>
                  <a:rPr lang="it-IT" sz="1800" b="1" baseline="-25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3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)  </a:t>
                </a:r>
                <a:r>
                  <a:rPr lang="it-IT" sz="18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400" dirty="0">
                            <a:solidFill>
                              <a:srgbClr val="0070C0"/>
                            </a:solidFill>
                            <a:latin typeface="American Typewriter" panose="02090604020004020304" pitchFamily="18" charset="77"/>
                          </a:rPr>
                          <m:t>(1+ </m:t>
                        </m:r>
                        <m:r>
                          <m:rPr>
                            <m:nor/>
                          </m:rPr>
                          <a:rPr lang="it-IT" sz="2400" dirty="0">
                            <a:solidFill>
                              <a:srgbClr val="0070C0"/>
                            </a:solidFill>
                            <a:latin typeface="American Typewriter" panose="02090604020004020304" pitchFamily="18" charset="77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400" dirty="0">
                            <a:solidFill>
                              <a:srgbClr val="0070C0"/>
                            </a:solidFill>
                            <a:latin typeface="American Typewriter" panose="02090604020004020304" pitchFamily="18" charset="77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)3</m:t>
                        </m:r>
                      </m:den>
                    </m:f>
                  </m:oMath>
                </a14:m>
                <a:r>
                  <a:rPr lang="it-IT" sz="18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0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0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it-IT" sz="20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0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dirty="0">
                            <a:solidFill>
                              <a:srgbClr val="0070C0"/>
                            </a:solidFill>
                            <a:latin typeface="American Typewriter" panose="02090604020004020304" pitchFamily="18" charset="77"/>
                          </a:rPr>
                          <m:t>(1,04)</m:t>
                        </m:r>
                        <m:r>
                          <m:rPr>
                            <m:nor/>
                          </m:rPr>
                          <a:rPr lang="it-IT" sz="2000" baseline="30000" dirty="0">
                            <a:solidFill>
                              <a:srgbClr val="0070C0"/>
                            </a:solidFill>
                            <a:latin typeface="American Typewriter" panose="02090604020004020304" pitchFamily="18" charset="77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1800" baseline="30000" dirty="0">
                    <a:solidFill>
                      <a:srgbClr val="0070C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  <a:cs typeface="Calibri" panose="020F0502020204030204" pitchFamily="34" charset="0"/>
                  </a:rPr>
                  <a:t>    </a:t>
                </a:r>
                <a:r>
                  <a:rPr lang="it-IT" sz="18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a:rPr lang="it-IT" sz="24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1,124864</m:t>
                        </m:r>
                      </m:den>
                    </m:f>
                  </m:oMath>
                </a14:m>
                <a:r>
                  <a:rPr lang="it-IT" sz="24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2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=  </a:t>
                </a:r>
                <a:r>
                  <a:rPr lang="it-IT" sz="18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888.996.</a:t>
                </a:r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87893" y="1268760"/>
                <a:ext cx="8620611" cy="3744416"/>
              </a:xfrm>
              <a:blipFill>
                <a:blip r:embed="rId2"/>
                <a:stretch>
                  <a:fillRect l="-588" t="-338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55158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39504"/>
            <a:ext cx="8280153" cy="500296"/>
          </a:xfrm>
        </p:spPr>
        <p:txBody>
          <a:bodyPr/>
          <a:lstStyle/>
          <a:p>
            <a:r>
              <a:rPr lang="en-US" sz="2000" b="1" dirty="0">
                <a:latin typeface="American Typewriter" panose="02090604020004020304" pitchFamily="18" charset="77"/>
              </a:rPr>
              <a:t>3. Il </a:t>
            </a:r>
            <a:r>
              <a:rPr lang="en-US" sz="2000" b="1" dirty="0" err="1">
                <a:latin typeface="American Typewriter" panose="02090604020004020304" pitchFamily="18" charset="77"/>
              </a:rPr>
              <a:t>vincolo</a:t>
            </a:r>
            <a:r>
              <a:rPr lang="en-US" sz="2000" b="1" dirty="0">
                <a:latin typeface="American Typewriter" panose="02090604020004020304" pitchFamily="18" charset="77"/>
              </a:rPr>
              <a:t> di </a:t>
            </a:r>
            <a:r>
              <a:rPr lang="en-US" sz="2000" b="1" dirty="0" err="1">
                <a:latin typeface="American Typewriter" panose="02090604020004020304" pitchFamily="18" charset="77"/>
              </a:rPr>
              <a:t>bilancio</a:t>
            </a:r>
            <a:r>
              <a:rPr lang="en-US" sz="2000" b="1" dirty="0">
                <a:latin typeface="American Typewriter" panose="02090604020004020304" pitchFamily="18" charset="77"/>
              </a:rPr>
              <a:t> </a:t>
            </a:r>
            <a:r>
              <a:rPr lang="en-US" sz="2000" b="1" dirty="0" err="1">
                <a:latin typeface="American Typewriter" panose="02090604020004020304" pitchFamily="18" charset="77"/>
              </a:rPr>
              <a:t>intertemporale</a:t>
            </a:r>
            <a:r>
              <a:rPr lang="en-US" sz="2000" b="1" dirty="0">
                <a:latin typeface="American Typewriter" panose="02090604020004020304" pitchFamily="18" charset="77"/>
              </a:rPr>
              <a:t> </a:t>
            </a:r>
            <a:r>
              <a:rPr lang="en-US" sz="2000" b="1" dirty="0" err="1">
                <a:latin typeface="American Typewriter" panose="02090604020004020304" pitchFamily="18" charset="77"/>
              </a:rPr>
              <a:t>dei</a:t>
            </a:r>
            <a:r>
              <a:rPr lang="en-US" sz="2000" b="1" dirty="0">
                <a:latin typeface="American Typewriter" panose="02090604020004020304" pitchFamily="18" charset="77"/>
              </a:rPr>
              <a:t> </a:t>
            </a:r>
            <a:r>
              <a:rPr lang="en-US" sz="2000" b="1" dirty="0" err="1">
                <a:latin typeface="American Typewriter" panose="02090604020004020304" pitchFamily="18" charset="77"/>
              </a:rPr>
              <a:t>consumatori</a:t>
            </a:r>
            <a:endParaRPr lang="en-US" sz="2000" b="1" dirty="0">
              <a:latin typeface="American Typewriter" panose="02090604020004020304" pitchFamily="18" charset="77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11560" y="1052735"/>
            <a:ext cx="8136906" cy="520219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it-IT" b="1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Se oggi risparmio, </a:t>
            </a:r>
          </a:p>
          <a:p>
            <a:pPr>
              <a:lnSpc>
                <a:spcPct val="114000"/>
              </a:lnSpc>
            </a:pPr>
            <a:r>
              <a:rPr lang="it-IT" dirty="0">
                <a:latin typeface="American Typewriter" panose="02090604020004020304" pitchFamily="18" charset="77"/>
              </a:rPr>
              <a:t>il consumo di domani sarà uguale al reddito di domani, </a:t>
            </a:r>
          </a:p>
          <a:p>
            <a:pPr algn="ctr">
              <a:lnSpc>
                <a:spcPct val="114000"/>
              </a:lnSpc>
            </a:pPr>
            <a:r>
              <a:rPr lang="it-IT" u="sng" dirty="0">
                <a:latin typeface="American Typewriter" panose="02090604020004020304" pitchFamily="18" charset="77"/>
              </a:rPr>
              <a:t>più</a:t>
            </a:r>
            <a:r>
              <a:rPr lang="it-IT" dirty="0">
                <a:latin typeface="American Typewriter" panose="02090604020004020304" pitchFamily="18" charset="77"/>
              </a:rPr>
              <a:t> il risparmio di oggi, aumentato degli interessi </a:t>
            </a:r>
            <a:r>
              <a:rPr lang="it-IT" b="1" u="sng" dirty="0">
                <a:latin typeface="American Typewriter" panose="02090604020004020304" pitchFamily="18" charset="77"/>
              </a:rPr>
              <a:t>percepiti</a:t>
            </a:r>
            <a:r>
              <a:rPr lang="it-IT" b="1" dirty="0">
                <a:latin typeface="American Typewriter" panose="02090604020004020304" pitchFamily="18" charset="77"/>
              </a:rPr>
              <a:t>.</a:t>
            </a:r>
            <a:endParaRPr lang="it-IT" dirty="0">
              <a:latin typeface="American Typewriter" panose="02090604020004020304" pitchFamily="18" charset="77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			S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= Y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- 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  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&gt; 0</a:t>
            </a: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			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= Y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 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+ (Y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- 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)(1+r)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i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Se oggi mi indebito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it-IT" dirty="0">
                <a:latin typeface="American Typewriter" panose="02090604020004020304" pitchFamily="18" charset="77"/>
              </a:rPr>
              <a:t>il consumo di domani sarà uguale al reddito di domani, </a:t>
            </a:r>
          </a:p>
          <a:p>
            <a:pPr algn="ctr">
              <a:lnSpc>
                <a:spcPct val="114000"/>
              </a:lnSpc>
            </a:pPr>
            <a:r>
              <a:rPr lang="it-IT" u="sng" dirty="0">
                <a:latin typeface="American Typewriter" panose="02090604020004020304" pitchFamily="18" charset="77"/>
              </a:rPr>
              <a:t>meno</a:t>
            </a:r>
            <a:r>
              <a:rPr lang="it-IT" dirty="0">
                <a:latin typeface="American Typewriter" panose="02090604020004020304" pitchFamily="18" charset="77"/>
              </a:rPr>
              <a:t> il debito di oggi, aumentato degli interessi </a:t>
            </a:r>
            <a:r>
              <a:rPr lang="it-IT" b="1" u="sng" dirty="0">
                <a:latin typeface="American Typewriter" panose="02090604020004020304" pitchFamily="18" charset="77"/>
              </a:rPr>
              <a:t>dovuti</a:t>
            </a:r>
            <a:r>
              <a:rPr lang="it-IT" b="1" dirty="0">
                <a:latin typeface="American Typewriter" panose="02090604020004020304" pitchFamily="18" charset="77"/>
              </a:rPr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it-IT" dirty="0">
                <a:latin typeface="American Typewriter" panose="02090604020004020304" pitchFamily="18" charset="77"/>
              </a:rPr>
              <a:t>			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S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= Y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- C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  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&lt; 0</a:t>
            </a:r>
            <a:endParaRPr lang="it-IT" dirty="0">
              <a:solidFill>
                <a:srgbClr val="7030A0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14000"/>
              </a:lnSpc>
            </a:pP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			C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= Y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2 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- (C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- Y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)(1+r)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Ma attenzione: le due espressioni per  </a:t>
            </a:r>
            <a:r>
              <a:rPr lang="it-IT" sz="2000" b="1" dirty="0">
                <a:latin typeface="American Typewriter" panose="02090604020004020304" pitchFamily="18" charset="77"/>
              </a:rPr>
              <a:t>C</a:t>
            </a:r>
            <a:r>
              <a:rPr lang="it-IT" sz="2000" b="1" baseline="-25000" dirty="0">
                <a:latin typeface="American Typewriter" panose="02090604020004020304" pitchFamily="18" charset="77"/>
              </a:rPr>
              <a:t>2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sono identiche! </a:t>
            </a:r>
          </a:p>
          <a:p>
            <a:pPr marL="360000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Sia nel caso di risparmio 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(S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&gt;0) </a:t>
            </a: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che di indebitamento 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(S</a:t>
            </a:r>
            <a:r>
              <a:rPr lang="it-IT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&lt; 0)</a:t>
            </a: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,</a:t>
            </a:r>
            <a:r>
              <a:rPr lang="it-IT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 </a:t>
            </a:r>
          </a:p>
          <a:p>
            <a:pPr marL="360000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la formula che esprime il vincolo di bilancio è la stessa. </a:t>
            </a:r>
            <a:endParaRPr lang="it-IT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algn="ctr"/>
            <a:endParaRPr lang="it-IT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4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015" y="439504"/>
            <a:ext cx="8367465" cy="500296"/>
          </a:xfrm>
        </p:spPr>
        <p:txBody>
          <a:bodyPr/>
          <a:lstStyle/>
          <a:p>
            <a:r>
              <a:rPr lang="en-US" sz="2400"/>
              <a:t>Alcuni </a:t>
            </a:r>
            <a:r>
              <a:rPr lang="en-US" sz="2400" dirty="0" err="1"/>
              <a:t>modi</a:t>
            </a:r>
            <a:r>
              <a:rPr lang="en-US" sz="2400" dirty="0"/>
              <a:t> di </a:t>
            </a:r>
            <a:r>
              <a:rPr lang="en-US" sz="2400" dirty="0" err="1"/>
              <a:t>guardare</a:t>
            </a:r>
            <a:r>
              <a:rPr lang="en-US" sz="2400" dirty="0"/>
              <a:t> </a:t>
            </a:r>
            <a:r>
              <a:rPr lang="en-US" sz="2400"/>
              <a:t>al vincolo di bilancio </a:t>
            </a:r>
            <a:r>
              <a:rPr lang="en-US" sz="2400" dirty="0" err="1"/>
              <a:t>intertemporale</a:t>
            </a:r>
            <a:r>
              <a:rPr lang="en-US" sz="2400" dirty="0"/>
              <a:t>: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/>
              <p:cNvSpPr txBox="1"/>
              <p:nvPr/>
            </p:nvSpPr>
            <p:spPr>
              <a:xfrm>
                <a:off x="640294" y="1065129"/>
                <a:ext cx="8136906" cy="4288866"/>
              </a:xfrm>
              <a:prstGeom prst="rect">
                <a:avLst/>
              </a:prstGeom>
              <a:solidFill>
                <a:schemeClr val="accent5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	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  =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2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(Y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- 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)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(1+r) </a:t>
                </a:r>
              </a:p>
              <a:p>
                <a:pPr>
                  <a:lnSpc>
                    <a:spcPct val="114000"/>
                  </a:lnSpc>
                  <a:spcBef>
                    <a:spcPts val="18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		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   = 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2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(1+r)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- 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(1+r)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		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(1+r) + 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(1+r) + 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2 </a:t>
                </a:r>
              </a:p>
              <a:p>
                <a:pPr lvl="4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7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700" b="1" dirty="0" smtClean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sz="1700" b="1" i="0" baseline="-25000" dirty="0" smtClean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7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700" b="1" i="0" dirty="0" smtClean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sz="1700" b="1" baseline="-25000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 </a:t>
                </a:r>
                <a:r>
                  <a:rPr lang="el-GR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it-IT" sz="1700" b="1" dirty="0">
                    <a:latin typeface="American Typewriter" panose="02090604020004020304" pitchFamily="18" charset="77"/>
                    <a:cs typeface="Calibri" panose="020F0502020204030204" pitchFamily="34" charset="0"/>
                  </a:rPr>
                  <a:t>                  </a:t>
                </a:r>
                <a:r>
                  <a:rPr lang="it-IT" sz="1700" i="1" dirty="0">
                    <a:latin typeface="American Typewriter" panose="02090604020004020304" pitchFamily="18" charset="77"/>
                  </a:rPr>
                  <a:t>(eq.1)</a:t>
                </a:r>
                <a:endParaRPr lang="it-IT" sz="1700" b="1" baseline="-25000" dirty="0">
                  <a:latin typeface="American Typewriter" panose="02090604020004020304" pitchFamily="18" charset="77"/>
                </a:endParaRP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		valore attuale 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valore attuale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		del consumo     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del reddito bi-periodale 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700" dirty="0">
                    <a:latin typeface="American Typewriter" panose="02090604020004020304" pitchFamily="18" charset="77"/>
                  </a:rPr>
                  <a:t>Se c’è una ricchezza iniziale  </a:t>
                </a:r>
                <a:r>
                  <a:rPr lang="it-IT" sz="1700" b="1" dirty="0">
                    <a:solidFill>
                      <a:schemeClr val="accent1">
                        <a:lumMod val="50000"/>
                      </a:schemeClr>
                    </a:solidFill>
                    <a:latin typeface="American Typewriter" panose="02090604020004020304" pitchFamily="18" charset="77"/>
                  </a:rPr>
                  <a:t>W</a:t>
                </a:r>
                <a:r>
                  <a:rPr lang="it-IT" sz="1700" b="1" baseline="-25000" dirty="0">
                    <a:solidFill>
                      <a:schemeClr val="accent1">
                        <a:lumMod val="50000"/>
                      </a:schemeClr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1700" b="1" dirty="0">
                    <a:solidFill>
                      <a:schemeClr val="accent1">
                        <a:lumMod val="50000"/>
                      </a:schemeClr>
                    </a:solidFill>
                    <a:latin typeface="American Typewriter" panose="02090604020004020304" pitchFamily="18" charset="77"/>
                  </a:rPr>
                  <a:t> &gt; 0: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		C</a:t>
                </a:r>
                <a:r>
                  <a:rPr lang="it-IT" sz="17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7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700" b="1" dirty="0" smtClean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sz="1700" b="1" baseline="-25000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C00000"/>
                            </a:solidFill>
                            <a:latin typeface="American Typewriter" panose="02090604020004020304" pitchFamily="18" charset="77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</a:t>
                </a:r>
                <a:r>
                  <a:rPr lang="it-IT" sz="17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17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17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7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sz="1700" b="1" baseline="-25000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7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700" b="1" dirty="0">
                    <a:solidFill>
                      <a:schemeClr val="accent1">
                        <a:lumMod val="50000"/>
                      </a:schemeClr>
                    </a:solidFill>
                    <a:latin typeface="American Typewriter" panose="02090604020004020304" pitchFamily="18" charset="77"/>
                  </a:rPr>
                  <a:t> + W</a:t>
                </a:r>
                <a:r>
                  <a:rPr lang="it-IT" sz="1700" b="1" baseline="-25000" dirty="0">
                    <a:solidFill>
                      <a:schemeClr val="accent1">
                        <a:lumMod val="50000"/>
                      </a:schemeClr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1700" b="1" dirty="0">
                    <a:latin typeface="American Typewriter" panose="02090604020004020304" pitchFamily="18" charset="77"/>
                  </a:rPr>
                  <a:t>= valore attuale</a:t>
                </a:r>
              </a:p>
              <a:p>
                <a:pPr>
                  <a:lnSpc>
                    <a:spcPct val="50000"/>
                  </a:lnSpc>
                  <a:spcBef>
                    <a:spcPts val="0"/>
                  </a:spcBef>
                </a:pPr>
                <a:r>
                  <a:rPr lang="it-IT" sz="1700" b="1" dirty="0">
                    <a:latin typeface="American Typewriter" panose="02090604020004020304" pitchFamily="18" charset="77"/>
                  </a:rPr>
                  <a:t>					             della </a:t>
                </a:r>
                <a:r>
                  <a:rPr lang="it-IT" sz="1700" b="1" u="sng" dirty="0">
                    <a:latin typeface="American Typewriter" panose="02090604020004020304" pitchFamily="18" charset="77"/>
                  </a:rPr>
                  <a:t>ricchezza totale</a:t>
                </a:r>
              </a:p>
              <a:p>
                <a:pPr algn="ctr"/>
                <a:endParaRPr lang="it-IT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4" y="1065129"/>
                <a:ext cx="8136906" cy="4288866"/>
              </a:xfrm>
              <a:prstGeom prst="rect">
                <a:avLst/>
              </a:prstGeom>
              <a:blipFill>
                <a:blip r:embed="rId2"/>
                <a:stretch>
                  <a:fillRect l="-467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 bwMode="auto">
          <a:xfrm>
            <a:off x="2411760" y="1052736"/>
            <a:ext cx="3672408" cy="504056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8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015" y="439504"/>
            <a:ext cx="8367465" cy="500296"/>
          </a:xfrm>
        </p:spPr>
        <p:txBody>
          <a:bodyPr/>
          <a:lstStyle/>
          <a:p>
            <a:r>
              <a:rPr lang="en-US" sz="2400" dirty="0" err="1">
                <a:latin typeface="American Typewriter" panose="02090604020004020304" pitchFamily="18" charset="77"/>
              </a:rPr>
              <a:t>Rappresentazione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latin typeface="American Typewriter" panose="02090604020004020304" pitchFamily="18" charset="77"/>
              </a:rPr>
              <a:t>grafica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br>
              <a:rPr lang="en-US" sz="2400" dirty="0">
                <a:latin typeface="American Typewriter" panose="02090604020004020304" pitchFamily="18" charset="77"/>
              </a:rPr>
            </a:br>
            <a:r>
              <a:rPr lang="en-US" sz="2400" dirty="0">
                <a:latin typeface="American Typewriter" panose="02090604020004020304" pitchFamily="18" charset="77"/>
              </a:rPr>
              <a:t>del </a:t>
            </a:r>
            <a:r>
              <a:rPr lang="en-US" sz="2400" dirty="0" err="1">
                <a:latin typeface="American Typewriter" panose="02090604020004020304" pitchFamily="18" charset="77"/>
              </a:rPr>
              <a:t>vincolo</a:t>
            </a:r>
            <a:r>
              <a:rPr lang="en-US" sz="2400" dirty="0">
                <a:latin typeface="American Typewriter" panose="02090604020004020304" pitchFamily="18" charset="77"/>
              </a:rPr>
              <a:t> di </a:t>
            </a:r>
            <a:r>
              <a:rPr lang="en-US" sz="2400" dirty="0" err="1">
                <a:latin typeface="American Typewriter" panose="02090604020004020304" pitchFamily="18" charset="77"/>
              </a:rPr>
              <a:t>bilancio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latin typeface="American Typewriter" panose="02090604020004020304" pitchFamily="18" charset="77"/>
              </a:rPr>
              <a:t>intertemporale</a:t>
            </a:r>
            <a:r>
              <a:rPr lang="en-US" sz="2400" dirty="0">
                <a:latin typeface="American Typewriter" panose="02090604020004020304" pitchFamily="18" charset="77"/>
              </a:rPr>
              <a:t>: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980728"/>
                <a:ext cx="8136906" cy="299979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</a:t>
                </a:r>
                <a:r>
                  <a:rPr lang="it-IT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	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20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2000" b="1" dirty="0">
                    <a:latin typeface="American Typewriter" panose="02090604020004020304" pitchFamily="18" charset="77"/>
                  </a:rPr>
                  <a:t>  = 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20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2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Y</a:t>
                </a:r>
                <a:r>
                  <a:rPr lang="it-IT" sz="20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(1+r) 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- C</a:t>
                </a:r>
                <a:r>
                  <a:rPr lang="it-IT" sz="20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(1+r)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u="sng" dirty="0">
                    <a:latin typeface="American Typewriter" panose="02090604020004020304" pitchFamily="18" charset="77"/>
                  </a:rPr>
                  <a:t>Pendenza</a:t>
                </a:r>
                <a:r>
                  <a:rPr lang="it-IT" dirty="0">
                    <a:latin typeface="American Typewriter" panose="02090604020004020304" pitchFamily="18" charset="77"/>
                  </a:rPr>
                  <a:t> del vincolo di bilancio è:  </a:t>
                </a:r>
                <a:r>
                  <a:rPr lang="it-IT" b="1" dirty="0">
                    <a:latin typeface="American Typewriter" panose="02090604020004020304" pitchFamily="18" charset="77"/>
                  </a:rPr>
                  <a:t>-</a:t>
                </a:r>
                <a:r>
                  <a:rPr lang="it-IT" dirty="0">
                    <a:latin typeface="American Typewriter" panose="02090604020004020304" pitchFamily="18" charset="77"/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(1+r)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American Typewriter" panose="02090604020004020304" pitchFamily="18" charset="77"/>
                  </a:rPr>
                  <a:t>I</a:t>
                </a:r>
                <a:r>
                  <a:rPr lang="it-IT" u="sng" dirty="0">
                    <a:latin typeface="American Typewriter" panose="02090604020004020304" pitchFamily="18" charset="77"/>
                  </a:rPr>
                  <a:t>ntercetta</a:t>
                </a:r>
                <a:r>
                  <a:rPr lang="it-IT" dirty="0">
                    <a:latin typeface="American Typewriter" panose="02090604020004020304" pitchFamily="18" charset="77"/>
                  </a:rPr>
                  <a:t> </a:t>
                </a:r>
                <a:r>
                  <a:rPr lang="it-IT" u="sng" dirty="0">
                    <a:latin typeface="American Typewriter" panose="02090604020004020304" pitchFamily="18" charset="77"/>
                  </a:rPr>
                  <a:t>orizzontale</a:t>
                </a:r>
                <a:r>
                  <a:rPr lang="it-IT" dirty="0">
                    <a:latin typeface="American Typewriter" panose="02090604020004020304" pitchFamily="18" charset="77"/>
                  </a:rPr>
                  <a:t> è il consumo nel primo periodo, posto </a:t>
                </a:r>
                <a:r>
                  <a:rPr lang="it-IT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 </a:t>
                </a:r>
                <a:r>
                  <a:rPr lang="it-IT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= 0</a:t>
                </a:r>
                <a:r>
                  <a:rPr lang="it-IT" b="1" dirty="0">
                    <a:latin typeface="American Typewriter" panose="02090604020004020304" pitchFamily="18" charset="77"/>
                  </a:rPr>
                  <a:t>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b="1" dirty="0">
                    <a:latin typeface="American Typewriter" panose="02090604020004020304" pitchFamily="18" charset="77"/>
                  </a:rPr>
                  <a:t> 		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sz="20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2000" b="1" dirty="0">
                    <a:latin typeface="American Typewriter" panose="02090604020004020304" pitchFamily="18" charset="77"/>
                  </a:rPr>
                  <a:t>=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20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sz="2000" b="1" baseline="-25000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  <a:latin typeface="American Typewriter" panose="02090604020004020304" pitchFamily="18" charset="77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  </a:t>
                </a:r>
                <a:r>
                  <a:rPr lang="it-IT" sz="2000" b="1" dirty="0">
                    <a:latin typeface="American Typewriter" panose="02090604020004020304" pitchFamily="18" charset="77"/>
                  </a:rPr>
                  <a:t>=  °°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u="sng" dirty="0">
                    <a:latin typeface="American Typewriter" panose="02090604020004020304" pitchFamily="18" charset="77"/>
                  </a:rPr>
                  <a:t>Intercetta</a:t>
                </a:r>
                <a:r>
                  <a:rPr lang="it-IT" dirty="0">
                    <a:latin typeface="American Typewriter" panose="02090604020004020304" pitchFamily="18" charset="77"/>
                  </a:rPr>
                  <a:t> </a:t>
                </a:r>
                <a:r>
                  <a:rPr lang="it-IT" u="sng" dirty="0">
                    <a:latin typeface="American Typewriter" panose="02090604020004020304" pitchFamily="18" charset="77"/>
                  </a:rPr>
                  <a:t>verticale</a:t>
                </a:r>
                <a:r>
                  <a:rPr lang="it-IT" dirty="0">
                    <a:latin typeface="American Typewriter" panose="02090604020004020304" pitchFamily="18" charset="77"/>
                  </a:rPr>
                  <a:t> è il consumo nel secondo periodo, posto </a:t>
                </a:r>
                <a:r>
                  <a:rPr lang="it-IT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= 0</a:t>
                </a:r>
                <a:r>
                  <a:rPr lang="it-IT" b="1" dirty="0">
                    <a:latin typeface="American Typewriter" panose="02090604020004020304" pitchFamily="18" charset="77"/>
                  </a:rPr>
                  <a:t>: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		</a:t>
                </a:r>
                <a:r>
                  <a:rPr lang="it-IT" sz="20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 C</a:t>
                </a:r>
                <a:r>
                  <a:rPr lang="it-IT" sz="2000" b="1" baseline="-25000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2000" b="1" dirty="0">
                    <a:latin typeface="American Typewriter" panose="02090604020004020304" pitchFamily="18" charset="77"/>
                  </a:rPr>
                  <a:t>  = 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Y</a:t>
                </a:r>
                <a:r>
                  <a:rPr lang="it-IT" sz="20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2 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+ Y</a:t>
                </a:r>
                <a:r>
                  <a:rPr lang="it-IT" sz="2000" b="1" baseline="-25000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1</a:t>
                </a:r>
                <a:r>
                  <a:rPr lang="it-IT" sz="20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(1+r) </a:t>
                </a:r>
                <a:r>
                  <a:rPr lang="it-IT" b="1" dirty="0">
                    <a:latin typeface="American Typewriter" panose="02090604020004020304" pitchFamily="18" charset="77"/>
                  </a:rPr>
                  <a:t>=  **</a:t>
                </a:r>
                <a:endParaRPr lang="it-IT" b="1" dirty="0">
                  <a:solidFill>
                    <a:srgbClr val="000099"/>
                  </a:solidFill>
                  <a:latin typeface="American Typewriter" panose="02090604020004020304" pitchFamily="18" charset="77"/>
                </a:endParaRPr>
              </a:p>
            </p:txBody>
          </p:sp>
        </mc:Choice>
        <mc:Fallback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8136906" cy="2999796"/>
              </a:xfrm>
              <a:prstGeom prst="rect">
                <a:avLst/>
              </a:prstGeom>
              <a:blipFill>
                <a:blip r:embed="rId2"/>
                <a:stretch>
                  <a:fillRect l="-467" t="-422" b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1 3"/>
          <p:cNvCxnSpPr/>
          <p:nvPr/>
        </p:nvCxnSpPr>
        <p:spPr bwMode="auto">
          <a:xfrm flipH="1">
            <a:off x="2915815" y="4052532"/>
            <a:ext cx="1" cy="2040764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>
            <a:off x="2915816" y="6093296"/>
            <a:ext cx="252028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>
            <a:off x="2987823" y="4160245"/>
            <a:ext cx="1656185" cy="1933051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2555776" y="4005064"/>
            <a:ext cx="43204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b="1" dirty="0"/>
              <a:t>**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27984" y="6093296"/>
            <a:ext cx="43204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b="1" dirty="0"/>
              <a:t>°°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503466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 (1+r)</a:t>
            </a:r>
            <a:endParaRPr lang="en-US" sz="1600" b="1" dirty="0">
              <a:latin typeface="+mj-lt"/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3707904" y="5034662"/>
            <a:ext cx="0" cy="338554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3707904" y="5373216"/>
            <a:ext cx="288032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3635896" y="5373216"/>
            <a:ext cx="53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 -1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48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015" y="439504"/>
            <a:ext cx="8367465" cy="500296"/>
          </a:xfrm>
        </p:spPr>
        <p:txBody>
          <a:bodyPr/>
          <a:lstStyle/>
          <a:p>
            <a:r>
              <a:rPr lang="en-US" sz="2400" dirty="0">
                <a:latin typeface="American Typewriter" panose="02090604020004020304" pitchFamily="18" charset="77"/>
              </a:rPr>
              <a:t>Le </a:t>
            </a:r>
            <a:r>
              <a:rPr lang="en-US" sz="2400" dirty="0" err="1">
                <a:latin typeface="American Typewriter" panose="02090604020004020304" pitchFamily="18" charset="77"/>
              </a:rPr>
              <a:t>scelte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latin typeface="American Typewriter" panose="02090604020004020304" pitchFamily="18" charset="77"/>
              </a:rPr>
              <a:t>intertemporali</a:t>
            </a:r>
            <a:r>
              <a:rPr lang="en-US" sz="2400" dirty="0">
                <a:latin typeface="American Typewriter" panose="02090604020004020304" pitchFamily="18" charset="77"/>
              </a:rPr>
              <a:t> del </a:t>
            </a:r>
            <a:r>
              <a:rPr lang="en-US" sz="2400" dirty="0" err="1">
                <a:latin typeface="American Typewriter" panose="02090604020004020304" pitchFamily="18" charset="77"/>
              </a:rPr>
              <a:t>consumatore</a:t>
            </a:r>
            <a:r>
              <a:rPr lang="en-US" sz="2400" dirty="0">
                <a:latin typeface="American Typewriter" panose="02090604020004020304" pitchFamily="18" charset="77"/>
              </a:rPr>
              <a:t>: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40294" y="1052736"/>
            <a:ext cx="8136906" cy="529151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u="sng" dirty="0">
                <a:latin typeface="American Typewriter" panose="02090604020004020304" pitchFamily="18" charset="77"/>
              </a:rPr>
              <a:t>Ipotesi</a:t>
            </a:r>
            <a:r>
              <a:rPr lang="it-IT" dirty="0">
                <a:latin typeface="American Typewriter" panose="02090604020004020304" pitchFamily="18" charset="77"/>
              </a:rPr>
              <a:t>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merican Typewriter" panose="02090604020004020304" pitchFamily="18" charset="77"/>
              </a:rPr>
              <a:t>Ciascun consumatore vive per due periodi, oggi (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dirty="0">
                <a:latin typeface="American Typewriter" panose="02090604020004020304" pitchFamily="18" charset="77"/>
              </a:rPr>
              <a:t>) e domani (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dirty="0">
                <a:latin typeface="American Typewriter" panose="02090604020004020304" pitchFamily="18" charset="77"/>
              </a:rPr>
              <a:t>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merican Typewriter" panose="02090604020004020304" pitchFamily="18" charset="77"/>
              </a:rPr>
              <a:t>Il reddito dei due periodi è previsto con sicurezza: 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 </a:t>
            </a:r>
            <a:r>
              <a:rPr lang="it-IT" dirty="0">
                <a:latin typeface="American Typewriter" panose="02090604020004020304" pitchFamily="18" charset="77"/>
              </a:rPr>
              <a:t>,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 </a:t>
            </a:r>
            <a:r>
              <a:rPr lang="it-IT" dirty="0">
                <a:latin typeface="American Typewriter" panose="02090604020004020304" pitchFamily="18" charset="77"/>
              </a:rPr>
              <a:t>.</a:t>
            </a:r>
            <a:endParaRPr lang="it-IT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merican Typewriter" panose="02090604020004020304" pitchFamily="18" charset="77"/>
              </a:rPr>
              <a:t>Il tasso di interesse reale è noto: 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r </a:t>
            </a:r>
            <a:r>
              <a:rPr lang="it-IT" dirty="0">
                <a:latin typeface="American Typewriter" panose="02090604020004020304" pitchFamily="18" charset="77"/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latin typeface="American Typewriter" panose="02090604020004020304" pitchFamily="18" charset="77"/>
              </a:rPr>
              <a:t>Ciascun consumatore </a:t>
            </a:r>
            <a:r>
              <a:rPr lang="it-IT" u="sng" dirty="0">
                <a:latin typeface="American Typewriter" panose="02090604020004020304" pitchFamily="18" charset="77"/>
              </a:rPr>
              <a:t>sceglie</a:t>
            </a:r>
            <a:r>
              <a:rPr lang="it-IT" dirty="0">
                <a:latin typeface="American Typewriter" panose="02090604020004020304" pitchFamily="18" charset="77"/>
              </a:rPr>
              <a:t> quanto consumare e quanto risparmiare </a:t>
            </a:r>
            <a:r>
              <a:rPr lang="it-IT" u="sng" dirty="0">
                <a:latin typeface="American Typewriter" panose="02090604020004020304" pitchFamily="18" charset="77"/>
              </a:rPr>
              <a:t>oggi</a:t>
            </a:r>
            <a:r>
              <a:rPr lang="it-IT" dirty="0">
                <a:latin typeface="American Typewriter" panose="02090604020004020304" pitchFamily="18" charset="77"/>
              </a:rPr>
              <a:t>.</a:t>
            </a:r>
            <a:r>
              <a:rPr lang="it-IT" u="sng" dirty="0">
                <a:latin typeface="American Typewriter" panose="02090604020004020304" pitchFamily="18" charset="77"/>
              </a:rPr>
              <a:t> </a:t>
            </a:r>
            <a:r>
              <a:rPr lang="it-IT" dirty="0">
                <a:latin typeface="American Typewriter" panose="02090604020004020304" pitchFamily="18" charset="77"/>
              </a:rPr>
              <a:t>Se risparmia: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latin typeface="American Typewriter" panose="02090604020004020304" pitchFamily="18" charset="77"/>
              </a:rPr>
              <a:t>	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latin typeface="American Typewriter" panose="02090604020004020304" pitchFamily="18" charset="77"/>
              </a:rPr>
              <a:t>  = 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+ S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(1+r)  </a:t>
            </a:r>
            <a:r>
              <a:rPr lang="it-IT" dirty="0">
                <a:latin typeface="American Typewriter" panose="02090604020004020304" pitchFamily="18" charset="77"/>
              </a:rPr>
              <a:t>, ossia: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	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latin typeface="American Typewriter" panose="02090604020004020304" pitchFamily="18" charset="77"/>
              </a:rPr>
              <a:t>  = 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+ 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(1+r) 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- 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(1+r)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latin typeface="American Typewriter" panose="02090604020004020304" pitchFamily="18" charset="77"/>
              </a:rPr>
              <a:t>In altre parole: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il consumatore deve scegliere se consumare di più oggi </a:t>
            </a:r>
            <a:r>
              <a:rPr lang="it-IT" i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oppure</a:t>
            </a: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 domani, rispettando in ogni caso il suo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vincolo di bilancio intertemporale</a:t>
            </a:r>
            <a:r>
              <a:rPr lang="it-IT" dirty="0">
                <a:solidFill>
                  <a:srgbClr val="000099"/>
                </a:solidFill>
                <a:latin typeface="American Typewriter" panose="02090604020004020304" pitchFamily="18" charset="77"/>
              </a:rPr>
              <a:t>.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	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Cosa deciderà?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/>
              <a:t>	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355976" y="6093296"/>
            <a:ext cx="43204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it-IT" b="1" dirty="0"/>
              <a:t>°°</a:t>
            </a:r>
          </a:p>
        </p:txBody>
      </p:sp>
    </p:spTree>
    <p:extLst>
      <p:ext uri="{BB962C8B-B14F-4D97-AF65-F5344CB8AC3E}">
        <p14:creationId xmlns:p14="http://schemas.microsoft.com/office/powerpoint/2010/main" val="277282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015" y="439504"/>
            <a:ext cx="8367465" cy="500296"/>
          </a:xfrm>
        </p:spPr>
        <p:txBody>
          <a:bodyPr/>
          <a:lstStyle/>
          <a:p>
            <a:r>
              <a:rPr lang="en-US" sz="2400" dirty="0">
                <a:latin typeface="American Typewriter" panose="02090604020004020304" pitchFamily="18" charset="77"/>
              </a:rPr>
              <a:t>Le </a:t>
            </a:r>
            <a:r>
              <a:rPr lang="en-US" sz="2400" dirty="0" err="1">
                <a:latin typeface="American Typewriter" panose="02090604020004020304" pitchFamily="18" charset="77"/>
              </a:rPr>
              <a:t>scelte</a:t>
            </a:r>
            <a:r>
              <a:rPr lang="en-US" sz="2400" dirty="0">
                <a:latin typeface="American Typewriter" panose="02090604020004020304" pitchFamily="18" charset="77"/>
              </a:rPr>
              <a:t> </a:t>
            </a:r>
            <a:r>
              <a:rPr lang="en-US" sz="2400" dirty="0" err="1">
                <a:latin typeface="American Typewriter" panose="02090604020004020304" pitchFamily="18" charset="77"/>
              </a:rPr>
              <a:t>intertemporali</a:t>
            </a:r>
            <a:r>
              <a:rPr lang="en-US" sz="2400" dirty="0">
                <a:latin typeface="American Typewriter" panose="02090604020004020304" pitchFamily="18" charset="77"/>
              </a:rPr>
              <a:t> del </a:t>
            </a:r>
            <a:r>
              <a:rPr lang="en-US" sz="2400" dirty="0" err="1">
                <a:latin typeface="American Typewriter" panose="02090604020004020304" pitchFamily="18" charset="77"/>
              </a:rPr>
              <a:t>consumatore</a:t>
            </a:r>
            <a:r>
              <a:rPr lang="en-US" sz="2400" dirty="0">
                <a:latin typeface="American Typewriter" panose="02090604020004020304" pitchFamily="18" charset="77"/>
              </a:rPr>
              <a:t> (2):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9552" y="908720"/>
            <a:ext cx="8136906" cy="496584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Cosa deciderà il consumatore?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Un’ipotesi ragionevole (solo come esempio):    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latin typeface="American Typewriter" panose="02090604020004020304" pitchFamily="18" charset="77"/>
              </a:rPr>
              <a:t>  =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C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dirty="0">
                <a:latin typeface="American Typewriter" panose="02090604020004020304" pitchFamily="18" charset="77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American Typewriter" panose="02090604020004020304" pitchFamily="18" charset="77"/>
              </a:rPr>
              <a:t>In molte circostanze, il consumatore ottiene la </a:t>
            </a:r>
            <a:r>
              <a:rPr lang="it-IT" sz="1600" u="sng" dirty="0">
                <a:latin typeface="American Typewriter" panose="02090604020004020304" pitchFamily="18" charset="77"/>
              </a:rPr>
              <a:t>massima</a:t>
            </a:r>
            <a:r>
              <a:rPr lang="it-IT" sz="1600" dirty="0">
                <a:latin typeface="American Typewriter" panose="02090604020004020304" pitchFamily="18" charset="77"/>
              </a:rPr>
              <a:t> soddisfazione se il consumo (oltre a rispettare il vincolo di bilancio) è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stabile</a:t>
            </a:r>
            <a:r>
              <a:rPr lang="it-IT" sz="1600" dirty="0">
                <a:latin typeface="American Typewriter" panose="02090604020004020304" pitchFamily="18" charset="77"/>
              </a:rPr>
              <a:t> nel tempo.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American Typewriter" panose="02090604020004020304" pitchFamily="18" charset="77"/>
              </a:rPr>
              <a:t>Chiamiamo questo livello: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C*</a:t>
            </a:r>
            <a:r>
              <a:rPr lang="it-IT" sz="1600" dirty="0">
                <a:latin typeface="American Typewriter" panose="02090604020004020304" pitchFamily="18" charset="77"/>
              </a:rPr>
              <a:t>.  Quindi: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C*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latin typeface="American Typewriter" panose="02090604020004020304" pitchFamily="18" charset="77"/>
              </a:rPr>
              <a:t>  =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C*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dirty="0">
                <a:latin typeface="American Typewriter" panose="02090604020004020304" pitchFamily="18" charset="77"/>
              </a:rPr>
              <a:t>.</a:t>
            </a:r>
            <a:r>
              <a:rPr lang="it-IT" sz="1600" b="1" dirty="0">
                <a:latin typeface="American Typewriter" panose="02090604020004020304" pitchFamily="18" charset="77"/>
              </a:rPr>
              <a:t> </a:t>
            </a:r>
            <a:endParaRPr lang="it-IT" sz="1600" dirty="0">
              <a:latin typeface="American Typewriter" panose="02090604020004020304" pitchFamily="18" charset="77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Quanto 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risparmio</a:t>
            </a:r>
            <a:r>
              <a:rPr lang="it-IT" sz="1600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 è necessario per mantenere questo livello di consumo?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American Typewriter" panose="02090604020004020304" pitchFamily="18" charset="77"/>
              </a:rPr>
              <a:t>A seconda che:        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=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latin typeface="American Typewriter" panose="02090604020004020304" pitchFamily="18" charset="77"/>
              </a:rPr>
              <a:t>    </a:t>
            </a:r>
            <a:r>
              <a:rPr lang="it-IT" sz="1600" b="1" dirty="0">
                <a:latin typeface="American Typewriter" panose="02090604020004020304" pitchFamily="18" charset="77"/>
                <a:cs typeface="Calibri" panose="020F0502020204030204" pitchFamily="34" charset="0"/>
              </a:rPr>
              <a:t>↔  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latin typeface="American Typewriter" panose="02090604020004020304" pitchFamily="18" charset="77"/>
              </a:rPr>
              <a:t>  =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0</a:t>
            </a:r>
            <a:r>
              <a:rPr lang="it-IT" sz="1600" b="1" dirty="0"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latin typeface="American Typewriter" panose="02090604020004020304" pitchFamily="18" charset="77"/>
                <a:cs typeface="Calibri" panose="020F0502020204030204" pitchFamily="34" charset="0"/>
              </a:rPr>
              <a:t> : nessun risparmio</a:t>
            </a:r>
            <a:endParaRPr lang="it-IT" sz="1600" b="1" dirty="0">
              <a:latin typeface="American Typewriter" panose="02090604020004020304" pitchFamily="18" charset="77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&lt;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latin typeface="American Typewriter" panose="02090604020004020304" pitchFamily="18" charset="77"/>
              </a:rPr>
              <a:t>    </a:t>
            </a:r>
            <a:r>
              <a:rPr lang="it-IT" sz="1600" b="1" dirty="0">
                <a:latin typeface="American Typewriter" panose="02090604020004020304" pitchFamily="18" charset="77"/>
                <a:cs typeface="Calibri" panose="020F0502020204030204" pitchFamily="34" charset="0"/>
              </a:rPr>
              <a:t>↔  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latin typeface="American Typewriter" panose="02090604020004020304" pitchFamily="18" charset="77"/>
              </a:rPr>
              <a:t>  &gt;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0</a:t>
            </a:r>
            <a:r>
              <a:rPr lang="it-IT" sz="1600" b="1" dirty="0">
                <a:latin typeface="American Typewriter" panose="02090604020004020304" pitchFamily="18" charset="77"/>
              </a:rPr>
              <a:t>   : risparmio positivo		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&gt;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  </a:t>
            </a:r>
            <a:r>
              <a:rPr lang="it-IT" sz="1600" b="1" dirty="0">
                <a:latin typeface="American Typewriter" panose="02090604020004020304" pitchFamily="18" charset="77"/>
                <a:cs typeface="Calibri" panose="020F0502020204030204" pitchFamily="34" charset="0"/>
              </a:rPr>
              <a:t>↔  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S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b="1" dirty="0">
                <a:latin typeface="American Typewriter" panose="02090604020004020304" pitchFamily="18" charset="77"/>
              </a:rPr>
              <a:t>  &lt;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0</a:t>
            </a:r>
            <a:r>
              <a:rPr lang="it-IT" sz="1600" b="1" dirty="0">
                <a:latin typeface="American Typewriter" panose="02090604020004020304" pitchFamily="18" charset="77"/>
              </a:rPr>
              <a:t>   : risparmio negativo = indebitamento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American Typewriter" panose="02090604020004020304" pitchFamily="18" charset="77"/>
              </a:rPr>
              <a:t>Nota che, nei tre casi, sarà necessariamente vero che: 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=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endParaRPr lang="it-IT" sz="1600" b="1" dirty="0">
              <a:latin typeface="American Typewriter" panose="02090604020004020304" pitchFamily="18" charset="77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&gt;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latin typeface="American Typewriter" panose="02090604020004020304" pitchFamily="18" charset="77"/>
              </a:rPr>
              <a:t>    :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latin typeface="American Typewriter" panose="02090604020004020304" pitchFamily="18" charset="77"/>
              </a:rPr>
              <a:t> </a:t>
            </a:r>
            <a:r>
              <a:rPr lang="it-IT" sz="1600" dirty="0">
                <a:latin typeface="American Typewriter" panose="02090604020004020304" pitchFamily="18" charset="77"/>
              </a:rPr>
              <a:t>è sostenuto anche dai risparmi precedenti.</a:t>
            </a:r>
            <a:r>
              <a:rPr lang="it-IT" sz="1600" b="1" dirty="0">
                <a:latin typeface="American Typewriter" panose="02090604020004020304" pitchFamily="18" charset="77"/>
              </a:rPr>
              <a:t>	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C*</a:t>
            </a:r>
            <a:r>
              <a:rPr lang="it-IT" sz="1600" b="1" dirty="0">
                <a:latin typeface="American Typewriter" panose="02090604020004020304" pitchFamily="18" charset="77"/>
              </a:rPr>
              <a:t>  &lt;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  </a:t>
            </a:r>
            <a:r>
              <a:rPr lang="it-IT" sz="1600" b="1" dirty="0">
                <a:latin typeface="American Typewriter" panose="02090604020004020304" pitchFamily="18" charset="77"/>
              </a:rPr>
              <a:t>: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latin typeface="American Typewriter" panose="02090604020004020304" pitchFamily="18" charset="77"/>
              </a:rPr>
              <a:t> </a:t>
            </a:r>
            <a:r>
              <a:rPr lang="it-IT" sz="1600" dirty="0">
                <a:latin typeface="American Typewriter" panose="02090604020004020304" pitchFamily="18" charset="77"/>
              </a:rPr>
              <a:t>è ridotto perché è necessario rimborsare il debito.</a:t>
            </a:r>
            <a:endParaRPr lang="it-IT" sz="1600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046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Caso (b): Risparmio positivo (</a:t>
            </a:r>
            <a:r>
              <a:rPr lang="it-IT" sz="2400" b="1" dirty="0">
                <a:solidFill>
                  <a:srgbClr val="0070C0"/>
                </a:solidFill>
              </a:rPr>
              <a:t>C</a:t>
            </a:r>
            <a:r>
              <a:rPr lang="it-IT" sz="2400" b="1" baseline="-25000" dirty="0">
                <a:solidFill>
                  <a:srgbClr val="0070C0"/>
                </a:solidFill>
              </a:rPr>
              <a:t>1 </a:t>
            </a:r>
            <a:r>
              <a:rPr lang="it-IT" sz="2400" b="1" dirty="0">
                <a:solidFill>
                  <a:srgbClr val="0070C0"/>
                </a:solidFill>
              </a:rPr>
              <a:t>&lt; Y</a:t>
            </a:r>
            <a:r>
              <a:rPr lang="it-IT" sz="2400" b="1" baseline="-25000" dirty="0">
                <a:solidFill>
                  <a:srgbClr val="0070C0"/>
                </a:solidFill>
              </a:rPr>
              <a:t>1</a:t>
            </a:r>
            <a:r>
              <a:rPr lang="it-IT" sz="2400" b="1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8647" y="1124744"/>
            <a:ext cx="8399817" cy="518457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i="1" dirty="0"/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800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979712" y="1196752"/>
            <a:ext cx="72008" cy="3816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8245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02604" y="1124744"/>
            <a:ext cx="67710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2</a:t>
            </a:r>
            <a:endParaRPr lang="en-US" sz="16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C*</a:t>
            </a:r>
            <a:r>
              <a:rPr lang="it-IT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18628" y="3212976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C*</a:t>
            </a:r>
            <a:r>
              <a:rPr lang="it-IT" b="1" baseline="-25000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368529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368529"/>
            <a:ext cx="0" cy="164464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2051720" y="1554136"/>
            <a:ext cx="2736304" cy="3395744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5623084" y="5076473"/>
            <a:ext cx="15412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1</a:t>
            </a:r>
            <a:endParaRPr lang="en-US" sz="16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79912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1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47664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2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2015716" y="4005064"/>
            <a:ext cx="1944217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flipV="1">
            <a:off x="3959933" y="4005064"/>
            <a:ext cx="0" cy="1008112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1 34"/>
          <p:cNvCxnSpPr/>
          <p:nvPr/>
        </p:nvCxnSpPr>
        <p:spPr bwMode="auto">
          <a:xfrm>
            <a:off x="3491880" y="4941168"/>
            <a:ext cx="468053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 bwMode="auto">
          <a:xfrm flipV="1">
            <a:off x="2051720" y="3368529"/>
            <a:ext cx="0" cy="63653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 bwMode="auto">
          <a:xfrm flipH="1">
            <a:off x="3707904" y="2636912"/>
            <a:ext cx="2808312" cy="223224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3" name="CasellaDiTesto 42"/>
          <p:cNvSpPr txBox="1"/>
          <p:nvPr/>
        </p:nvSpPr>
        <p:spPr>
          <a:xfrm>
            <a:off x="6491097" y="2339588"/>
            <a:ext cx="189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Risparmio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292080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Risparmio </a:t>
            </a:r>
            <a:r>
              <a:rPr lang="it-IT" b="1">
                <a:solidFill>
                  <a:srgbClr val="000099"/>
                </a:solidFill>
              </a:rPr>
              <a:t>aumentato con </a:t>
            </a:r>
            <a:r>
              <a:rPr lang="it-IT" b="1" dirty="0">
                <a:solidFill>
                  <a:srgbClr val="000099"/>
                </a:solidFill>
              </a:rPr>
              <a:t>gli interessi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 bwMode="auto">
          <a:xfrm flipH="1">
            <a:off x="2087724" y="1699840"/>
            <a:ext cx="3240360" cy="205309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8407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34600"/>
            <a:ext cx="8439472" cy="5384855"/>
          </a:xfrm>
        </p:spPr>
        <p:txBody>
          <a:bodyPr anchor="t"/>
          <a:lstStyle/>
          <a:p>
            <a:pPr marL="0" lvl="0" indent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None/>
            </a:pPr>
            <a:endParaRPr lang="it-IT" sz="1800" b="1" i="1" kern="1200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None/>
            </a:pPr>
            <a:r>
              <a:rPr lang="it-IT" sz="1800" b="1" i="1" kern="12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Indice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dirty="0">
                <a:latin typeface="American Typewriter" panose="02090604020004020304" pitchFamily="18" charset="77"/>
              </a:rPr>
              <a:t>Consumare oggi o domani?					p. 03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dirty="0">
                <a:latin typeface="American Typewriter" panose="02090604020004020304" pitchFamily="18" charset="77"/>
              </a:rPr>
              <a:t>Un passo indietro: tassi d’interesse e valore attuale		p. 05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dirty="0">
                <a:latin typeface="American Typewriter" panose="02090604020004020304" pitchFamily="18" charset="77"/>
              </a:rPr>
              <a:t>Il vincolo di bilancio intertemporale dei consumatori		p. 14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Consumo e mercati finanziari: perfetti o imperfetti?		p. 21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en-US" sz="1800" b="1" i="1" dirty="0">
                <a:latin typeface="American Typewriter" panose="02090604020004020304" pitchFamily="18" charset="77"/>
              </a:rPr>
              <a:t>Il </a:t>
            </a:r>
            <a:r>
              <a:rPr lang="en-US" sz="1800" b="1" i="1" dirty="0" err="1">
                <a:latin typeface="American Typewriter" panose="02090604020004020304" pitchFamily="18" charset="77"/>
              </a:rPr>
              <a:t>vincolo</a:t>
            </a:r>
            <a:r>
              <a:rPr lang="en-US" sz="1800" b="1" i="1" dirty="0">
                <a:latin typeface="American Typewriter" panose="02090604020004020304" pitchFamily="18" charset="77"/>
              </a:rPr>
              <a:t> di </a:t>
            </a:r>
            <a:r>
              <a:rPr lang="en-US" sz="1800" b="1" i="1" dirty="0" err="1">
                <a:latin typeface="American Typewriter" panose="02090604020004020304" pitchFamily="18" charset="77"/>
              </a:rPr>
              <a:t>bilancio</a:t>
            </a:r>
            <a:r>
              <a:rPr lang="en-US" sz="1800" b="1" i="1" dirty="0">
                <a:latin typeface="American Typewriter" panose="02090604020004020304" pitchFamily="18" charset="77"/>
              </a:rPr>
              <a:t> del </a:t>
            </a:r>
            <a:r>
              <a:rPr lang="en-US" sz="1800" b="1" i="1" dirty="0" err="1">
                <a:latin typeface="American Typewriter" panose="02090604020004020304" pitchFamily="18" charset="77"/>
              </a:rPr>
              <a:t>settore</a:t>
            </a:r>
            <a:r>
              <a:rPr lang="en-US" sz="1800" b="1" i="1" dirty="0">
                <a:latin typeface="American Typewriter" panose="02090604020004020304" pitchFamily="18" charset="77"/>
              </a:rPr>
              <a:t> </a:t>
            </a:r>
            <a:r>
              <a:rPr lang="en-US" sz="1800" b="1" i="1" dirty="0" err="1">
                <a:latin typeface="American Typewriter" panose="02090604020004020304" pitchFamily="18" charset="77"/>
              </a:rPr>
              <a:t>pubblico</a:t>
            </a:r>
            <a:r>
              <a:rPr lang="it-IT" sz="1800" b="1" i="1" kern="12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			p. 24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Vincolo di bilancio consolidato ed equivalenza ricardiana	p. 28</a:t>
            </a:r>
          </a:p>
          <a:p>
            <a:pPr lvl="0" eaLnBrk="1" hangingPunct="1">
              <a:lnSpc>
                <a:spcPct val="114000"/>
              </a:lnSpc>
              <a:spcBef>
                <a:spcPts val="600"/>
              </a:spcBef>
              <a:buClrTx/>
              <a:buSzTx/>
              <a:buAutoNum type="arabicPeriod"/>
            </a:pPr>
            <a:r>
              <a:rPr lang="it-IT" sz="1800" b="1" i="1" kern="1200" dirty="0">
                <a:solidFill>
                  <a:srgbClr val="000000"/>
                </a:solidFill>
                <a:latin typeface="American Typewriter" panose="02090604020004020304" pitchFamily="18" charset="77"/>
              </a:rPr>
              <a:t>In sintesi</a:t>
            </a:r>
            <a:r>
              <a:rPr lang="it-IT" sz="1800" b="1" i="1" kern="1200" dirty="0">
                <a:solidFill>
                  <a:srgbClr val="000000"/>
                </a:solidFill>
              </a:rPr>
              <a:t>							p. 39</a:t>
            </a:r>
          </a:p>
        </p:txBody>
      </p:sp>
      <p:sp>
        <p:nvSpPr>
          <p:cNvPr id="12291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3231"/>
                </a:solidFill>
              </a:rPr>
              <a:t>Lez. 6:  Futuro e Presente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04663"/>
            <a:ext cx="8727504" cy="819991"/>
          </a:xfrm>
          <a:prstGeom prst="rect">
            <a:avLst/>
          </a:prstGeom>
          <a:solidFill>
            <a:schemeClr val="bg1">
              <a:alpha val="89000"/>
            </a:schemeClr>
          </a:solidFill>
          <a:ln w="3175">
            <a:solidFill>
              <a:schemeClr val="hlink"/>
            </a:solidFill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it-IT" sz="2400" b="1" u="sng" dirty="0">
                <a:latin typeface="American Typewriter" panose="02090604020004020304" pitchFamily="18" charset="77"/>
              </a:rPr>
              <a:t>I LEGAMI TRA IL PRESENTE E IL FUTURO</a:t>
            </a:r>
            <a:endParaRPr lang="it-IT" sz="1600" dirty="0">
              <a:solidFill>
                <a:srgbClr val="FF0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72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0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0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0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0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Caso (c): Indebitamento (</a:t>
            </a:r>
            <a:r>
              <a:rPr lang="it-IT" sz="2400" b="1" dirty="0">
                <a:solidFill>
                  <a:srgbClr val="0070C0"/>
                </a:solidFill>
              </a:rPr>
              <a:t>C</a:t>
            </a:r>
            <a:r>
              <a:rPr lang="it-IT" sz="2400" b="1" baseline="-25000" dirty="0">
                <a:solidFill>
                  <a:srgbClr val="0070C0"/>
                </a:solidFill>
              </a:rPr>
              <a:t>1 </a:t>
            </a:r>
            <a:r>
              <a:rPr lang="it-IT" sz="2400" b="1" dirty="0">
                <a:solidFill>
                  <a:srgbClr val="0070C0"/>
                </a:solidFill>
              </a:rPr>
              <a:t>&gt; Y</a:t>
            </a:r>
            <a:r>
              <a:rPr lang="it-IT" sz="2400" b="1" baseline="-25000" dirty="0">
                <a:solidFill>
                  <a:srgbClr val="0070C0"/>
                </a:solidFill>
              </a:rPr>
              <a:t>1</a:t>
            </a:r>
            <a:r>
              <a:rPr lang="it-IT" sz="2400" b="1" dirty="0"/>
              <a:t>)</a:t>
            </a:r>
            <a:endParaRPr lang="en-US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8647" y="1124744"/>
            <a:ext cx="8399817" cy="518457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i="1" dirty="0"/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800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979712" y="1196752"/>
            <a:ext cx="72008" cy="3816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8245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02604" y="764704"/>
            <a:ext cx="67710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2</a:t>
            </a:r>
            <a:endParaRPr lang="en-US" sz="16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C*</a:t>
            </a:r>
            <a:r>
              <a:rPr lang="it-IT" b="1" baseline="-2500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18628" y="3212976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C*</a:t>
            </a:r>
            <a:r>
              <a:rPr lang="it-IT" b="1" baseline="-2500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368529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368529"/>
            <a:ext cx="0" cy="164464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2051720" y="1554136"/>
            <a:ext cx="2736304" cy="3395744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5623084" y="5076473"/>
            <a:ext cx="15412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1</a:t>
            </a:r>
            <a:endParaRPr lang="en-US" sz="16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771800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1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47664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2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 flipV="1">
            <a:off x="2015716" y="2708920"/>
            <a:ext cx="972108" cy="627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flipH="1" flipV="1">
            <a:off x="2987824" y="2708920"/>
            <a:ext cx="2082" cy="230425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1 34"/>
          <p:cNvCxnSpPr/>
          <p:nvPr/>
        </p:nvCxnSpPr>
        <p:spPr bwMode="auto">
          <a:xfrm>
            <a:off x="3023827" y="4941168"/>
            <a:ext cx="468053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 bwMode="auto">
          <a:xfrm flipV="1">
            <a:off x="2051720" y="2708920"/>
            <a:ext cx="0" cy="63653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43" idx="1"/>
          </p:cNvCxnSpPr>
          <p:nvPr/>
        </p:nvCxnSpPr>
        <p:spPr bwMode="auto">
          <a:xfrm flipH="1">
            <a:off x="3250737" y="2524254"/>
            <a:ext cx="3240360" cy="230200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3" name="CasellaDiTesto 42"/>
          <p:cNvSpPr txBox="1"/>
          <p:nvPr/>
        </p:nvSpPr>
        <p:spPr>
          <a:xfrm>
            <a:off x="6491097" y="2339588"/>
            <a:ext cx="189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Indebitamento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292080" y="14127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Debito da rimborsare </a:t>
            </a:r>
            <a:r>
              <a:rPr lang="it-IT" b="1">
                <a:solidFill>
                  <a:srgbClr val="000099"/>
                </a:solidFill>
              </a:rPr>
              <a:t>(inclusi </a:t>
            </a:r>
            <a:r>
              <a:rPr lang="it-IT" b="1" dirty="0">
                <a:solidFill>
                  <a:srgbClr val="000099"/>
                </a:solidFill>
              </a:rPr>
              <a:t>gli interessi)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46" name="Connettore 2 45"/>
          <p:cNvCxnSpPr>
            <a:stCxn id="45" idx="1"/>
          </p:cNvCxnSpPr>
          <p:nvPr/>
        </p:nvCxnSpPr>
        <p:spPr bwMode="auto">
          <a:xfrm flipH="1">
            <a:off x="2082401" y="1735942"/>
            <a:ext cx="3209679" cy="136299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3133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015" y="439504"/>
            <a:ext cx="8367465" cy="500296"/>
          </a:xfrm>
        </p:spPr>
        <p:txBody>
          <a:bodyPr/>
          <a:lstStyle/>
          <a:p>
            <a:r>
              <a:rPr lang="en-US" sz="2000" b="1" dirty="0">
                <a:latin typeface="American Typewriter" panose="02090604020004020304" pitchFamily="18" charset="77"/>
              </a:rPr>
              <a:t>4. </a:t>
            </a:r>
            <a:r>
              <a:rPr lang="en-US" sz="2000" b="1" dirty="0" err="1">
                <a:latin typeface="American Typewriter" panose="02090604020004020304" pitchFamily="18" charset="77"/>
              </a:rPr>
              <a:t>Consumo</a:t>
            </a:r>
            <a:r>
              <a:rPr lang="en-US" sz="2000" b="1" dirty="0">
                <a:latin typeface="American Typewriter" panose="02090604020004020304" pitchFamily="18" charset="77"/>
              </a:rPr>
              <a:t> e </a:t>
            </a:r>
            <a:r>
              <a:rPr lang="en-US" sz="2000" b="1" dirty="0" err="1">
                <a:latin typeface="American Typewriter" panose="02090604020004020304" pitchFamily="18" charset="77"/>
              </a:rPr>
              <a:t>mercati</a:t>
            </a:r>
            <a:r>
              <a:rPr lang="en-US" sz="2000" b="1" dirty="0">
                <a:latin typeface="American Typewriter" panose="02090604020004020304" pitchFamily="18" charset="77"/>
              </a:rPr>
              <a:t> </a:t>
            </a:r>
            <a:r>
              <a:rPr lang="en-US" sz="2000" b="1" dirty="0" err="1">
                <a:latin typeface="American Typewriter" panose="02090604020004020304" pitchFamily="18" charset="77"/>
              </a:rPr>
              <a:t>finanziari</a:t>
            </a:r>
            <a:r>
              <a:rPr lang="en-US" sz="2000" b="1" dirty="0">
                <a:latin typeface="American Typewriter" panose="02090604020004020304" pitchFamily="18" charset="77"/>
              </a:rPr>
              <a:t>: </a:t>
            </a:r>
            <a:r>
              <a:rPr lang="en-US" sz="2000" b="1" dirty="0" err="1">
                <a:latin typeface="American Typewriter" panose="02090604020004020304" pitchFamily="18" charset="77"/>
              </a:rPr>
              <a:t>perfetti</a:t>
            </a:r>
            <a:r>
              <a:rPr lang="en-US" sz="2000" b="1" dirty="0">
                <a:latin typeface="American Typewriter" panose="02090604020004020304" pitchFamily="18" charset="77"/>
              </a:rPr>
              <a:t> o </a:t>
            </a:r>
            <a:r>
              <a:rPr lang="en-US" sz="2000" b="1" dirty="0" err="1">
                <a:latin typeface="American Typewriter" panose="02090604020004020304" pitchFamily="18" charset="77"/>
              </a:rPr>
              <a:t>imperfetti</a:t>
            </a:r>
            <a:r>
              <a:rPr lang="en-US" sz="2000" b="1" dirty="0">
                <a:latin typeface="American Typewriter" panose="02090604020004020304" pitchFamily="18" charset="77"/>
              </a:rPr>
              <a:t>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9552" y="1065955"/>
            <a:ext cx="8136906" cy="448071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Quando un consumatore </a:t>
            </a:r>
            <a:r>
              <a:rPr lang="it-IT" sz="1600" u="sng" dirty="0">
                <a:latin typeface="American Typewriter" panose="02090604020004020304" pitchFamily="18" charset="77"/>
              </a:rPr>
              <a:t>giovane</a:t>
            </a:r>
            <a:r>
              <a:rPr lang="it-IT" sz="1600" dirty="0">
                <a:latin typeface="American Typewriter" panose="02090604020004020304" pitchFamily="18" charset="77"/>
              </a:rPr>
              <a:t> decide il suo livello di consumo, in genere prevede che, nei periodi successivi, il suo reddito sarà maggiore dell’attuale.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Nei simboli del nostro modello: </a:t>
            </a:r>
            <a:r>
              <a:rPr lang="it-IT" sz="16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  &gt;  Y</a:t>
            </a:r>
            <a:r>
              <a:rPr lang="it-IT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dirty="0">
                <a:latin typeface="American Typewriter" panose="02090604020004020304" pitchFamily="18" charset="77"/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In questo caso, l’ipotesi di mantenere un livello di consumi stabile nel tempo: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C*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  <a:r>
              <a:rPr lang="it-IT" b="1" dirty="0">
                <a:latin typeface="American Typewriter" panose="02090604020004020304" pitchFamily="18" charset="77"/>
              </a:rPr>
              <a:t>  =</a:t>
            </a:r>
            <a:r>
              <a:rPr lang="it-IT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C*</a:t>
            </a:r>
            <a:r>
              <a:rPr lang="it-IT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  <a:r>
              <a:rPr lang="it-IT" sz="1600" dirty="0">
                <a:latin typeface="American Typewriter" panose="02090604020004020304" pitchFamily="18" charset="77"/>
              </a:rPr>
              <a:t>.</a:t>
            </a:r>
            <a:r>
              <a:rPr lang="it-IT" sz="1600" b="1" dirty="0">
                <a:latin typeface="American Typewriter" panose="02090604020004020304" pitchFamily="18" charset="77"/>
              </a:rPr>
              <a:t> </a:t>
            </a:r>
            <a:endParaRPr lang="it-IT" sz="1600" dirty="0">
              <a:latin typeface="American Typewriter" panose="02090604020004020304" pitchFamily="18" charset="77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richiede di indebitarsi nei primi anni di vita lavorativa.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E’ sempre possibile farlo?    A quale costo?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Il vincolo di bilancio considerato finora assume che sia possibile, e che il costo dell’indebitamento sia uguale al tasso d’interesse reale percepito in caso di risparmi positivi.  In altre parole, abbiamo finora ipotizzato l’esistenza di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mercati finanziari perfetti</a:t>
            </a:r>
            <a:r>
              <a:rPr lang="it-IT" sz="1600" dirty="0">
                <a:latin typeface="American Typewriter" panose="02090604020004020304" pitchFamily="18" charset="77"/>
              </a:rPr>
              <a:t>.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</a:rPr>
              <a:t>Abbiamo esagerato?     Quasi sicuramente sì!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1600" dirty="0">
                <a:latin typeface="American Typewriter" panose="02090604020004020304" pitchFamily="18" charset="77"/>
              </a:rPr>
              <a:t> Nei lucidi che seguono, facciamo due ipotesi alternative.</a:t>
            </a:r>
            <a:endParaRPr lang="it-IT" sz="1600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586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450"/>
            <a:ext cx="8064127" cy="895350"/>
          </a:xfrm>
        </p:spPr>
        <p:txBody>
          <a:bodyPr/>
          <a:lstStyle/>
          <a:p>
            <a:r>
              <a:rPr lang="it-IT" sz="2400" b="1"/>
              <a:t>Mercati </a:t>
            </a:r>
            <a:r>
              <a:rPr lang="it-IT" sz="2400" b="1" dirty="0"/>
              <a:t>finanziari imperfetti (1). </a:t>
            </a:r>
            <a:br>
              <a:rPr lang="it-IT" sz="2400" b="1" dirty="0"/>
            </a:br>
            <a:r>
              <a:rPr lang="it-IT" sz="2400" b="1"/>
              <a:t>Non ci </a:t>
            </a:r>
            <a:r>
              <a:rPr lang="it-IT" sz="2400" b="1" dirty="0"/>
              <a:t>si può indebitare: </a:t>
            </a:r>
            <a:r>
              <a:rPr lang="it-IT" sz="2400" b="1" dirty="0">
                <a:solidFill>
                  <a:srgbClr val="C00000"/>
                </a:solidFill>
              </a:rPr>
              <a:t>Razionamento </a:t>
            </a:r>
            <a:r>
              <a:rPr lang="it-IT" sz="2400" b="1">
                <a:solidFill>
                  <a:srgbClr val="C00000"/>
                </a:solidFill>
              </a:rPr>
              <a:t>del credito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8647" y="1124744"/>
            <a:ext cx="8399817" cy="518457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800" i="1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800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979712" y="1196752"/>
            <a:ext cx="72008" cy="3816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8245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02604" y="764704"/>
            <a:ext cx="67710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2</a:t>
            </a:r>
            <a:endParaRPr lang="en-US" sz="16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C*</a:t>
            </a:r>
            <a:r>
              <a:rPr lang="it-IT" b="1" baseline="-2500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18628" y="3212976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C*</a:t>
            </a:r>
            <a:r>
              <a:rPr lang="it-IT" b="1" baseline="-25000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368529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368529"/>
            <a:ext cx="0" cy="164464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2051720" y="1554136"/>
            <a:ext cx="936104" cy="1154783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5623084" y="5076473"/>
            <a:ext cx="15412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1</a:t>
            </a:r>
            <a:endParaRPr lang="en-US" sz="16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53694" y="5013176"/>
            <a:ext cx="79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   Y</a:t>
            </a:r>
            <a:r>
              <a:rPr lang="it-IT" b="1" baseline="-25000" dirty="0">
                <a:solidFill>
                  <a:srgbClr val="000099"/>
                </a:solidFill>
              </a:rPr>
              <a:t>1 </a:t>
            </a:r>
          </a:p>
          <a:p>
            <a:r>
              <a:rPr lang="it-IT" b="1" dirty="0">
                <a:solidFill>
                  <a:srgbClr val="000099"/>
                </a:solidFill>
              </a:rPr>
              <a:t>= </a:t>
            </a:r>
            <a:r>
              <a:rPr lang="it-IT" b="1" dirty="0">
                <a:solidFill>
                  <a:srgbClr val="C00000"/>
                </a:solidFill>
              </a:rPr>
              <a:t>C</a:t>
            </a:r>
            <a:r>
              <a:rPr lang="it-IT" b="1" baseline="30000" dirty="0">
                <a:solidFill>
                  <a:srgbClr val="C00000"/>
                </a:solidFill>
              </a:rPr>
              <a:t>R</a:t>
            </a:r>
            <a:r>
              <a:rPr lang="it-IT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9259" y="2492649"/>
            <a:ext cx="100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 C</a:t>
            </a:r>
            <a:r>
              <a:rPr lang="it-IT" b="1" baseline="-25000" dirty="0">
                <a:solidFill>
                  <a:srgbClr val="C00000"/>
                </a:solidFill>
              </a:rPr>
              <a:t>2 </a:t>
            </a:r>
            <a:r>
              <a:rPr lang="it-IT" b="1" dirty="0">
                <a:solidFill>
                  <a:srgbClr val="000099"/>
                </a:solidFill>
              </a:rPr>
              <a:t>=Y</a:t>
            </a:r>
            <a:r>
              <a:rPr lang="it-IT" b="1" baseline="-25000" dirty="0">
                <a:solidFill>
                  <a:srgbClr val="000099"/>
                </a:solidFill>
              </a:rPr>
              <a:t>2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 flipV="1">
            <a:off x="2015716" y="2708920"/>
            <a:ext cx="972108" cy="627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flipH="1" flipV="1">
            <a:off x="2987824" y="2708920"/>
            <a:ext cx="2082" cy="230425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4283968" y="980728"/>
                <a:ext cx="4896544" cy="23303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rgbClr val="000099"/>
                    </a:solidFill>
                  </a:rPr>
                  <a:t>Nella parte tratteggiata, il vincolo di bilancio non è definito, perché prevale il vincolo: </a:t>
                </a:r>
              </a:p>
              <a:p>
                <a:r>
                  <a:rPr lang="it-IT" sz="2400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rgbClr val="000099"/>
                    </a:solidFill>
                    <a:latin typeface="+mj-lt"/>
                  </a:rPr>
                  <a:t>  </a:t>
                </a:r>
              </a:p>
              <a:p>
                <a:r>
                  <a:rPr lang="it-IT" dirty="0">
                    <a:solidFill>
                      <a:srgbClr val="000099"/>
                    </a:solidFill>
                    <a:latin typeface="+mj-lt"/>
                  </a:rPr>
                  <a:t>Perciò il consumatore sceglierà: </a:t>
                </a:r>
              </a:p>
              <a:p>
                <a:r>
                  <a:rPr lang="it-IT" sz="2400" b="1" dirty="0">
                    <a:solidFill>
                      <a:srgbClr val="000099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sup>
                    </m:sSubSup>
                    <m:r>
                      <a:rPr lang="it-IT" sz="24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2400" b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it-IT" sz="2400" b="1" dirty="0">
                  <a:solidFill>
                    <a:srgbClr val="000099"/>
                  </a:solidFill>
                  <a:latin typeface="+mj-lt"/>
                </a:endParaRPr>
              </a:p>
              <a:p>
                <a:r>
                  <a:rPr lang="it-IT" dirty="0">
                    <a:solidFill>
                      <a:srgbClr val="000099"/>
                    </a:solidFill>
                    <a:latin typeface="+mj-lt"/>
                  </a:rPr>
                  <a:t>Di conseguenza anche:</a:t>
                </a:r>
              </a:p>
              <a:p>
                <a:r>
                  <a:rPr lang="it-IT" b="1" dirty="0">
                    <a:solidFill>
                      <a:srgbClr val="000099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99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000099"/>
                    </a:solidFill>
                    <a:latin typeface="+mj-lt"/>
                  </a:rPr>
                  <a:t>.</a:t>
                </a:r>
                <a:endParaRPr lang="en-US" sz="2400" b="1" dirty="0">
                  <a:solidFill>
                    <a:srgbClr val="00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980728"/>
                <a:ext cx="4896544" cy="2330382"/>
              </a:xfrm>
              <a:prstGeom prst="rect">
                <a:avLst/>
              </a:prstGeom>
              <a:blipFill rotWithShape="0">
                <a:blip r:embed="rId2"/>
                <a:stretch>
                  <a:fillRect l="-1121" t="-1571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1 25"/>
          <p:cNvCxnSpPr/>
          <p:nvPr/>
        </p:nvCxnSpPr>
        <p:spPr bwMode="auto">
          <a:xfrm>
            <a:off x="2989905" y="2724764"/>
            <a:ext cx="2013102" cy="2287085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5497862" y="3429000"/>
            <a:ext cx="353863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b="1" dirty="0"/>
              <a:t>razionamento totale </a:t>
            </a:r>
            <a:r>
              <a:rPr lang="it-IT" dirty="0"/>
              <a:t>è una situazione estrema, ma non è infrequente, se il consumatore non ha modo di «</a:t>
            </a:r>
            <a:r>
              <a:rPr lang="it-IT" i="1" dirty="0"/>
              <a:t>provare</a:t>
            </a:r>
            <a:r>
              <a:rPr lang="it-IT" dirty="0"/>
              <a:t>» il suo reddito futuro.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9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450"/>
            <a:ext cx="8784208" cy="895350"/>
          </a:xfrm>
        </p:spPr>
        <p:txBody>
          <a:bodyPr/>
          <a:lstStyle/>
          <a:p>
            <a:r>
              <a:rPr lang="it-IT" sz="2400" b="1" dirty="0"/>
              <a:t>Mercati finanziari imperfetti (2). </a:t>
            </a:r>
            <a:br>
              <a:rPr lang="it-IT" sz="2400" b="1" dirty="0"/>
            </a:br>
            <a:r>
              <a:rPr lang="it-IT" sz="2400" b="1" dirty="0"/>
              <a:t>Tassi di interesse diversi tra debiti e crediti privati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it-IT" sz="2400" b="1" dirty="0">
                <a:solidFill>
                  <a:srgbClr val="C00000"/>
                </a:solidFill>
              </a:rPr>
              <a:t> r’ &gt; r 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915816" y="2435068"/>
            <a:ext cx="508844" cy="41786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b="1" dirty="0"/>
              <a:t>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979712" y="1196752"/>
            <a:ext cx="72008" cy="3816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8245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02604" y="764704"/>
            <a:ext cx="67710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2</a:t>
            </a:r>
            <a:endParaRPr lang="en-US" sz="16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C*</a:t>
            </a:r>
            <a:r>
              <a:rPr lang="it-IT" b="1" baseline="-2500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18628" y="3347700"/>
            <a:ext cx="6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C*</a:t>
            </a:r>
            <a:r>
              <a:rPr lang="it-IT" b="1" baseline="-2500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368529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368529"/>
            <a:ext cx="0" cy="1644647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5623084" y="5076473"/>
            <a:ext cx="15412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600" i="1"/>
              <a:t>Consumo </a:t>
            </a:r>
            <a:r>
              <a:rPr lang="it-IT" sz="1600" i="1" dirty="0"/>
              <a:t>del periodo 1</a:t>
            </a:r>
            <a:endParaRPr lang="en-US" sz="16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53694" y="5013176"/>
            <a:ext cx="54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1 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47664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Y</a:t>
            </a:r>
            <a:r>
              <a:rPr lang="it-IT" b="1" baseline="-25000" dirty="0">
                <a:solidFill>
                  <a:srgbClr val="000099"/>
                </a:solidFill>
              </a:rPr>
              <a:t>2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 flipV="1">
            <a:off x="2015716" y="2708920"/>
            <a:ext cx="972108" cy="627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flipH="1" flipV="1">
            <a:off x="2987824" y="2708920"/>
            <a:ext cx="2082" cy="230425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4067944" y="908720"/>
                <a:ext cx="5112568" cy="31016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i="1" dirty="0"/>
                  <a:t>Ipotesi</a:t>
                </a:r>
                <a:r>
                  <a:rPr lang="it-IT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risparmio è remunerato al tasso 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r = </a:t>
                </a:r>
                <a:r>
                  <a:rPr lang="it-IT" sz="2000" b="1" dirty="0" err="1">
                    <a:solidFill>
                      <a:srgbClr val="C00000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C00000"/>
                    </a:solidFill>
                  </a:rPr>
                  <a:t>G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it-IT" sz="2000" b="1" dirty="0"/>
                  <a:t>    </a:t>
                </a:r>
                <a:r>
                  <a:rPr lang="it-IT" dirty="0"/>
                  <a:t>(lo stesso al quale si indebita il Governo)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i consumatori si possono indebitare al tasso 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r’ &gt; r</a:t>
                </a:r>
                <a:r>
                  <a:rPr lang="it-IT" dirty="0">
                    <a:solidFill>
                      <a:srgbClr val="000099"/>
                    </a:solidFill>
                  </a:rPr>
                  <a:t>. </a:t>
                </a:r>
              </a:p>
              <a:p>
                <a:r>
                  <a:rPr lang="it-IT" dirty="0"/>
                  <a:t>Perciò, il vincolo di bilancio ha un angolo in corrispondenza del punto </a:t>
                </a:r>
                <a:r>
                  <a:rPr lang="it-IT" sz="2000" b="1" dirty="0"/>
                  <a:t>A</a:t>
                </a:r>
                <a:r>
                  <a:rPr lang="it-IT" dirty="0">
                    <a:solidFill>
                      <a:srgbClr val="000099"/>
                    </a:solidFill>
                  </a:rPr>
                  <a:t>.</a:t>
                </a:r>
              </a:p>
              <a:p>
                <a:r>
                  <a:rPr lang="it-IT" dirty="0"/>
                  <a:t>I consumatori che vogliono indebitarsi devono scegliere un punto sul tratto «ripido» del vincolo, accettando un consumo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bSup>
                    <m:r>
                      <a:rPr lang="it-IT" sz="24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it-IT" sz="2400" dirty="0">
                    <a:solidFill>
                      <a:srgbClr val="000099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08720"/>
                <a:ext cx="5112568" cy="3101618"/>
              </a:xfrm>
              <a:prstGeom prst="rect">
                <a:avLst/>
              </a:prstGeom>
              <a:blipFill rotWithShape="0">
                <a:blip r:embed="rId2"/>
                <a:stretch>
                  <a:fillRect l="-954" t="-982" r="-1430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1 25"/>
          <p:cNvCxnSpPr>
            <a:stCxn id="10" idx="3"/>
          </p:cNvCxnSpPr>
          <p:nvPr/>
        </p:nvCxnSpPr>
        <p:spPr bwMode="auto">
          <a:xfrm>
            <a:off x="1979712" y="1520788"/>
            <a:ext cx="2897088" cy="3492388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>
            <a:off x="2986783" y="2708920"/>
            <a:ext cx="1280417" cy="230425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2 15"/>
          <p:cNvCxnSpPr>
            <a:stCxn id="18" idx="1"/>
          </p:cNvCxnSpPr>
          <p:nvPr/>
        </p:nvCxnSpPr>
        <p:spPr bwMode="auto">
          <a:xfrm flipH="1">
            <a:off x="4824549" y="4709175"/>
            <a:ext cx="1014560" cy="17018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5839109" y="4509120"/>
            <a:ext cx="2909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Pendenza = </a:t>
            </a:r>
            <a:r>
              <a:rPr lang="it-IT" sz="2000" b="1" dirty="0"/>
              <a:t>- (1+r)</a:t>
            </a:r>
            <a:endParaRPr lang="en-US" sz="20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804521" y="3964994"/>
            <a:ext cx="3375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Pendenza = </a:t>
            </a:r>
            <a:r>
              <a:rPr lang="it-IT" sz="2000" b="1" dirty="0"/>
              <a:t>- (1+r’) </a:t>
            </a:r>
            <a:r>
              <a:rPr lang="it-IT" dirty="0"/>
              <a:t>con </a:t>
            </a:r>
            <a:r>
              <a:rPr lang="it-IT" sz="2000" b="1" dirty="0"/>
              <a:t>r’&gt; r</a:t>
            </a:r>
            <a:endParaRPr lang="en-US" sz="2000" b="1" dirty="0"/>
          </a:p>
        </p:txBody>
      </p:sp>
      <p:cxnSp>
        <p:nvCxnSpPr>
          <p:cNvPr id="23" name="Connettore 2 22"/>
          <p:cNvCxnSpPr>
            <a:stCxn id="27" idx="1"/>
          </p:cNvCxnSpPr>
          <p:nvPr/>
        </p:nvCxnSpPr>
        <p:spPr bwMode="auto">
          <a:xfrm flipH="1">
            <a:off x="4128472" y="4165049"/>
            <a:ext cx="1676049" cy="462653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nettore 1 30"/>
          <p:cNvCxnSpPr/>
          <p:nvPr/>
        </p:nvCxnSpPr>
        <p:spPr bwMode="auto">
          <a:xfrm>
            <a:off x="1980753" y="1520788"/>
            <a:ext cx="1007071" cy="1188132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38454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39504"/>
            <a:ext cx="7313612" cy="500296"/>
          </a:xfrm>
        </p:spPr>
        <p:txBody>
          <a:bodyPr/>
          <a:lstStyle/>
          <a:p>
            <a:r>
              <a:rPr lang="en-US" sz="2400" b="1" dirty="0"/>
              <a:t>5. Il </a:t>
            </a:r>
            <a:r>
              <a:rPr lang="en-US" sz="2400" b="1" dirty="0" err="1"/>
              <a:t>vincolo</a:t>
            </a:r>
            <a:r>
              <a:rPr lang="en-US" sz="2400" b="1" dirty="0"/>
              <a:t> di </a:t>
            </a:r>
            <a:r>
              <a:rPr lang="en-US" sz="2400" b="1" dirty="0" err="1"/>
              <a:t>bilancio</a:t>
            </a:r>
            <a:r>
              <a:rPr lang="en-US" sz="2400" b="1" dirty="0"/>
              <a:t> del </a:t>
            </a:r>
            <a:r>
              <a:rPr lang="en-US" sz="2400" b="1" dirty="0" err="1"/>
              <a:t>settore</a:t>
            </a:r>
            <a:r>
              <a:rPr lang="en-US" sz="2400" b="1" dirty="0"/>
              <a:t> </a:t>
            </a:r>
            <a:r>
              <a:rPr lang="en-US" sz="2400" b="1" dirty="0" err="1"/>
              <a:t>pubblico</a:t>
            </a:r>
            <a:endParaRPr lang="en-US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11560" y="1087576"/>
            <a:ext cx="8136906" cy="512884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Introduciamo il governo (e la politica fiscale).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Ogni periodo (anno) il governo decide il livello della spesa pubblica </a:t>
            </a:r>
            <a:r>
              <a:rPr lang="it-IT" sz="2000" b="1" dirty="0">
                <a:solidFill>
                  <a:srgbClr val="C00000"/>
                </a:solidFill>
              </a:rPr>
              <a:t>G</a:t>
            </a:r>
            <a:r>
              <a:rPr lang="it-IT" sz="2000" b="1" dirty="0">
                <a:solidFill>
                  <a:srgbClr val="000099"/>
                </a:solidFill>
              </a:rPr>
              <a:t> </a:t>
            </a:r>
            <a:r>
              <a:rPr lang="it-IT" dirty="0"/>
              <a:t>e delle imposte </a:t>
            </a:r>
            <a:r>
              <a:rPr lang="it-IT" sz="2000" b="1" dirty="0">
                <a:solidFill>
                  <a:srgbClr val="000099"/>
                </a:solidFill>
              </a:rPr>
              <a:t>T</a:t>
            </a:r>
            <a:r>
              <a:rPr lang="it-IT" dirty="0"/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Se in un anno le spese G eccedono le entrate T, il governo </a:t>
            </a:r>
            <a:r>
              <a:rPr lang="it-IT" b="1" dirty="0">
                <a:solidFill>
                  <a:srgbClr val="000099"/>
                </a:solidFill>
              </a:rPr>
              <a:t>emetterà debito </a:t>
            </a:r>
            <a:r>
              <a:rPr lang="it-IT" sz="2000" b="1" dirty="0">
                <a:solidFill>
                  <a:srgbClr val="000099"/>
                </a:solidFill>
              </a:rPr>
              <a:t>D</a:t>
            </a:r>
            <a:r>
              <a:rPr lang="it-IT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… negli anni successivi,  dovrà pagare gli interessi sul debito: </a:t>
            </a:r>
            <a:r>
              <a:rPr lang="it-IT" sz="2000" b="1" dirty="0" err="1">
                <a:solidFill>
                  <a:srgbClr val="C00000"/>
                </a:solidFill>
              </a:rPr>
              <a:t>r</a:t>
            </a:r>
            <a:r>
              <a:rPr lang="it-IT" sz="2000" b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dirty="0">
                <a:solidFill>
                  <a:srgbClr val="C00000"/>
                </a:solidFill>
              </a:rPr>
              <a:t> D </a:t>
            </a:r>
            <a:r>
              <a:rPr lang="it-IT" dirty="0"/>
              <a:t>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… e infine rimborsarlo, ossia pagare la somma, comprensiva degli interessi dell’ultimo periodo:  </a:t>
            </a:r>
            <a:r>
              <a:rPr lang="it-IT" sz="2000" b="1" dirty="0">
                <a:solidFill>
                  <a:srgbClr val="C00000"/>
                </a:solidFill>
              </a:rPr>
              <a:t>(1+r</a:t>
            </a:r>
            <a:r>
              <a:rPr lang="it-IT" sz="2000" b="1" baseline="-25000" dirty="0">
                <a:solidFill>
                  <a:srgbClr val="C00000"/>
                </a:solidFill>
              </a:rPr>
              <a:t>G</a:t>
            </a:r>
            <a:r>
              <a:rPr lang="it-IT" sz="2000" b="1" dirty="0">
                <a:solidFill>
                  <a:srgbClr val="C00000"/>
                </a:solidFill>
              </a:rPr>
              <a:t> ) D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VINCOLO DI BILANCIO INTERTEMPORALE: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99"/>
                </a:solidFill>
              </a:rPr>
              <a:t>Se in alcuni periodi   </a:t>
            </a:r>
            <a:r>
              <a:rPr lang="it-IT" sz="2000" b="1" dirty="0">
                <a:solidFill>
                  <a:srgbClr val="C00000"/>
                </a:solidFill>
              </a:rPr>
              <a:t>G &gt; T</a:t>
            </a:r>
            <a:r>
              <a:rPr lang="it-IT" sz="2000" dirty="0">
                <a:solidFill>
                  <a:srgbClr val="C00000"/>
                </a:solidFill>
              </a:rPr>
              <a:t>, …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99"/>
                </a:solidFill>
              </a:rPr>
              <a:t>Allora nei periodi successivi è necessario che  </a:t>
            </a:r>
            <a:r>
              <a:rPr lang="it-IT" sz="2000" b="1" dirty="0">
                <a:solidFill>
                  <a:srgbClr val="C00000"/>
                </a:solidFill>
              </a:rPr>
              <a:t>G &lt; T </a:t>
            </a:r>
            <a:r>
              <a:rPr lang="it-IT" sz="2000" dirty="0">
                <a:solidFill>
                  <a:srgbClr val="000099"/>
                </a:solidFill>
              </a:rPr>
              <a:t>per rimborsare debito (e interessi</a:t>
            </a:r>
            <a:r>
              <a:rPr lang="it-IT" sz="2000" b="1" dirty="0">
                <a:solidFill>
                  <a:srgbClr val="000099"/>
                </a:solidFill>
              </a:rPr>
              <a:t>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7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39504"/>
            <a:ext cx="7313612" cy="500296"/>
          </a:xfrm>
        </p:spPr>
        <p:txBody>
          <a:bodyPr/>
          <a:lstStyle/>
          <a:p>
            <a:r>
              <a:rPr lang="en-US" sz="2400" b="1" dirty="0"/>
              <a:t>Il </a:t>
            </a:r>
            <a:r>
              <a:rPr lang="en-US" sz="2400" b="1" dirty="0" err="1"/>
              <a:t>vincolo</a:t>
            </a:r>
            <a:r>
              <a:rPr lang="en-US" sz="2400" b="1" dirty="0"/>
              <a:t> di </a:t>
            </a:r>
            <a:r>
              <a:rPr lang="en-US" sz="2400" b="1" dirty="0" err="1"/>
              <a:t>bilancio</a:t>
            </a:r>
            <a:r>
              <a:rPr lang="en-US" sz="2400" b="1" dirty="0"/>
              <a:t> </a:t>
            </a:r>
            <a:r>
              <a:rPr lang="en-US" sz="2400" b="1" dirty="0" err="1"/>
              <a:t>pubblico</a:t>
            </a:r>
            <a:r>
              <a:rPr lang="en-US" sz="2400" b="1" dirty="0"/>
              <a:t>: due </a:t>
            </a:r>
            <a:r>
              <a:rPr lang="en-US" sz="2400" b="1" dirty="0" err="1"/>
              <a:t>periodi</a:t>
            </a:r>
            <a:endParaRPr lang="en-US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908720"/>
                <a:ext cx="8136906" cy="517462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Anche in questo caso, introduciamo che il debito di oggi debba essere rimborsato il periodo successivo: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Nel 1° periodo: </a:t>
                </a:r>
                <a:r>
                  <a:rPr lang="it-IT" b="1" dirty="0">
                    <a:solidFill>
                      <a:srgbClr val="C00000"/>
                    </a:solidFill>
                  </a:rPr>
                  <a:t>emissione debito	    </a:t>
                </a:r>
                <a:r>
                  <a:rPr lang="it-IT" sz="2000" b="1" dirty="0">
                    <a:solidFill>
                      <a:srgbClr val="CC0000"/>
                    </a:solidFill>
                  </a:rPr>
                  <a:t>D</a:t>
                </a:r>
                <a:r>
                  <a:rPr lang="it-IT" sz="2000" b="1" baseline="-25000" dirty="0">
                    <a:solidFill>
                      <a:srgbClr val="CC0000"/>
                    </a:solidFill>
                  </a:rPr>
                  <a:t>1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  </a:t>
                </a:r>
                <a:r>
                  <a:rPr lang="it-IT" sz="2000" b="1" dirty="0"/>
                  <a:t>=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G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1  </a:t>
                </a:r>
                <a:r>
                  <a:rPr lang="it-IT" sz="2000" b="1" dirty="0"/>
                  <a:t>-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1                   </a:t>
                </a:r>
                <a:r>
                  <a:rPr lang="it-IT" sz="2000" b="1" dirty="0"/>
                  <a:t>&gt;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  0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Nel 2° periodo</a:t>
                </a:r>
                <a:r>
                  <a:rPr lang="it-IT" dirty="0">
                    <a:solidFill>
                      <a:srgbClr val="000099"/>
                    </a:solidFill>
                  </a:rPr>
                  <a:t>: </a:t>
                </a:r>
                <a:r>
                  <a:rPr lang="it-IT" b="1" dirty="0">
                    <a:solidFill>
                      <a:srgbClr val="000099"/>
                    </a:solidFill>
                  </a:rPr>
                  <a:t>rimborso</a:t>
                </a:r>
                <a:r>
                  <a:rPr lang="it-IT" b="1" dirty="0">
                    <a:solidFill>
                      <a:srgbClr val="C00000"/>
                    </a:solidFill>
                  </a:rPr>
                  <a:t>	    	  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G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it-IT" sz="2000" b="1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it-IT" sz="2000" b="1" dirty="0"/>
                  <a:t>=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- (1+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000099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000099"/>
                    </a:solidFill>
                  </a:rPr>
                  <a:t>G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)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D</a:t>
                </a:r>
                <a:r>
                  <a:rPr lang="it-IT" sz="2000" b="1" baseline="-25000" dirty="0">
                    <a:solidFill>
                      <a:srgbClr val="C00000"/>
                    </a:solidFill>
                  </a:rPr>
                  <a:t>1  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 </a:t>
                </a:r>
                <a:r>
                  <a:rPr lang="it-IT" sz="2000" b="1" dirty="0"/>
                  <a:t>&lt;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Sostituendo il primo nel secondo</a:t>
                </a:r>
                <a:r>
                  <a:rPr lang="it-IT" b="1" dirty="0"/>
                  <a:t>: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	  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G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it-IT" sz="2000" b="1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it-IT" sz="2000" b="1" dirty="0"/>
                  <a:t>=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- (1+ </a:t>
                </a:r>
                <a:r>
                  <a:rPr lang="it-IT" sz="2000" b="1" dirty="0" err="1">
                    <a:solidFill>
                      <a:srgbClr val="000099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000099"/>
                    </a:solidFill>
                  </a:rPr>
                  <a:t>G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) (G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- 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)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dirty="0"/>
                  <a:t>E risistemando:</a:t>
                </a:r>
                <a:r>
                  <a:rPr lang="it-IT" b="1" dirty="0">
                    <a:solidFill>
                      <a:srgbClr val="C00000"/>
                    </a:solidFill>
                  </a:rPr>
                  <a:t>   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(1+ </a:t>
                </a:r>
                <a:r>
                  <a:rPr lang="it-IT" sz="2000" b="1" dirty="0" err="1">
                    <a:solidFill>
                      <a:srgbClr val="000099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000099"/>
                    </a:solidFill>
                  </a:rPr>
                  <a:t>G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)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G</a:t>
                </a:r>
                <a:r>
                  <a:rPr lang="it-IT" sz="2000" b="1" baseline="-25000" dirty="0">
                    <a:solidFill>
                      <a:srgbClr val="C00000"/>
                    </a:solidFill>
                  </a:rPr>
                  <a:t>1 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+  G</a:t>
                </a:r>
                <a:r>
                  <a:rPr lang="it-IT" sz="2000" b="1" baseline="-25000" dirty="0">
                    <a:solidFill>
                      <a:srgbClr val="C00000"/>
                    </a:solidFill>
                  </a:rPr>
                  <a:t>2 </a:t>
                </a:r>
                <a:r>
                  <a:rPr lang="it-IT" sz="2000" b="1" dirty="0"/>
                  <a:t>= 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(1+ </a:t>
                </a:r>
                <a:r>
                  <a:rPr lang="it-IT" sz="2000" b="1" dirty="0" err="1">
                    <a:solidFill>
                      <a:srgbClr val="000099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000099"/>
                    </a:solidFill>
                  </a:rPr>
                  <a:t>G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) 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1  </a:t>
                </a:r>
                <a:r>
                  <a:rPr lang="it-IT" sz="2000" b="1" dirty="0">
                    <a:solidFill>
                      <a:srgbClr val="000099"/>
                    </a:solidFill>
                  </a:rPr>
                  <a:t>+  T</a:t>
                </a:r>
                <a:r>
                  <a:rPr lang="it-IT" sz="2000" b="1" baseline="-25000" dirty="0">
                    <a:solidFill>
                      <a:srgbClr val="000099"/>
                    </a:solidFill>
                  </a:rPr>
                  <a:t>2</a:t>
                </a:r>
                <a:endParaRPr lang="it-IT" sz="2000" b="1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2000" b="1" dirty="0">
                    <a:solidFill>
                      <a:srgbClr val="C00000"/>
                    </a:solidFill>
                  </a:rPr>
                  <a:t>		  </a:t>
                </a:r>
                <a:r>
                  <a:rPr lang="it-IT" sz="2400" b="1" dirty="0">
                    <a:solidFill>
                      <a:srgbClr val="C00000"/>
                    </a:solidFill>
                    <a:latin typeface="+mj-lt"/>
                  </a:rPr>
                  <a:t>G</a:t>
                </a:r>
                <a:r>
                  <a:rPr lang="it-IT" sz="2400" b="1" baseline="-25000" dirty="0">
                    <a:solidFill>
                      <a:srgbClr val="C00000"/>
                    </a:solidFill>
                    <a:latin typeface="+mj-lt"/>
                  </a:rPr>
                  <a:t>1 </a:t>
                </a:r>
                <a:r>
                  <a:rPr lang="it-IT" sz="2400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400" b="1" i="0" dirty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400" b="1" baseline="-25000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+mj-lt"/>
                  </a:rPr>
                  <a:t>   </a:t>
                </a:r>
                <a:r>
                  <a:rPr lang="it-IT" sz="2400" b="1" dirty="0">
                    <a:latin typeface="+mj-lt"/>
                  </a:rPr>
                  <a:t>=</a:t>
                </a:r>
                <a:r>
                  <a:rPr lang="it-IT" sz="2400" b="1" dirty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sz="2400" b="1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it-IT" sz="2400" b="1" baseline="-25000" dirty="0">
                    <a:solidFill>
                      <a:srgbClr val="000099"/>
                    </a:solidFill>
                    <a:latin typeface="+mj-lt"/>
                  </a:rPr>
                  <a:t>1 </a:t>
                </a:r>
                <a:r>
                  <a:rPr lang="it-IT" sz="24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400" b="1" i="0" dirty="0" smtClean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24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2400" b="1" dirty="0" smtClean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400" b="1" baseline="-25000" dirty="0" smtClean="0">
                            <a:solidFill>
                              <a:srgbClr val="000099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000" b="1" dirty="0">
                    <a:solidFill>
                      <a:srgbClr val="000099"/>
                    </a:solidFill>
                  </a:rPr>
                  <a:t>                       </a:t>
                </a:r>
                <a:r>
                  <a:rPr lang="it-IT" i="1" dirty="0"/>
                  <a:t>(eq.2)</a:t>
                </a:r>
                <a:endParaRPr lang="it-IT" sz="2000" b="1" dirty="0">
                  <a:solidFill>
                    <a:srgbClr val="000099"/>
                  </a:solidFill>
                </a:endParaRPr>
              </a:p>
              <a:p>
                <a:pPr lvl="4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cap="small" dirty="0">
                    <a:solidFill>
                      <a:srgbClr val="C00000"/>
                    </a:solidFill>
                  </a:rPr>
                  <a:t>va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sz="1600" dirty="0">
                    <a:solidFill>
                      <a:srgbClr val="C00000"/>
                    </a:solidFill>
                  </a:rPr>
                  <a:t>della spesa G  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  </a:t>
                </a:r>
                <a:r>
                  <a:rPr lang="it-IT" b="1" cap="small" dirty="0">
                    <a:solidFill>
                      <a:srgbClr val="000099"/>
                    </a:solidFill>
                  </a:rPr>
                  <a:t>va</a:t>
                </a:r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sz="1600" dirty="0">
                    <a:solidFill>
                      <a:srgbClr val="000099"/>
                    </a:solidFill>
                  </a:rPr>
                  <a:t>delle imposte T</a:t>
                </a:r>
              </a:p>
              <a:p>
                <a:pPr algn="just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dirty="0"/>
                  <a:t>Il </a:t>
                </a:r>
                <a:r>
                  <a:rPr lang="it-IT" u="sng" dirty="0">
                    <a:solidFill>
                      <a:srgbClr val="000099"/>
                    </a:solidFill>
                  </a:rPr>
                  <a:t>rispetto del vincolo di bilancio intertemporale</a:t>
                </a:r>
                <a:r>
                  <a:rPr lang="it-IT" dirty="0">
                    <a:solidFill>
                      <a:srgbClr val="000099"/>
                    </a:solidFill>
                  </a:rPr>
                  <a:t> </a:t>
                </a:r>
                <a:r>
                  <a:rPr lang="it-IT" dirty="0"/>
                  <a:t>richiede che il valore attuale della spesa G (esclusi gli interessi) sia uguale al valore attuale delle imposte T.</a:t>
                </a:r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Questo assicura che, nel corso del tempo, tutto il debito emesso verrà rimborsato. Il</a:t>
                </a:r>
                <a:r>
                  <a:rPr lang="it-IT" dirty="0">
                    <a:solidFill>
                      <a:srgbClr val="000099"/>
                    </a:solidFill>
                  </a:rPr>
                  <a:t> debito finale sarà nullo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8136906" cy="5174622"/>
              </a:xfrm>
              <a:prstGeom prst="rect">
                <a:avLst/>
              </a:prstGeom>
              <a:blipFill rotWithShape="1">
                <a:blip r:embed="rId2"/>
                <a:stretch>
                  <a:fillRect l="-675" t="-353" r="-675" b="-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5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748" y="260648"/>
            <a:ext cx="7313612" cy="500296"/>
          </a:xfrm>
        </p:spPr>
        <p:txBody>
          <a:bodyPr/>
          <a:lstStyle/>
          <a:p>
            <a:r>
              <a:rPr lang="en-US" sz="2400" b="1" dirty="0" err="1"/>
              <a:t>Avanzi</a:t>
            </a:r>
            <a:r>
              <a:rPr lang="en-US" sz="2400" b="1" dirty="0"/>
              <a:t> e </a:t>
            </a:r>
            <a:r>
              <a:rPr lang="en-US" sz="2400" b="1" dirty="0" err="1"/>
              <a:t>disavanzi</a:t>
            </a:r>
            <a:r>
              <a:rPr lang="en-US" sz="2400" b="1" dirty="0"/>
              <a:t> </a:t>
            </a:r>
            <a:r>
              <a:rPr lang="en-US" sz="2400" b="1" dirty="0" err="1"/>
              <a:t>primari</a:t>
            </a:r>
            <a:endParaRPr lang="en-US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9552" y="908720"/>
            <a:ext cx="8136906" cy="393973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endParaRPr lang="it-IT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In generale il bilancio del settore pubblico può registrare, in ciascun periodo: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000099"/>
                </a:solidFill>
              </a:rPr>
              <a:t>	      avanzo primario</a:t>
            </a:r>
            <a:r>
              <a:rPr lang="it-IT" dirty="0"/>
              <a:t>: 	   </a:t>
            </a:r>
            <a:r>
              <a:rPr lang="it-IT" sz="2000" b="1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>
                <a:solidFill>
                  <a:srgbClr val="000099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 &gt; 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  <a:endParaRPr lang="it-IT" sz="2000" b="1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/>
              <a:t>            	      </a:t>
            </a:r>
            <a:r>
              <a:rPr lang="it-IT" b="1" dirty="0">
                <a:solidFill>
                  <a:srgbClr val="C00000"/>
                </a:solidFill>
              </a:rPr>
              <a:t>disavanzo primario</a:t>
            </a:r>
            <a:r>
              <a:rPr lang="it-IT" dirty="0"/>
              <a:t>: 	   </a:t>
            </a:r>
            <a:r>
              <a:rPr lang="it-IT" sz="2000" b="1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>
                <a:solidFill>
                  <a:srgbClr val="000099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 &lt; 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2000" b="1" dirty="0"/>
              <a:t> 	      </a:t>
            </a:r>
            <a:r>
              <a:rPr lang="it-IT" b="1" dirty="0">
                <a:solidFill>
                  <a:srgbClr val="000099"/>
                </a:solidFill>
              </a:rPr>
              <a:t>avanzo totale</a:t>
            </a:r>
            <a:r>
              <a:rPr lang="it-IT" dirty="0"/>
              <a:t>:	   </a:t>
            </a:r>
            <a:r>
              <a:rPr lang="it-IT" sz="2000" b="1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>
                <a:solidFill>
                  <a:srgbClr val="000099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 &gt; 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+ </a:t>
            </a:r>
            <a:r>
              <a:rPr lang="it-IT" sz="2000" b="1" dirty="0" err="1">
                <a:solidFill>
                  <a:srgbClr val="C00000"/>
                </a:solidFill>
              </a:rPr>
              <a:t>r</a:t>
            </a:r>
            <a:r>
              <a:rPr lang="it-IT" sz="2000" b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dirty="0">
                <a:solidFill>
                  <a:srgbClr val="C00000"/>
                </a:solidFill>
              </a:rPr>
              <a:t> D</a:t>
            </a:r>
            <a:r>
              <a:rPr lang="it-IT" sz="2000" b="1" baseline="-25000" dirty="0">
                <a:solidFill>
                  <a:srgbClr val="C00000"/>
                </a:solidFill>
              </a:rPr>
              <a:t>t-1</a:t>
            </a:r>
            <a:endParaRPr lang="it-IT" sz="20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C00000"/>
                </a:solidFill>
              </a:rPr>
              <a:t>disavanzo totale (= indebitamento)</a:t>
            </a:r>
            <a:r>
              <a:rPr lang="it-IT" dirty="0"/>
              <a:t>: </a:t>
            </a:r>
            <a:r>
              <a:rPr lang="it-IT" sz="2000" b="1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>
                <a:solidFill>
                  <a:srgbClr val="000099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 &lt; 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+ </a:t>
            </a:r>
            <a:r>
              <a:rPr lang="it-IT" sz="2000" b="1" dirty="0" err="1">
                <a:solidFill>
                  <a:srgbClr val="C00000"/>
                </a:solidFill>
              </a:rPr>
              <a:t>r</a:t>
            </a:r>
            <a:r>
              <a:rPr lang="it-IT" sz="2000" b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D</a:t>
            </a:r>
            <a:r>
              <a:rPr lang="it-IT" sz="2000" b="1" baseline="-25000" dirty="0">
                <a:solidFill>
                  <a:srgbClr val="C00000"/>
                </a:solidFill>
              </a:rPr>
              <a:t>t-1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b="1" i="1" dirty="0">
                <a:solidFill>
                  <a:schemeClr val="accent1">
                    <a:lumMod val="50000"/>
                  </a:schemeClr>
                </a:solidFill>
              </a:rPr>
              <a:t>Nota bene: </a:t>
            </a:r>
            <a:r>
              <a:rPr lang="it-IT" dirty="0"/>
              <a:t>Nello stesso periodo, si può avere contemporaneamente 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it-IT" dirty="0"/>
              <a:t> </a:t>
            </a:r>
            <a:r>
              <a:rPr lang="it-IT" dirty="0">
                <a:solidFill>
                  <a:srgbClr val="000099"/>
                </a:solidFill>
              </a:rPr>
              <a:t>avanzo primario </a:t>
            </a:r>
            <a:r>
              <a:rPr lang="it-IT" dirty="0"/>
              <a:t>e </a:t>
            </a:r>
            <a:r>
              <a:rPr lang="it-IT" dirty="0">
                <a:solidFill>
                  <a:srgbClr val="C00000"/>
                </a:solidFill>
              </a:rPr>
              <a:t>disavanzo totale: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sz="2000" b="1" dirty="0">
                <a:solidFill>
                  <a:srgbClr val="000099"/>
                </a:solidFill>
              </a:rPr>
              <a:t>  			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&lt;  </a:t>
            </a:r>
            <a:r>
              <a:rPr lang="it-IT" sz="2000" b="1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 err="1">
                <a:solidFill>
                  <a:srgbClr val="000099"/>
                </a:solidFill>
              </a:rPr>
              <a:t>t</a:t>
            </a:r>
            <a:r>
              <a:rPr lang="it-IT" sz="2000" b="1" baseline="-25000" dirty="0">
                <a:solidFill>
                  <a:srgbClr val="000099"/>
                </a:solidFill>
              </a:rPr>
              <a:t>  </a:t>
            </a:r>
            <a:r>
              <a:rPr lang="it-IT" sz="2000" b="1" dirty="0">
                <a:solidFill>
                  <a:srgbClr val="000099"/>
                </a:solidFill>
              </a:rPr>
              <a:t> &lt; 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b="1" dirty="0" err="1">
                <a:solidFill>
                  <a:srgbClr val="C00000"/>
                </a:solidFill>
              </a:rPr>
              <a:t>G</a:t>
            </a:r>
            <a:r>
              <a:rPr lang="it-IT" sz="2000" b="1" baseline="-25000" dirty="0" err="1">
                <a:solidFill>
                  <a:srgbClr val="C00000"/>
                </a:solidFill>
              </a:rPr>
              <a:t>t</a:t>
            </a:r>
            <a:r>
              <a:rPr lang="it-IT" sz="2000" b="1" baseline="-25000" dirty="0">
                <a:solidFill>
                  <a:srgbClr val="C00000"/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+ </a:t>
            </a:r>
            <a:r>
              <a:rPr lang="it-IT" sz="2000" b="1" dirty="0" err="1">
                <a:solidFill>
                  <a:srgbClr val="C00000"/>
                </a:solidFill>
              </a:rPr>
              <a:t>r</a:t>
            </a:r>
            <a:r>
              <a:rPr lang="it-IT" sz="2000" b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dirty="0">
                <a:solidFill>
                  <a:srgbClr val="C00000"/>
                </a:solidFill>
              </a:rPr>
              <a:t> D</a:t>
            </a:r>
            <a:r>
              <a:rPr lang="it-IT" sz="2000" b="1" baseline="-25000" dirty="0">
                <a:solidFill>
                  <a:srgbClr val="C00000"/>
                </a:solidFill>
              </a:rPr>
              <a:t>t-1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it-IT" sz="2000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9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/>
              <a:t>Il </a:t>
            </a:r>
            <a:r>
              <a:rPr lang="en-US" sz="2400" b="1" dirty="0" err="1"/>
              <a:t>vincolo</a:t>
            </a:r>
            <a:r>
              <a:rPr lang="en-US" sz="2400" b="1" dirty="0"/>
              <a:t> di </a:t>
            </a:r>
            <a:r>
              <a:rPr lang="en-US" sz="2400" b="1" dirty="0" err="1"/>
              <a:t>bilancio</a:t>
            </a:r>
            <a:r>
              <a:rPr lang="en-US" sz="2400" b="1" dirty="0"/>
              <a:t> del </a:t>
            </a:r>
            <a:r>
              <a:rPr lang="en-US" sz="2400" b="1" dirty="0" err="1"/>
              <a:t>settore</a:t>
            </a:r>
            <a:r>
              <a:rPr lang="en-US" sz="2400" b="1" dirty="0"/>
              <a:t> </a:t>
            </a:r>
            <a:r>
              <a:rPr lang="en-US" sz="2400" b="1" dirty="0" err="1"/>
              <a:t>pubblico</a:t>
            </a:r>
            <a:r>
              <a:rPr lang="en-US" sz="2400" b="1" dirty="0"/>
              <a:t>: </a:t>
            </a:r>
            <a:r>
              <a:rPr lang="en-US" sz="2400" b="1" dirty="0" err="1"/>
              <a:t>caso</a:t>
            </a:r>
            <a:r>
              <a:rPr lang="en-US" sz="2400" b="1" dirty="0"/>
              <a:t> </a:t>
            </a:r>
            <a:r>
              <a:rPr lang="en-US" sz="2400" b="1" dirty="0" err="1"/>
              <a:t>generale</a:t>
            </a:r>
            <a:endParaRPr lang="en-US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39552" y="1009975"/>
            <a:ext cx="8136906" cy="4651273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Se il </a:t>
            </a:r>
            <a:r>
              <a:rPr lang="it-IT" u="sng" dirty="0"/>
              <a:t>debito iniziale è nullo</a:t>
            </a:r>
            <a:r>
              <a:rPr lang="it-IT" dirty="0"/>
              <a:t>, il vincolo intertemporale di bilancio è rispettato se: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000099"/>
                </a:solidFill>
              </a:rPr>
              <a:t>il valore attuale della sequenza di spese G (esclusi gli interessi)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000099"/>
                </a:solidFill>
              </a:rPr>
              <a:t>è uguale al valore attuale della sequenza di imposte T.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i="1" dirty="0"/>
              <a:t>Ovvero se: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C00000"/>
                </a:solidFill>
              </a:rPr>
              <a:t>       il valore attuale della sequenza di </a:t>
            </a:r>
            <a:r>
              <a:rPr lang="it-IT" b="1" u="sng" dirty="0">
                <a:solidFill>
                  <a:srgbClr val="C00000"/>
                </a:solidFill>
              </a:rPr>
              <a:t>avanzi primari </a:t>
            </a:r>
            <a:r>
              <a:rPr lang="it-IT" b="1" dirty="0">
                <a:solidFill>
                  <a:srgbClr val="C00000"/>
                </a:solidFill>
              </a:rPr>
              <a:t>è zero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Se c’è un </a:t>
            </a:r>
            <a:r>
              <a:rPr lang="it-IT" u="sng" dirty="0"/>
              <a:t>debito iniziale: </a:t>
            </a:r>
            <a:r>
              <a:rPr lang="it-IT" b="1" u="sng" dirty="0"/>
              <a:t>D</a:t>
            </a:r>
            <a:r>
              <a:rPr lang="it-IT" b="1" u="sng" baseline="-25000" dirty="0"/>
              <a:t>0</a:t>
            </a:r>
            <a:r>
              <a:rPr lang="it-IT" b="1" u="sng" dirty="0"/>
              <a:t> &gt; 0 </a:t>
            </a:r>
            <a:r>
              <a:rPr lang="it-IT" dirty="0"/>
              <a:t>, il vincolo intertemporale di bilancio è rispettato (compreso il rimborso del debito iniziale) se, dal tempo t = 1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000099"/>
                </a:solidFill>
              </a:rPr>
              <a:t>il valore attuale della sequenza di spese G (esclusi gli interessi)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000099"/>
                </a:solidFill>
              </a:rPr>
              <a:t>è uguale al valore attuale della sequenza di imposte T meno D</a:t>
            </a:r>
            <a:r>
              <a:rPr lang="it-IT" b="1" baseline="-25000" dirty="0">
                <a:solidFill>
                  <a:srgbClr val="000099"/>
                </a:solidFill>
              </a:rPr>
              <a:t>0 .</a:t>
            </a: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i="1" dirty="0"/>
              <a:t>Ovvero se: 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</a:pPr>
            <a:r>
              <a:rPr lang="it-IT" b="1" dirty="0">
                <a:solidFill>
                  <a:srgbClr val="C00000"/>
                </a:solidFill>
              </a:rPr>
              <a:t>       il valore attuale della sequenza di </a:t>
            </a:r>
            <a:r>
              <a:rPr lang="it-IT" b="1" u="sng" dirty="0">
                <a:solidFill>
                  <a:srgbClr val="C00000"/>
                </a:solidFill>
              </a:rPr>
              <a:t>avanzi primari </a:t>
            </a:r>
            <a:r>
              <a:rPr lang="it-IT" b="1" dirty="0">
                <a:solidFill>
                  <a:srgbClr val="C00000"/>
                </a:solidFill>
              </a:rPr>
              <a:t>è  = al debito  D</a:t>
            </a:r>
            <a:r>
              <a:rPr lang="it-IT" b="1" baseline="-25000" dirty="0">
                <a:solidFill>
                  <a:srgbClr val="C00000"/>
                </a:solidFill>
              </a:rPr>
              <a:t>0 </a:t>
            </a:r>
            <a:r>
              <a:rPr lang="it-IT" b="1" baseline="-25000" dirty="0">
                <a:solidFill>
                  <a:srgbClr val="000099"/>
                </a:solidFill>
              </a:rPr>
              <a:t>.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8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8424"/>
            <a:ext cx="8676456" cy="500296"/>
          </a:xfrm>
        </p:spPr>
        <p:txBody>
          <a:bodyPr/>
          <a:lstStyle/>
          <a:p>
            <a:r>
              <a:rPr lang="en-US" sz="2400" b="1" dirty="0"/>
              <a:t>6.  V</a:t>
            </a:r>
            <a:r>
              <a:rPr lang="it-IT" sz="2400" b="1" kern="1200" dirty="0" err="1">
                <a:solidFill>
                  <a:schemeClr val="accent1">
                    <a:lumMod val="50000"/>
                  </a:schemeClr>
                </a:solidFill>
              </a:rPr>
              <a:t>incolo</a:t>
            </a:r>
            <a:r>
              <a:rPr lang="it-IT" sz="2400" b="1" kern="1200" dirty="0">
                <a:solidFill>
                  <a:schemeClr val="accent1">
                    <a:lumMod val="50000"/>
                  </a:schemeClr>
                </a:solidFill>
              </a:rPr>
              <a:t> di bilancio consolidato </a:t>
            </a:r>
            <a:br>
              <a:rPr lang="it-IT" sz="2400" b="1" kern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400" b="1" kern="1200" dirty="0">
                <a:solidFill>
                  <a:schemeClr val="accent1">
                    <a:lumMod val="50000"/>
                  </a:schemeClr>
                </a:solidFill>
              </a:rPr>
              <a:t>     ed equivalenza ricardiana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1074936"/>
                <a:ext cx="8136906" cy="509036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Pensiamo un’economia dove ci sono cittadini-consumatori e settore pubblico.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Ogni periodo: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I </a:t>
                </a:r>
                <a:r>
                  <a:rPr lang="it-IT" b="1" dirty="0">
                    <a:solidFill>
                      <a:srgbClr val="000099"/>
                    </a:solidFill>
                  </a:rPr>
                  <a:t>cittadini</a:t>
                </a:r>
                <a:r>
                  <a:rPr lang="it-IT" dirty="0"/>
                  <a:t>: consumano, risparmiano o si indebitano (al tasso </a:t>
                </a:r>
                <a:r>
                  <a:rPr lang="it-IT" b="1" dirty="0">
                    <a:solidFill>
                      <a:srgbClr val="000099"/>
                    </a:solidFill>
                  </a:rPr>
                  <a:t>r</a:t>
                </a:r>
                <a:r>
                  <a:rPr lang="it-IT" dirty="0"/>
                  <a:t>), pagano le imposte.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Il </a:t>
                </a:r>
                <a:r>
                  <a:rPr lang="it-IT" b="1" dirty="0">
                    <a:solidFill>
                      <a:srgbClr val="000099"/>
                    </a:solidFill>
                  </a:rPr>
                  <a:t>settore pubblico</a:t>
                </a:r>
                <a:r>
                  <a:rPr lang="it-IT" dirty="0"/>
                  <a:t>: incassa le imposte,  effettua la spesa pubblica, e presta o si indebita (al tasso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r</a:t>
                </a:r>
                <a:r>
                  <a:rPr lang="it-IT" b="1" baseline="-25000" dirty="0" err="1">
                    <a:solidFill>
                      <a:srgbClr val="C00000"/>
                    </a:solidFill>
                  </a:rPr>
                  <a:t>G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/>
                  <a:t>).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Consideriamo un vincolo bi-periodale, senza debiti iniziali.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I due vincoli intertemporali di bilancio sono: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       C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</a:t>
                </a:r>
                <a:r>
                  <a:rPr lang="it-IT" b="1" dirty="0"/>
                  <a:t>=</a:t>
                </a:r>
                <a:r>
                  <a:rPr lang="it-IT" dirty="0"/>
                  <a:t>  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it-IT" b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- 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+</a:t>
                </a:r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/>
                  <a:t>   </a:t>
                </a:r>
                <a:r>
                  <a:rPr lang="it-IT" b="1" dirty="0"/>
                  <a:t>=</a:t>
                </a:r>
                <a:r>
                  <a:rPr lang="it-IT" dirty="0"/>
                  <a:t>  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it-IT" b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 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Arial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 </a:t>
                </a:r>
                <a:r>
                  <a:rPr lang="it-IT" b="1" dirty="0"/>
                  <a:t>-</a:t>
                </a:r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sz="2800" dirty="0">
                    <a:solidFill>
                      <a:srgbClr val="000099"/>
                    </a:solidFill>
                  </a:rPr>
                  <a:t>[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sz="2800" dirty="0">
                    <a:solidFill>
                      <a:srgbClr val="000099"/>
                    </a:solidFill>
                  </a:rPr>
                  <a:t>]    </a:t>
                </a:r>
                <a:r>
                  <a:rPr lang="it-IT" i="1" dirty="0"/>
                  <a:t>(</a:t>
                </a:r>
                <a:r>
                  <a:rPr lang="it-IT" i="1" dirty="0" err="1"/>
                  <a:t>eq</a:t>
                </a:r>
                <a:r>
                  <a:rPr lang="it-IT" i="1" dirty="0"/>
                  <a:t>. 3)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      G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000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sSub>
                          <m:sSubPr>
                            <m:ctrlPr>
                              <a:rPr lang="it-IT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it-IT" sz="2000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it-IT" sz="2000" b="1" dirty="0">
                                <a:solidFill>
                                  <a:srgbClr val="C00000"/>
                                </a:solidFill>
                              </a:rPr>
                              <m:t>r</m:t>
                            </m:r>
                          </m:e>
                          <m:sub>
                            <m:r>
                              <a:rPr lang="it-IT" sz="20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a:rPr lang="it-IT" b="1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1" i="1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it-IT" b="1" dirty="0">
                                <a:solidFill>
                                  <a:srgbClr val="000099"/>
                                </a:solidFill>
                              </a:rPr>
                              <m:t>r</m:t>
                            </m:r>
                          </m:e>
                          <m:sub>
                            <m:r>
                              <a:rPr lang="it-IT" b="1" i="1" dirty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/>
                  <a:t>             	</a:t>
                </a:r>
                <a:r>
                  <a:rPr lang="it-IT" i="1" dirty="0"/>
                  <a:t>           	 	      (</a:t>
                </a:r>
                <a:r>
                  <a:rPr lang="it-IT" i="1" dirty="0" err="1"/>
                  <a:t>eq</a:t>
                </a:r>
                <a:r>
                  <a:rPr lang="it-IT" i="1" dirty="0"/>
                  <a:t>. 2)</a:t>
                </a:r>
              </a:p>
              <a:p>
                <a:pPr marL="285750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i="1" dirty="0"/>
                  <a:t>Nota</a:t>
                </a:r>
                <a:r>
                  <a:rPr lang="it-IT" dirty="0"/>
                  <a:t>: il vincolo dei consumatori è diverso da quello studiato prima, perché ora il </a:t>
                </a:r>
                <a:r>
                  <a:rPr lang="it-IT" b="1" dirty="0">
                    <a:solidFill>
                      <a:srgbClr val="000099"/>
                    </a:solidFill>
                  </a:rPr>
                  <a:t>reddito</a:t>
                </a:r>
                <a:r>
                  <a:rPr lang="it-IT" dirty="0">
                    <a:solidFill>
                      <a:srgbClr val="000099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disponibile</a:t>
                </a:r>
                <a:r>
                  <a:rPr lang="it-IT" dirty="0">
                    <a:solidFill>
                      <a:srgbClr val="000099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Y-T  </a:t>
                </a:r>
                <a:r>
                  <a:rPr lang="it-IT" dirty="0"/>
                  <a:t>sostituisce</a:t>
                </a:r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dirty="0"/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</a:t>
                </a:r>
                <a:r>
                  <a:rPr lang="it-IT" dirty="0"/>
                  <a:t> .</a:t>
                </a:r>
                <a:endParaRPr lang="it-IT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74936"/>
                <a:ext cx="8136906" cy="5090368"/>
              </a:xfrm>
              <a:prstGeom prst="rect">
                <a:avLst/>
              </a:prstGeom>
              <a:blipFill rotWithShape="0">
                <a:blip r:embed="rId2"/>
                <a:stretch>
                  <a:fillRect l="-675" t="-359" b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8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 err="1"/>
              <a:t>Pubblico</a:t>
            </a:r>
            <a:r>
              <a:rPr lang="en-US" sz="2400" b="1" dirty="0"/>
              <a:t> e </a:t>
            </a:r>
            <a:r>
              <a:rPr lang="en-US" sz="2400" b="1" dirty="0" err="1"/>
              <a:t>privato</a:t>
            </a:r>
            <a:r>
              <a:rPr lang="en-US" sz="2400" b="1" dirty="0"/>
              <a:t>: </a:t>
            </a:r>
            <a:r>
              <a:rPr lang="en-US" sz="2400" b="1" dirty="0" err="1"/>
              <a:t>il</a:t>
            </a:r>
            <a:r>
              <a:rPr lang="en-US" sz="2400" b="1" dirty="0"/>
              <a:t> </a:t>
            </a:r>
            <a:r>
              <a:rPr lang="en-US" sz="2400" b="1" dirty="0" err="1"/>
              <a:t>vincolo</a:t>
            </a:r>
            <a:r>
              <a:rPr lang="en-US" sz="2400" b="1" dirty="0"/>
              <a:t> di </a:t>
            </a:r>
            <a:r>
              <a:rPr lang="en-US" sz="2400" b="1" dirty="0" err="1"/>
              <a:t>bilancio</a:t>
            </a:r>
            <a:r>
              <a:rPr lang="en-US" sz="2400" b="1" dirty="0"/>
              <a:t> </a:t>
            </a:r>
            <a:r>
              <a:rPr lang="en-US" sz="2400" b="1" dirty="0" err="1"/>
              <a:t>consolidato</a:t>
            </a:r>
            <a:r>
              <a:rPr lang="en-US" sz="2400" b="1" dirty="0"/>
              <a:t> (2)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794321"/>
                <a:ext cx="8136906" cy="551022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Riscriviamo il vincolo dei consumatori tenendo isolate a destra le imposte: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C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 - </a:t>
                </a:r>
                <a:r>
                  <a:rPr lang="it-IT" sz="2800" dirty="0">
                    <a:solidFill>
                      <a:srgbClr val="000099"/>
                    </a:solidFill>
                  </a:rPr>
                  <a:t>[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800" dirty="0">
                    <a:solidFill>
                      <a:srgbClr val="000099"/>
                    </a:solidFill>
                  </a:rPr>
                  <a:t>]</a:t>
                </a:r>
                <a:r>
                  <a:rPr lang="it-IT" sz="2800" dirty="0"/>
                  <a:t> 		</a:t>
                </a:r>
                <a:r>
                  <a:rPr lang="it-IT" i="1" dirty="0"/>
                  <a:t>(</a:t>
                </a:r>
                <a:r>
                  <a:rPr lang="it-IT" i="1" dirty="0" err="1"/>
                  <a:t>eq</a:t>
                </a:r>
                <a:r>
                  <a:rPr lang="it-IT" i="1" dirty="0"/>
                  <a:t>. 3)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Supponiamo (in prima approssimazione) che il settore pubblico si indebiti allo stesso tasso d’interesse del settore privato,  </a:t>
                </a:r>
                <a:r>
                  <a:rPr lang="it-IT" b="1" dirty="0" err="1">
                    <a:solidFill>
                      <a:srgbClr val="C00000"/>
                    </a:solidFill>
                  </a:rPr>
                  <a:t>r</a:t>
                </a:r>
                <a:r>
                  <a:rPr lang="it-IT" b="1" baseline="-25000" dirty="0" err="1">
                    <a:solidFill>
                      <a:srgbClr val="C00000"/>
                    </a:solidFill>
                  </a:rPr>
                  <a:t>G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>
                    <a:solidFill>
                      <a:srgbClr val="C00000"/>
                    </a:solidFill>
                  </a:rPr>
                  <a:t>= r</a:t>
                </a:r>
                <a:r>
                  <a:rPr lang="it-IT" dirty="0">
                    <a:solidFill>
                      <a:srgbClr val="C00000"/>
                    </a:solidFill>
                  </a:rPr>
                  <a:t> </a:t>
                </a:r>
                <a:r>
                  <a:rPr lang="it-IT" dirty="0"/>
                  <a:t>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In questo caso, il vincolo del settore pubblico sarà: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G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2000" b="1" baseline="-25000" dirty="0">
                            <a:solidFill>
                              <a:srgbClr val="000099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/>
                  <a:t>             	</a:t>
                </a:r>
                <a:r>
                  <a:rPr lang="it-IT" i="1" dirty="0"/>
                  <a:t>             		(</a:t>
                </a:r>
                <a:r>
                  <a:rPr lang="it-IT" i="1" dirty="0" err="1"/>
                  <a:t>eq</a:t>
                </a:r>
                <a:r>
                  <a:rPr lang="it-IT" i="1" dirty="0"/>
                  <a:t>. 2’)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Possiamo sostituire il lato sinistro di questa equazione nella </a:t>
                </a:r>
                <a:r>
                  <a:rPr lang="it-IT" dirty="0" err="1"/>
                  <a:t>eq</a:t>
                </a:r>
                <a:r>
                  <a:rPr lang="it-IT" dirty="0"/>
                  <a:t>. 3: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	C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+mj-lt"/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    </a:t>
                </a:r>
                <a:r>
                  <a:rPr lang="it-IT" b="1" dirty="0">
                    <a:latin typeface="+mj-lt"/>
                  </a:rPr>
                  <a:t>=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dirty="0">
                    <a:latin typeface="+mj-lt"/>
                  </a:rPr>
                  <a:t>   </a:t>
                </a:r>
                <a:r>
                  <a:rPr lang="it-IT" b="1" dirty="0">
                    <a:latin typeface="+mj-lt"/>
                  </a:rPr>
                  <a:t>Y</a:t>
                </a:r>
                <a:r>
                  <a:rPr lang="it-IT" b="1" baseline="-25000" dirty="0">
                    <a:latin typeface="+mj-lt"/>
                  </a:rPr>
                  <a:t>1 </a:t>
                </a:r>
                <a:r>
                  <a:rPr lang="it-IT" b="1" dirty="0"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latin typeface="+mj-lt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>
                    <a:latin typeface="+mj-lt"/>
                  </a:rPr>
                  <a:t> </a:t>
                </a:r>
                <a:r>
                  <a:rPr lang="it-IT" b="1" baseline="-25000" dirty="0">
                    <a:solidFill>
                      <a:srgbClr val="000099"/>
                    </a:solidFill>
                    <a:latin typeface="+mj-lt"/>
                  </a:rPr>
                  <a:t>            </a:t>
                </a:r>
                <a:r>
                  <a:rPr lang="it-IT" b="1" dirty="0">
                    <a:latin typeface="+mj-lt"/>
                  </a:rPr>
                  <a:t>-  </a:t>
                </a:r>
                <a:r>
                  <a:rPr lang="it-IT" b="1" dirty="0">
                    <a:solidFill>
                      <a:srgbClr val="000099"/>
                    </a:solidFill>
                    <a:latin typeface="+mj-lt"/>
                  </a:rPr>
                  <a:t> 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G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+mj-lt"/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	</a:t>
                </a:r>
                <a:r>
                  <a:rPr lang="it-IT" i="1" dirty="0"/>
                  <a:t>(eq.4)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cap="small" dirty="0">
                    <a:solidFill>
                      <a:schemeClr val="accent1">
                        <a:lumMod val="50000"/>
                      </a:schemeClr>
                    </a:solidFill>
                  </a:rPr>
                  <a:t>	        </a:t>
                </a:r>
                <a:r>
                  <a:rPr lang="it-IT" cap="small" dirty="0">
                    <a:solidFill>
                      <a:srgbClr val="C00000"/>
                    </a:solidFill>
                  </a:rPr>
                  <a:t>va</a:t>
                </a:r>
                <a:r>
                  <a:rPr lang="it-IT" cap="small" dirty="0">
                    <a:solidFill>
                      <a:srgbClr val="FF0000"/>
                    </a:solidFill>
                  </a:rPr>
                  <a:t>	     </a:t>
                </a:r>
                <a:r>
                  <a:rPr lang="it-IT" cap="small" dirty="0"/>
                  <a:t>=           va                -         </a:t>
                </a:r>
                <a:r>
                  <a:rPr lang="it-IT" cap="small" dirty="0">
                    <a:solidFill>
                      <a:srgbClr val="C00000"/>
                    </a:solidFill>
                  </a:rPr>
                  <a:t>va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FF0000"/>
                    </a:solidFill>
                  </a:rPr>
                  <a:t>	</a:t>
                </a:r>
                <a:r>
                  <a:rPr lang="it-IT" dirty="0">
                    <a:solidFill>
                      <a:srgbClr val="C00000"/>
                    </a:solidFill>
                  </a:rPr>
                  <a:t>del consumo    </a:t>
                </a:r>
                <a:r>
                  <a:rPr lang="it-IT" dirty="0"/>
                  <a:t>del reddito lordo    </a:t>
                </a:r>
                <a:r>
                  <a:rPr lang="it-IT" dirty="0">
                    <a:solidFill>
                      <a:srgbClr val="C00000"/>
                    </a:solidFill>
                  </a:rPr>
                  <a:t>della spesa pubblica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Questa espressione mostra che il settore pubblico «</a:t>
                </a:r>
                <a:r>
                  <a:rPr lang="it-IT" b="1" i="1" dirty="0">
                    <a:solidFill>
                      <a:srgbClr val="000099"/>
                    </a:solidFill>
                  </a:rPr>
                  <a:t>sottrae</a:t>
                </a:r>
                <a:r>
                  <a:rPr lang="it-IT" dirty="0"/>
                  <a:t>» risorse alla spesa privata per un ammontare uguale al valore attuale della spesa pubblica.</a:t>
                </a: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94321"/>
                <a:ext cx="8136906" cy="5510226"/>
              </a:xfrm>
              <a:prstGeom prst="rect">
                <a:avLst/>
              </a:prstGeom>
              <a:blipFill rotWithShape="0">
                <a:blip r:embed="rId2"/>
                <a:stretch>
                  <a:fillRect l="-675" t="-332" r="-375" b="-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1. Consumare oggi o domani?</a:t>
            </a:r>
            <a:endParaRPr lang="en-US" sz="2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8647" y="940078"/>
            <a:ext cx="8399817" cy="5184576"/>
          </a:xfrm>
        </p:spPr>
        <p:txBody>
          <a:bodyPr/>
          <a:lstStyle/>
          <a:p>
            <a:pPr marL="400050" lvl="1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800" dirty="0">
                <a:latin typeface="American Typewriter" panose="02090604020004020304" pitchFamily="18" charset="77"/>
              </a:rPr>
              <a:t>In ciascun periodo, si potrebbe consumare </a:t>
            </a:r>
            <a:r>
              <a:rPr lang="it-IT" sz="1800" u="sng" dirty="0">
                <a:latin typeface="American Typewriter" panose="02090604020004020304" pitchFamily="18" charset="77"/>
              </a:rPr>
              <a:t>tutto ed esattamente </a:t>
            </a:r>
            <a:r>
              <a:rPr lang="it-IT" sz="1800" dirty="0">
                <a:latin typeface="American Typewriter" panose="02090604020004020304" pitchFamily="18" charset="77"/>
              </a:rPr>
              <a:t>il reddito di quel periodo: in questo modo, il risparmio è nullo.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800" i="1" dirty="0">
              <a:latin typeface="American Typewriter" panose="02090604020004020304" pitchFamily="18" charset="77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2051720" y="1844824"/>
            <a:ext cx="0" cy="31683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1764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275856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merican Typewriter" panose="02090604020004020304" pitchFamily="18" charset="77"/>
              </a:rPr>
              <a:t>Y</a:t>
            </a:r>
            <a:r>
              <a:rPr lang="it-IT" baseline="-25000" dirty="0" err="1">
                <a:latin typeface="American Typewriter" panose="02090604020004020304" pitchFamily="18" charset="77"/>
              </a:rPr>
              <a:t>t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03648" y="33477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Y</a:t>
            </a:r>
            <a:r>
              <a:rPr lang="it-IT" baseline="-25000" dirty="0">
                <a:latin typeface="American Typewriter" panose="02090604020004020304" pitchFamily="18" charset="77"/>
              </a:rPr>
              <a:t>t+1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501008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501008"/>
            <a:ext cx="0" cy="1512168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2051720" y="2029490"/>
            <a:ext cx="2952328" cy="298368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asellaDiTesto 28"/>
          <p:cNvSpPr txBox="1"/>
          <p:nvPr/>
        </p:nvSpPr>
        <p:spPr>
          <a:xfrm>
            <a:off x="2843808" y="25556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X’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067944" y="37797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X’’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91880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X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95936" y="2060848"/>
            <a:ext cx="36004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Quale sarà il </a:t>
            </a:r>
            <a:r>
              <a:rPr lang="it-IT">
                <a:latin typeface="American Typewriter" panose="02090604020004020304" pitchFamily="18" charset="77"/>
              </a:rPr>
              <a:t>paniere consumato</a:t>
            </a:r>
            <a:r>
              <a:rPr lang="it-IT" dirty="0">
                <a:latin typeface="American Typewriter" panose="02090604020004020304" pitchFamily="18" charset="77"/>
              </a:rPr>
              <a:t>, in </a:t>
            </a:r>
            <a:r>
              <a:rPr lang="it-IT">
                <a:latin typeface="American Typewriter" panose="02090604020004020304" pitchFamily="18" charset="77"/>
              </a:rPr>
              <a:t>questo caso</a:t>
            </a:r>
            <a:r>
              <a:rPr lang="it-IT" dirty="0">
                <a:latin typeface="American Typewriter" panose="02090604020004020304" pitchFamily="18" charset="77"/>
              </a:rPr>
              <a:t>?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004048" y="2780928"/>
            <a:ext cx="3168352" cy="646331"/>
          </a:xfrm>
          <a:prstGeom prst="rect">
            <a:avLst/>
          </a:prstGeom>
          <a:solidFill>
            <a:srgbClr val="25E006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Quale è la differenza tra i panieri  </a:t>
            </a:r>
            <a:r>
              <a:rPr lang="it-IT" b="1" dirty="0">
                <a:latin typeface="American Typewriter" panose="02090604020004020304" pitchFamily="18" charset="77"/>
              </a:rPr>
              <a:t>X’</a:t>
            </a:r>
            <a:r>
              <a:rPr lang="it-IT" dirty="0">
                <a:latin typeface="American Typewriter" panose="02090604020004020304" pitchFamily="18" charset="77"/>
              </a:rPr>
              <a:t>, </a:t>
            </a:r>
            <a:r>
              <a:rPr lang="it-IT" b="1" dirty="0">
                <a:latin typeface="American Typewriter" panose="02090604020004020304" pitchFamily="18" charset="77"/>
              </a:rPr>
              <a:t>X</a:t>
            </a:r>
            <a:r>
              <a:rPr lang="it-IT" dirty="0">
                <a:latin typeface="American Typewriter" panose="02090604020004020304" pitchFamily="18" charset="77"/>
              </a:rPr>
              <a:t>, </a:t>
            </a:r>
            <a:r>
              <a:rPr lang="it-IT" b="1" dirty="0">
                <a:latin typeface="American Typewriter" panose="02090604020004020304" pitchFamily="18" charset="77"/>
              </a:rPr>
              <a:t>X’’ </a:t>
            </a:r>
            <a:r>
              <a:rPr lang="it-IT" dirty="0">
                <a:latin typeface="American Typewriter" panose="02090604020004020304" pitchFamily="18" charset="77"/>
              </a:rPr>
              <a:t>?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724128" y="3499267"/>
            <a:ext cx="266429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American Typewriter" panose="02090604020004020304" pitchFamily="18" charset="77"/>
              </a:rPr>
              <a:t>Da cosa dipende la </a:t>
            </a:r>
            <a:r>
              <a:rPr lang="it-IT" b="1" dirty="0">
                <a:latin typeface="American Typewriter" panose="02090604020004020304" pitchFamily="18" charset="77"/>
              </a:rPr>
              <a:t>pendenza</a:t>
            </a:r>
            <a:r>
              <a:rPr lang="it-IT" dirty="0">
                <a:latin typeface="American Typewriter" panose="02090604020004020304" pitchFamily="18" charset="77"/>
              </a:rPr>
              <a:t> della linea che unisce i tre panieri?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364088" y="5076473"/>
            <a:ext cx="15412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600" i="1">
                <a:latin typeface="American Typewriter" panose="02090604020004020304" pitchFamily="18" charset="77"/>
              </a:rPr>
              <a:t>Consumo </a:t>
            </a:r>
            <a:r>
              <a:rPr lang="it-IT" sz="1600" i="1" dirty="0">
                <a:latin typeface="American Typewriter" panose="02090604020004020304" pitchFamily="18" charset="77"/>
              </a:rPr>
              <a:t>del periodo 1</a:t>
            </a:r>
            <a:endParaRPr lang="en-US" sz="1600" i="1" dirty="0">
              <a:latin typeface="American Typewriter" panose="02090604020004020304" pitchFamily="18" charset="77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302604" y="1844824"/>
            <a:ext cx="67710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it-IT" sz="1600" i="1">
                <a:latin typeface="American Typewriter" panose="02090604020004020304" pitchFamily="18" charset="77"/>
              </a:rPr>
              <a:t>Consumo </a:t>
            </a:r>
            <a:r>
              <a:rPr lang="it-IT" sz="1600" i="1" dirty="0">
                <a:latin typeface="American Typewriter" panose="02090604020004020304" pitchFamily="18" charset="77"/>
              </a:rPr>
              <a:t>del periodo 2</a:t>
            </a:r>
            <a:endParaRPr lang="en-US" sz="1600" i="1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5940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 err="1"/>
              <a:t>Equivalenza</a:t>
            </a:r>
            <a:r>
              <a:rPr lang="en-US" sz="2400" b="1" dirty="0"/>
              <a:t> </a:t>
            </a:r>
            <a:r>
              <a:rPr lang="en-US" sz="2400" b="1" dirty="0" err="1"/>
              <a:t>ricardiana</a:t>
            </a:r>
            <a:endParaRPr lang="en-US" sz="24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81000" y="6512768"/>
            <a:ext cx="3886200" cy="228600"/>
          </a:xfrm>
        </p:spPr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79874" y="760944"/>
                <a:ext cx="8136906" cy="571874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L’equazione (4) illustra la cosiddetta «</a:t>
                </a:r>
                <a:r>
                  <a:rPr lang="it-IT" b="1" i="1" dirty="0">
                    <a:solidFill>
                      <a:srgbClr val="000099"/>
                    </a:solidFill>
                  </a:rPr>
                  <a:t>equivalenza ricardiana</a:t>
                </a:r>
                <a:r>
                  <a:rPr lang="it-IT" dirty="0"/>
                  <a:t>»: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                   	C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+mj-lt"/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    </a:t>
                </a:r>
                <a:r>
                  <a:rPr lang="it-IT" b="1" dirty="0">
                    <a:latin typeface="+mj-lt"/>
                  </a:rPr>
                  <a:t>=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  </a:t>
                </a:r>
                <a:r>
                  <a:rPr lang="it-IT" dirty="0">
                    <a:latin typeface="+mj-lt"/>
                  </a:rPr>
                  <a:t> </a:t>
                </a:r>
                <a:r>
                  <a:rPr lang="it-IT" b="1" dirty="0">
                    <a:latin typeface="+mj-lt"/>
                  </a:rPr>
                  <a:t>Y</a:t>
                </a:r>
                <a:r>
                  <a:rPr lang="it-IT" b="1" baseline="-25000" dirty="0">
                    <a:latin typeface="+mj-lt"/>
                  </a:rPr>
                  <a:t>1 </a:t>
                </a:r>
                <a:r>
                  <a:rPr lang="it-IT" b="1" dirty="0"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latin typeface="+mj-lt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>
                    <a:latin typeface="+mj-lt"/>
                  </a:rPr>
                  <a:t> </a:t>
                </a:r>
                <a:r>
                  <a:rPr lang="it-IT" b="1" baseline="-25000" dirty="0">
                    <a:solidFill>
                      <a:srgbClr val="000099"/>
                    </a:solidFill>
                    <a:latin typeface="+mj-lt"/>
                  </a:rPr>
                  <a:t>    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-</a:t>
                </a:r>
                <a:r>
                  <a:rPr lang="it-IT" b="1" dirty="0">
                    <a:latin typeface="+mj-lt"/>
                  </a:rPr>
                  <a:t> </a:t>
                </a:r>
                <a:r>
                  <a:rPr lang="it-IT" sz="2800" dirty="0">
                    <a:solidFill>
                      <a:srgbClr val="C00000"/>
                    </a:solidFill>
                  </a:rPr>
                  <a:t>[</a:t>
                </a:r>
                <a:r>
                  <a:rPr lang="it-IT" b="1" dirty="0">
                    <a:solidFill>
                      <a:srgbClr val="000099"/>
                    </a:solidFill>
                    <a:latin typeface="+mj-lt"/>
                  </a:rPr>
                  <a:t>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G</a:t>
                </a:r>
                <a:r>
                  <a:rPr lang="it-IT" b="1" baseline="-25000" dirty="0">
                    <a:solidFill>
                      <a:srgbClr val="C00000"/>
                    </a:solidFill>
                    <a:latin typeface="+mj-lt"/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sz="2800" dirty="0">
                    <a:solidFill>
                      <a:srgbClr val="C00000"/>
                    </a:solidFill>
                  </a:rPr>
                  <a:t>]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      </a:t>
                </a:r>
                <a:r>
                  <a:rPr lang="it-IT" i="1" dirty="0"/>
                  <a:t>(eq.4)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Può essere interpretata (almeno) in tre modi complementari: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:r>
                  <a:rPr lang="it-IT" dirty="0"/>
                  <a:t>	</a:t>
                </a:r>
              </a:p>
              <a:p>
                <a:pPr marL="342900" indent="-342900">
                  <a:lnSpc>
                    <a:spcPct val="114000"/>
                  </a:lnSpc>
                  <a:spcBef>
                    <a:spcPts val="600"/>
                  </a:spcBef>
                  <a:buAutoNum type="alphaUcParenR"/>
                </a:pPr>
                <a:r>
                  <a:rPr lang="it-IT" dirty="0"/>
                  <a:t>Poiché il settore privato correttamente «</a:t>
                </a:r>
                <a:r>
                  <a:rPr lang="it-IT" b="1" dirty="0" err="1">
                    <a:solidFill>
                      <a:srgbClr val="000099"/>
                    </a:solidFill>
                  </a:rPr>
                  <a:t>internalizza</a:t>
                </a:r>
                <a:r>
                  <a:rPr lang="it-IT" dirty="0"/>
                  <a:t>» il vincolo di bilancio del settore pubblico, </a:t>
                </a:r>
              </a:p>
              <a:p>
                <a:pPr marL="432000" lvl="1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/>
                  <a:t>ogni </a:t>
                </a:r>
                <a:r>
                  <a:rPr lang="it-IT" b="1" dirty="0"/>
                  <a:t>euro in più </a:t>
                </a:r>
                <a:r>
                  <a:rPr lang="it-IT" dirty="0"/>
                  <a:t>(in valore attuale) speso dal settore pubblico, </a:t>
                </a:r>
              </a:p>
              <a:p>
                <a:pPr marL="432000" lvl="1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/>
                  <a:t>si traduce in un </a:t>
                </a:r>
                <a:r>
                  <a:rPr lang="it-IT" b="1" dirty="0"/>
                  <a:t>euro in meno </a:t>
                </a:r>
                <a:r>
                  <a:rPr lang="it-IT" dirty="0"/>
                  <a:t>(in v.a.) speso dal settore privato.</a:t>
                </a:r>
              </a:p>
              <a:p>
                <a:pPr marL="3429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lphaUcParenR"/>
                </a:pPr>
                <a:r>
                  <a:rPr lang="it-IT" dirty="0"/>
                  <a:t>Il </a:t>
                </a:r>
                <a:r>
                  <a:rPr lang="it-IT" b="1" dirty="0"/>
                  <a:t>profilo temporale </a:t>
                </a:r>
                <a:r>
                  <a:rPr lang="it-IT" dirty="0"/>
                  <a:t>della tassazione non ha importanza:</a:t>
                </a:r>
              </a:p>
              <a:p>
                <a:pPr marL="432000" lvl="1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/>
                  <a:t>Una riduzione delle imposte oggi è </a:t>
                </a:r>
                <a:r>
                  <a:rPr lang="it-IT" b="1" dirty="0"/>
                  <a:t>irrilevante</a:t>
                </a:r>
                <a:r>
                  <a:rPr lang="it-IT" dirty="0"/>
                  <a:t>,  perché (non variando il v.a. della spesa pubblica), viene esattamente compensato da un aumento delle imposte future.</a:t>
                </a:r>
              </a:p>
              <a:p>
                <a:pPr marL="227700" indent="-34290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alphaUcParenR"/>
                </a:pPr>
                <a:r>
                  <a:rPr lang="it-IT" dirty="0"/>
                  <a:t>Se lo stato si finanzia con debito </a:t>
                </a:r>
                <a:r>
                  <a:rPr lang="it-IT" b="1" dirty="0">
                    <a:solidFill>
                      <a:srgbClr val="000099"/>
                    </a:solidFill>
                  </a:rPr>
                  <a:t>D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= G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-T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dirty="0"/>
                  <a:t>, i risparmiatori che lo</a:t>
                </a:r>
              </a:p>
              <a:p>
                <a:pPr marL="432000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/>
                  <a:t>acquistano non si sentono più ricchi: anticipano che, quando incasseranno il rimborso del debito, il ricavato servirà solo per pagare le imposte future: maggiore debito oggi, maggiori imposte domani. </a:t>
                </a:r>
              </a:p>
              <a:p>
                <a:pPr marL="432000"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dirty="0"/>
                  <a:t>Il </a:t>
                </a:r>
                <a:r>
                  <a:rPr lang="it-IT" b="1" dirty="0"/>
                  <a:t>debito pubblico </a:t>
                </a:r>
                <a:r>
                  <a:rPr lang="it-IT" b="1" u="sng" dirty="0"/>
                  <a:t>non</a:t>
                </a:r>
                <a:r>
                  <a:rPr lang="it-IT" dirty="0"/>
                  <a:t> </a:t>
                </a:r>
                <a:r>
                  <a:rPr lang="it-IT" b="1" dirty="0"/>
                  <a:t>è ricchezza privata</a:t>
                </a:r>
                <a:r>
                  <a:rPr lang="it-IT" dirty="0"/>
                  <a:t>!</a:t>
                </a: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4" y="760944"/>
                <a:ext cx="8136906" cy="5718745"/>
              </a:xfrm>
              <a:prstGeom prst="rect">
                <a:avLst/>
              </a:prstGeom>
              <a:blipFill rotWithShape="1">
                <a:blip r:embed="rId2"/>
                <a:stretch>
                  <a:fillRect l="-674" t="-320" r="-524" b="-3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759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Equivalenza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ricardiana</a:t>
            </a:r>
            <a:r>
              <a:rPr lang="en-US" sz="2400" b="1" dirty="0">
                <a:solidFill>
                  <a:srgbClr val="C00000"/>
                </a:solidFill>
              </a:rPr>
              <a:t> e </a:t>
            </a:r>
            <a:r>
              <a:rPr lang="en-US" sz="2400" b="1" dirty="0" err="1">
                <a:solidFill>
                  <a:srgbClr val="C00000"/>
                </a:solidFill>
              </a:rPr>
              <a:t>politiche</a:t>
            </a:r>
            <a:r>
              <a:rPr lang="en-US" sz="2400" b="1" dirty="0">
                <a:solidFill>
                  <a:srgbClr val="C00000"/>
                </a:solidFill>
              </a:rPr>
              <a:t> di </a:t>
            </a:r>
            <a:r>
              <a:rPr lang="en-US" sz="2400" b="1" dirty="0" err="1">
                <a:solidFill>
                  <a:srgbClr val="C00000"/>
                </a:solidFill>
              </a:rPr>
              <a:t>austerità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11560" y="692696"/>
            <a:ext cx="7920882" cy="5837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i="1" dirty="0">
                <a:solidFill>
                  <a:srgbClr val="0070C0"/>
                </a:solidFill>
              </a:rPr>
              <a:t>La </a:t>
            </a:r>
            <a:r>
              <a:rPr lang="it-IT" i="1" dirty="0" err="1">
                <a:solidFill>
                  <a:srgbClr val="0070C0"/>
                </a:solidFill>
              </a:rPr>
              <a:t>eq</a:t>
            </a:r>
            <a:r>
              <a:rPr lang="it-IT" i="1" dirty="0">
                <a:solidFill>
                  <a:srgbClr val="0070C0"/>
                </a:solidFill>
              </a:rPr>
              <a:t>. 4 ci dice che</a:t>
            </a:r>
            <a:r>
              <a:rPr lang="it-IT" i="1" dirty="0">
                <a:solidFill>
                  <a:srgbClr val="C00000"/>
                </a:solidFill>
              </a:rPr>
              <a:t>: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Se il settore pubblico rispetta il vincolo di bilancio, il fatto che decida di aumentare le tasse oggi oppure in futuro (e nel frattempo indebitarsi) </a:t>
            </a:r>
            <a:r>
              <a:rPr lang="it-IT" u="sng" dirty="0"/>
              <a:t>non</a:t>
            </a:r>
            <a:r>
              <a:rPr lang="it-IT" dirty="0"/>
              <a:t> ha alcun effetto sul vincolo di bilancio del settore privato.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i="1" dirty="0"/>
              <a:t>In altre parole: </a:t>
            </a:r>
            <a:r>
              <a:rPr lang="it-IT" b="1" dirty="0"/>
              <a:t>Ogni aumento di spesa pubblica diminuisce</a:t>
            </a:r>
            <a:r>
              <a:rPr lang="it-IT" dirty="0"/>
              <a:t> la capacità di spesa del settore privato. 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i="1" dirty="0"/>
              <a:t>Questo implica che: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Se vogliamo che i consumatori spendano di più, è necessario </a:t>
            </a:r>
            <a:r>
              <a:rPr lang="it-IT" b="1" dirty="0">
                <a:solidFill>
                  <a:srgbClr val="C00000"/>
                </a:solidFill>
              </a:rPr>
              <a:t>tagliare la spesa pubblica</a:t>
            </a:r>
            <a:r>
              <a:rPr lang="it-IT" dirty="0"/>
              <a:t> (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/>
              <a:t>«</a:t>
            </a:r>
            <a:r>
              <a:rPr lang="it-IT" dirty="0">
                <a:solidFill>
                  <a:srgbClr val="000099"/>
                </a:solidFill>
              </a:rPr>
              <a:t>ipotesi dell’austerità espansiva</a:t>
            </a:r>
            <a:r>
              <a:rPr lang="it-IT" dirty="0"/>
              <a:t>»).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i="1" dirty="0"/>
              <a:t>E al contrario: </a:t>
            </a:r>
            <a:r>
              <a:rPr lang="it-IT" b="1" dirty="0">
                <a:solidFill>
                  <a:srgbClr val="C00000"/>
                </a:solidFill>
              </a:rPr>
              <a:t>Ridurre le tasse oggi </a:t>
            </a:r>
            <a:r>
              <a:rPr lang="it-IT" u="sng" dirty="0"/>
              <a:t>non</a:t>
            </a:r>
            <a:r>
              <a:rPr lang="it-IT" dirty="0"/>
              <a:t> ha alcuna importanza (se la spesa pubblica rimane invariata). 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	Infatti, ogni euro di </a:t>
            </a:r>
            <a:r>
              <a:rPr lang="it-IT" u="sng" dirty="0"/>
              <a:t>tasse in meno </a:t>
            </a:r>
            <a:r>
              <a:rPr lang="it-IT" dirty="0"/>
              <a:t>oggi equivale a (</a:t>
            </a:r>
            <a:r>
              <a:rPr lang="it-IT" b="1" dirty="0">
                <a:solidFill>
                  <a:srgbClr val="0070C0"/>
                </a:solidFill>
              </a:rPr>
              <a:t>1+r</a:t>
            </a:r>
            <a:r>
              <a:rPr lang="it-IT" dirty="0"/>
              <a:t>) euro di </a:t>
            </a:r>
            <a:r>
              <a:rPr lang="it-IT" u="sng" dirty="0"/>
              <a:t>maggiori tasse future</a:t>
            </a:r>
            <a:r>
              <a:rPr lang="it-IT" dirty="0"/>
              <a:t>. 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	Perciò, i consumatori </a:t>
            </a:r>
            <a:r>
              <a:rPr lang="it-IT" u="sng" dirty="0"/>
              <a:t>non</a:t>
            </a:r>
            <a:r>
              <a:rPr lang="it-IT" dirty="0"/>
              <a:t> hanno motivo di sentirsi più ricchi. </a:t>
            </a:r>
          </a:p>
          <a:p>
            <a:pPr marL="288000" indent="-288000" algn="just"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	E dunque i consumi </a:t>
            </a:r>
            <a:r>
              <a:rPr lang="it-IT" u="sng" dirty="0"/>
              <a:t>non</a:t>
            </a:r>
            <a:r>
              <a:rPr lang="it-IT" dirty="0"/>
              <a:t> aumenteranno.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it-IT" i="1" dirty="0">
                <a:solidFill>
                  <a:srgbClr val="C00000"/>
                </a:solidFill>
              </a:rPr>
              <a:t>Ma è davvero sempre così?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81000" y="6584776"/>
            <a:ext cx="3886200" cy="228600"/>
          </a:xfrm>
        </p:spPr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611560" y="1052736"/>
            <a:ext cx="7848872" cy="1008112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33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Equivalenza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ricardiana</a:t>
            </a:r>
            <a:r>
              <a:rPr lang="en-US" sz="2400" b="1" dirty="0">
                <a:solidFill>
                  <a:srgbClr val="C00000"/>
                </a:solidFill>
              </a:rPr>
              <a:t>: prima </a:t>
            </a:r>
            <a:r>
              <a:rPr lang="en-US" sz="2400" b="1" dirty="0" err="1">
                <a:solidFill>
                  <a:srgbClr val="C00000"/>
                </a:solidFill>
              </a:rPr>
              <a:t>critica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908720"/>
                <a:ext cx="8136906" cy="51525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Una critica all’ipotesi di equivalenza ricardiana:</a:t>
                </a:r>
                <a:endParaRPr lang="it-IT" i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/>
                  <a:t>      Settore pubblico e privato si indebitano a tassi diversi</a:t>
                </a:r>
                <a:r>
                  <a:rPr lang="it-IT" i="1" dirty="0"/>
                  <a:t>: </a:t>
                </a:r>
                <a:r>
                  <a:rPr lang="it-IT" sz="2000" b="1" dirty="0">
                    <a:solidFill>
                      <a:srgbClr val="C00000"/>
                    </a:solidFill>
                  </a:rPr>
                  <a:t>r &gt; </a:t>
                </a:r>
                <a:r>
                  <a:rPr lang="it-IT" sz="2000" b="1" dirty="0" err="1">
                    <a:solidFill>
                      <a:srgbClr val="C00000"/>
                    </a:solidFill>
                  </a:rPr>
                  <a:t>r</a:t>
                </a:r>
                <a:r>
                  <a:rPr lang="it-IT" sz="2000" b="1" baseline="-25000" dirty="0" err="1">
                    <a:solidFill>
                      <a:srgbClr val="C00000"/>
                    </a:solidFill>
                  </a:rPr>
                  <a:t>G</a:t>
                </a:r>
                <a:r>
                  <a:rPr lang="it-IT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it-IT" i="1" dirty="0"/>
                  <a:t>.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In questo caso, l’</a:t>
                </a:r>
                <a:r>
                  <a:rPr lang="it-IT" dirty="0" err="1"/>
                  <a:t>eq</a:t>
                </a:r>
                <a:r>
                  <a:rPr lang="it-IT" dirty="0"/>
                  <a:t>. (4) </a:t>
                </a:r>
                <a:r>
                  <a:rPr lang="it-IT" b="1" u="sng" dirty="0"/>
                  <a:t>non</a:t>
                </a:r>
                <a:r>
                  <a:rPr lang="it-IT" dirty="0"/>
                  <a:t> rappresenta più correttamente il vincolo di bilancio consolidato dei due settori.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/>
                  <a:t>Riscriviamo i due vincoli di bilancio: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/>
                  <a:t>		</a:t>
                </a:r>
                <a:r>
                  <a:rPr lang="it-IT" b="1" dirty="0">
                    <a:solidFill>
                      <a:srgbClr val="C00000"/>
                    </a:solidFill>
                  </a:rPr>
                  <a:t>C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 - </a:t>
                </a:r>
                <a:r>
                  <a:rPr lang="it-IT" sz="2800" dirty="0">
                    <a:solidFill>
                      <a:srgbClr val="000099"/>
                    </a:solidFill>
                  </a:rPr>
                  <a:t>[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800" dirty="0">
                    <a:solidFill>
                      <a:srgbClr val="000099"/>
                    </a:solidFill>
                  </a:rPr>
                  <a:t>]</a:t>
                </a:r>
                <a:r>
                  <a:rPr lang="it-IT" dirty="0"/>
                  <a:t>         </a:t>
                </a:r>
                <a:r>
                  <a:rPr lang="it-IT" i="1" dirty="0"/>
                  <a:t>(</a:t>
                </a:r>
                <a:r>
                  <a:rPr lang="it-IT" i="1" dirty="0" err="1"/>
                  <a:t>eq</a:t>
                </a:r>
                <a:r>
                  <a:rPr lang="it-IT" i="1" dirty="0"/>
                  <a:t>. 3)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	G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sSub>
                          <m:sSubPr>
                            <m:ctrlPr>
                              <a:rPr lang="it-IT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it-IT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it-IT" b="1" dirty="0">
                                <a:solidFill>
                                  <a:srgbClr val="C00000"/>
                                </a:solidFill>
                              </a:rPr>
                              <m:t>r</m:t>
                            </m:r>
                          </m:e>
                          <m:sub>
                            <m:r>
                              <a:rPr lang="it-IT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 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2000" b="1" baseline="-25000" dirty="0">
                            <a:solidFill>
                              <a:srgbClr val="000099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2000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dirty="0"/>
                  <a:t>             	</a:t>
                </a:r>
                <a:r>
                  <a:rPr lang="it-IT" i="1" dirty="0"/>
                  <a:t>            (</a:t>
                </a:r>
                <a:r>
                  <a:rPr lang="it-IT" i="1" dirty="0" err="1"/>
                  <a:t>eq</a:t>
                </a:r>
                <a:r>
                  <a:rPr lang="it-IT" i="1" dirty="0"/>
                  <a:t>. 2)</a:t>
                </a:r>
                <a:r>
                  <a:rPr lang="it-IT" b="1" i="1" dirty="0">
                    <a:solidFill>
                      <a:schemeClr val="accent1">
                        <a:lumMod val="50000"/>
                      </a:schemeClr>
                    </a:solidFill>
                  </a:rPr>
                  <a:t>       </a:t>
                </a:r>
                <a:r>
                  <a:rPr lang="it-IT" dirty="0"/>
                  <a:t>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       Poiché il lato destro della (2) non è più uguale all’ultimo termine della (3),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/>
                  <a:t>       non possiamo sostituire direttamente al (3) nella (2).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/>
                  <a:t>       Che fare? </a:t>
                </a:r>
                <a:r>
                  <a:rPr lang="it-IT" dirty="0"/>
                  <a:t>Moltiplichiamo l’</a:t>
                </a:r>
                <a:r>
                  <a:rPr lang="it-IT" dirty="0" err="1"/>
                  <a:t>eq</a:t>
                </a:r>
                <a:r>
                  <a:rPr lang="it-IT" dirty="0"/>
                  <a:t>. 2 per:  </a:t>
                </a:r>
                <a:r>
                  <a:rPr lang="it-IT" b="1" dirty="0"/>
                  <a:t>(1+r</a:t>
                </a:r>
                <a:r>
                  <a:rPr lang="it-IT" b="1" baseline="-25000" dirty="0"/>
                  <a:t>G</a:t>
                </a:r>
                <a:r>
                  <a:rPr lang="it-IT" b="1" dirty="0"/>
                  <a:t>)/(1+r</a:t>
                </a:r>
                <a:r>
                  <a:rPr lang="it-IT" dirty="0"/>
                  <a:t>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i="0" dirty="0" smtClean="0">
                        <a:solidFill>
                          <a:srgbClr val="C00000"/>
                        </a:solidFill>
                      </a:rPr>
                      <m:t>(1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+</m:t>
                    </m:r>
                    <m:sSub>
                      <m:sSub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)</m:t>
                    </m:r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i="0" baseline="-25000" dirty="0" smtClean="0">
                            <a:solidFill>
                              <a:srgbClr val="C0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 smtClean="0">
                        <a:solidFill>
                          <a:srgbClr val="000099"/>
                        </a:solidFill>
                      </a:rPr>
                      <m:t>(1+</m:t>
                    </m:r>
                    <m:sSub>
                      <m:sSub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b="1" dirty="0" smtClean="0">
                        <a:solidFill>
                          <a:srgbClr val="000099"/>
                        </a:solidFill>
                      </a:rPr>
                      <m:t>)</m:t>
                    </m:r>
                    <m:r>
                      <a:rPr lang="it-IT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0" dirty="0" smtClean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0" dirty="0" smtClean="0">
                            <a:solidFill>
                              <a:srgbClr val="000099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		</a:t>
                </a:r>
                <a:endParaRPr lang="it-IT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8136906" cy="5152564"/>
              </a:xfrm>
              <a:prstGeom prst="rect">
                <a:avLst/>
              </a:prstGeom>
              <a:blipFill rotWithShape="0">
                <a:blip r:embed="rId2"/>
                <a:stretch>
                  <a:fillRect l="-675" t="-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278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b="1" dirty="0" err="1">
                <a:solidFill>
                  <a:srgbClr val="C00000"/>
                </a:solidFill>
              </a:rPr>
              <a:t>Equivalenza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ricardiana</a:t>
            </a:r>
            <a:r>
              <a:rPr lang="en-US" sz="2400" b="1" dirty="0">
                <a:solidFill>
                  <a:srgbClr val="C00000"/>
                </a:solidFill>
              </a:rPr>
              <a:t>: prima </a:t>
            </a:r>
            <a:r>
              <a:rPr lang="en-US" sz="2400" b="1" dirty="0" err="1">
                <a:solidFill>
                  <a:srgbClr val="C00000"/>
                </a:solidFill>
              </a:rPr>
              <a:t>critica</a:t>
            </a:r>
            <a:r>
              <a:rPr lang="en-US" sz="2400" b="1" dirty="0">
                <a:solidFill>
                  <a:srgbClr val="C00000"/>
                </a:solidFill>
              </a:rPr>
              <a:t> (2)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2" y="908720"/>
                <a:ext cx="8136906" cy="54060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i="1" dirty="0">
                    <a:latin typeface="+mj-lt"/>
                  </a:rPr>
                  <a:t>Che fare?  … un po’ di algebra (opzionale): </a:t>
                </a:r>
                <a:r>
                  <a:rPr lang="it-IT" sz="1600" dirty="0">
                    <a:latin typeface="+mj-lt"/>
                  </a:rPr>
                  <a:t>Moltiplichiamo l’</a:t>
                </a:r>
                <a:r>
                  <a:rPr lang="it-IT" sz="1600" dirty="0" err="1">
                    <a:latin typeface="+mj-lt"/>
                  </a:rPr>
                  <a:t>eq</a:t>
                </a:r>
                <a:r>
                  <a:rPr lang="it-IT" sz="1600" dirty="0">
                    <a:latin typeface="+mj-lt"/>
                  </a:rPr>
                  <a:t>. (2) per  </a:t>
                </a:r>
                <a:r>
                  <a:rPr lang="it-IT" sz="1600" b="1" dirty="0">
                    <a:latin typeface="+mj-lt"/>
                  </a:rPr>
                  <a:t>(1+r</a:t>
                </a:r>
                <a:r>
                  <a:rPr lang="it-IT" sz="1600" b="1" baseline="-25000" dirty="0">
                    <a:latin typeface="+mj-lt"/>
                  </a:rPr>
                  <a:t>G</a:t>
                </a:r>
                <a:r>
                  <a:rPr lang="it-IT" sz="1600" b="1" dirty="0">
                    <a:latin typeface="+mj-lt"/>
                  </a:rPr>
                  <a:t>) / (1+r</a:t>
                </a:r>
                <a:r>
                  <a:rPr lang="it-IT" sz="1600" dirty="0">
                    <a:latin typeface="+mj-lt"/>
                  </a:rPr>
                  <a:t>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400" b="1" dirty="0" smtClean="0">
                        <a:solidFill>
                          <a:srgbClr val="C00000"/>
                        </a:solidFill>
                        <a:latin typeface="+mj-lt"/>
                      </a:rPr>
                      <m:t>(1+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400" b="1" dirty="0">
                        <a:solidFill>
                          <a:srgbClr val="C00000"/>
                        </a:solidFill>
                        <a:latin typeface="+mj-lt"/>
                      </a:rPr>
                      <m:t>)</m:t>
                    </m:r>
                    <m:r>
                      <a:rPr lang="it-IT" sz="1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b="1" dirty="0">
                    <a:latin typeface="+mj-lt"/>
                  </a:rPr>
                  <a:t>=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400" b="1" dirty="0">
                        <a:solidFill>
                          <a:srgbClr val="000099"/>
                        </a:solidFill>
                        <a:latin typeface="+mj-lt"/>
                      </a:rPr>
                      <m:t>(1+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400" b="1" dirty="0">
                        <a:solidFill>
                          <a:srgbClr val="000099"/>
                        </a:solidFill>
                        <a:latin typeface="+mj-lt"/>
                      </a:rPr>
                      <m:t>)</m:t>
                    </m:r>
                    <m:r>
                      <a:rPr lang="it-IT" sz="14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it-IT" sz="16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Aggiungiamo e sottraiamo  </a:t>
                </a: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r</a:t>
                </a: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al numeratore nel primo termine in ambo i lati: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 b="1" dirty="0" smtClean="0">
                        <a:solidFill>
                          <a:srgbClr val="C00000"/>
                        </a:solidFill>
                        <a:latin typeface="+mj-lt"/>
                      </a:rPr>
                      <m:t>(1 +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r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 +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  <a:latin typeface="+mj-lt"/>
                      </a:rPr>
                      <m:t>)</m:t>
                    </m:r>
                    <m:r>
                      <a:rPr lang="it-IT" sz="16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b="1" dirty="0">
                    <a:latin typeface="+mj-lt"/>
                  </a:rPr>
                  <a:t>=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  <a:latin typeface="+mj-lt"/>
                      </a:rPr>
                      <m:t>(1 +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000099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000099"/>
                        </a:solidFill>
                        <a:latin typeface="+mj-lt"/>
                      </a:rPr>
                      <m:t>r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000099"/>
                        </a:solidFill>
                        <a:latin typeface="+mj-lt"/>
                      </a:rPr>
                      <m:t> +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  <a:latin typeface="+mj-lt"/>
                      </a:rPr>
                      <m:t>r</m:t>
                    </m:r>
                    <m:r>
                      <m:rPr>
                        <m:nor/>
                      </m:rPr>
                      <a:rPr lang="it-IT" sz="1600" b="1" baseline="-25000" dirty="0">
                        <a:solidFill>
                          <a:srgbClr val="000099"/>
                        </a:solidFill>
                        <a:latin typeface="+mj-lt"/>
                      </a:rPr>
                      <m:t>G</m:t>
                    </m:r>
                    <m:r>
                      <m:rPr>
                        <m:nor/>
                      </m:rPr>
                      <a:rPr lang="it-IT" sz="1600" b="1" i="0" baseline="-25000" dirty="0" smtClean="0">
                        <a:solidFill>
                          <a:srgbClr val="000099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000099"/>
                        </a:solidFill>
                        <a:latin typeface="+mj-lt"/>
                      </a:rPr>
                      <m:t>− </m:t>
                    </m:r>
                    <m:r>
                      <m:rPr>
                        <m:nor/>
                      </m:rPr>
                      <a:rPr lang="it-IT" sz="1600" b="1" i="0" dirty="0" smtClean="0">
                        <a:solidFill>
                          <a:srgbClr val="000099"/>
                        </a:solidFill>
                        <a:latin typeface="+mj-lt"/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  <a:latin typeface="+mj-lt"/>
                      </a:rPr>
                      <m:t>)</m:t>
                    </m:r>
                    <m:r>
                      <a:rPr lang="it-IT" sz="16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it-IT" sz="16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Sistemiamo i termini: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4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G</m:t>
                    </m:r>
                    <m:r>
                      <m:rPr>
                        <m:nor/>
                      </m:rPr>
                      <a:rPr lang="it-IT" sz="1400" b="1" i="0" baseline="-25000" dirty="0" smtClean="0">
                        <a:solidFill>
                          <a:srgbClr val="C00000"/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it-IT" sz="14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 + </m:t>
                    </m:r>
                    <m:r>
                      <m:rPr>
                        <m:nor/>
                      </m:rPr>
                      <a:rPr lang="it-IT" sz="1600" b="1" dirty="0" smtClean="0">
                        <a:solidFill>
                          <a:srgbClr val="C00000"/>
                        </a:solidFill>
                      </a:rPr>
                      <m:t>(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)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b="1" dirty="0">
                    <a:latin typeface="+mj-lt"/>
                  </a:rPr>
                  <a:t>=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it-IT" sz="1600" b="1" baseline="-25000" dirty="0">
                    <a:solidFill>
                      <a:srgbClr val="000099"/>
                    </a:solidFill>
                    <a:latin typeface="+mj-lt"/>
                  </a:rPr>
                  <a:t>1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400" b="1" dirty="0">
                        <a:solidFill>
                          <a:srgbClr val="000099"/>
                        </a:solidFill>
                        <a:latin typeface="+mj-lt"/>
                      </a:rPr>
                      <m:t>+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(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)</m:t>
                    </m:r>
                    <m:r>
                      <a:rPr lang="it-IT" sz="14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it-IT" sz="16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E ancora: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     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400" b="1" dirty="0">
                        <a:solidFill>
                          <a:srgbClr val="C00000"/>
                        </a:solidFill>
                        <a:latin typeface="+mj-lt"/>
                      </a:rPr>
                      <m:t>G</m:t>
                    </m:r>
                    <m:r>
                      <m:rPr>
                        <m:nor/>
                      </m:rPr>
                      <a:rPr lang="it-IT" sz="1400" b="1" baseline="-25000" dirty="0">
                        <a:solidFill>
                          <a:srgbClr val="C00000"/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it-IT" sz="1400" b="1" dirty="0">
                        <a:solidFill>
                          <a:srgbClr val="C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400" b="1" dirty="0" smtClean="0">
                        <a:solidFill>
                          <a:srgbClr val="C00000"/>
                        </a:solidFill>
                        <a:latin typeface="+mj-lt"/>
                      </a:rPr>
                      <m:t>+</m:t>
                    </m:r>
                    <m:r>
                      <m:rPr>
                        <m:nor/>
                      </m:rPr>
                      <a:rPr lang="it-IT" sz="1400" b="1" i="0" dirty="0" smtClean="0">
                        <a:solidFill>
                          <a:srgbClr val="C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600" b="1" dirty="0" smtClean="0">
                        <a:solidFill>
                          <a:srgbClr val="C00000"/>
                        </a:solidFill>
                      </a:rPr>
                      <m:t>(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)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it-IT" sz="1400" b="1" dirty="0" smtClean="0">
                        <a:solidFill>
                          <a:schemeClr val="tx1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(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000099"/>
                        </a:solidFill>
                      </a:rPr>
                      <m:t>)</m:t>
                    </m:r>
                    <m:r>
                      <a:rPr lang="it-IT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chemeClr val="tx1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400" b="1" baseline="-25000" dirty="0">
                            <a:solidFill>
                              <a:schemeClr val="tx1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chemeClr val="tx1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chemeClr val="tx1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400" b="1" dirty="0">
                            <a:solidFill>
                              <a:schemeClr val="tx1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latin typeface="+mj-lt"/>
                  </a:rPr>
                  <a:t>  =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it-IT" sz="1600" b="1" baseline="-25000" dirty="0">
                    <a:solidFill>
                      <a:srgbClr val="000099"/>
                    </a:solidFill>
                    <a:latin typeface="+mj-lt"/>
                  </a:rPr>
                  <a:t>1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endParaRPr lang="it-IT" sz="16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  <a:latin typeface="+mj-lt"/>
                      </a:rPr>
                      <m:t>G</m:t>
                    </m:r>
                    <m:r>
                      <m:rPr>
                        <m:nor/>
                      </m:rPr>
                      <a:rPr lang="it-IT" sz="1600" b="1" baseline="-25000" dirty="0">
                        <a:solidFill>
                          <a:srgbClr val="C00000"/>
                        </a:solidFill>
                        <a:latin typeface="+mj-lt"/>
                      </a:rPr>
                      <m:t>1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  <a:latin typeface="+mj-lt"/>
                      </a:rPr>
                      <m:t> + </m:t>
                    </m:r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 b="1" dirty="0" smtClean="0">
                        <a:solidFill>
                          <a:srgbClr val="C00000"/>
                        </a:solidFill>
                      </a:rPr>
                      <m:t>(</m:t>
                    </m:r>
                    <m:sSub>
                      <m:sSub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sz="1600" b="1" dirty="0">
                        <a:solidFill>
                          <a:srgbClr val="C00000"/>
                        </a:solidFill>
                      </a:rPr>
                      <m:t>)</m:t>
                    </m:r>
                    <m:r>
                      <a:rPr lang="it-IT" sz="16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C00000"/>
                            </a:solidFill>
                            <a:latin typeface="+mj-lt"/>
                          </a:rPr>
                          <m:t>1</m:t>
                        </m:r>
                        <m:r>
                          <a:rPr lang="it-IT" sz="16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it-IT" sz="1600" b="1" dirty="0"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it-IT" sz="1600" b="1" dirty="0">
                    <a:latin typeface="+mj-lt"/>
                  </a:rPr>
                  <a:t>=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</a:t>
                </a:r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T</a:t>
                </a:r>
                <a:r>
                  <a:rPr lang="it-IT" sz="1600" b="1" baseline="-25000" dirty="0">
                    <a:solidFill>
                      <a:srgbClr val="000099"/>
                    </a:solidFill>
                    <a:latin typeface="+mj-lt"/>
                  </a:rPr>
                  <a:t>1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b="1" dirty="0">
                    <a:solidFill>
                      <a:srgbClr val="000099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sz="1600" b="1" baseline="-25000" dirty="0">
                            <a:solidFill>
                              <a:srgbClr val="000099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00099"/>
                            </a:solidFill>
                            <a:latin typeface="+mj-lt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		     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it-IT" b="1" baseline="-25000" dirty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 + </m:t>
                    </m:r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 smtClean="0">
                        <a:solidFill>
                          <a:srgbClr val="C00000"/>
                        </a:solidFill>
                      </a:rPr>
                      <m:t>(</m:t>
                    </m:r>
                    <m:sSub>
                      <m:sSub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b="1" dirty="0" smtClean="0">
                        <a:solidFill>
                          <a:srgbClr val="C0000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b="1" dirty="0" smtClean="0">
                        <a:solidFill>
                          <a:srgbClr val="C0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b="1" dirty="0" smtClean="0">
                        <a:solidFill>
                          <a:srgbClr val="C00000"/>
                        </a:solidFill>
                      </a:rPr>
                      <m:t>)</m:t>
                    </m:r>
                    <m:r>
                      <a:rPr lang="it-IT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0" dirty="0" smtClean="0">
                            <a:solidFill>
                              <a:srgbClr val="000099"/>
                            </a:solidFill>
                            <a:latin typeface="+mj-l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	 </a:t>
                </a: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</a:t>
                </a:r>
                <a:r>
                  <a:rPr lang="it-IT" sz="1600" i="1" dirty="0" err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eq</a:t>
                </a: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. 5)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Ora siamo  pronti: a destra dell’uguale, abbiamo un termine identico a quello già nel vincolo di bilancio dei consumatori. Possiamo sostituirlo …</a:t>
                </a: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8136906" cy="5406032"/>
              </a:xfrm>
              <a:prstGeom prst="rect">
                <a:avLst/>
              </a:prstGeom>
              <a:blipFill rotWithShape="0">
                <a:blip r:embed="rId2"/>
                <a:stretch>
                  <a:fillRect l="-450" t="-113" b="-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67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</a:rPr>
              <a:t>Equivalenza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ricardiana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</a:rPr>
              <a:t>prima </a:t>
            </a:r>
            <a:r>
              <a:rPr lang="en-US" sz="2400" b="1" dirty="0" err="1">
                <a:solidFill>
                  <a:srgbClr val="C00000"/>
                </a:solidFill>
              </a:rPr>
              <a:t>critica</a:t>
            </a:r>
            <a:r>
              <a:rPr lang="en-US" sz="2400" dirty="0">
                <a:solidFill>
                  <a:srgbClr val="C00000"/>
                </a:solidFill>
              </a:rPr>
              <a:t> (3)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539551" y="1219257"/>
                <a:ext cx="8424935" cy="40819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/>
                  <a:t>Nel vincolo di bilancio dei consumatori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C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−</m:t>
                    </m:r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:r>
                  <a:rPr lang="it-IT" sz="2800" dirty="0">
                    <a:solidFill>
                      <a:srgbClr val="000099"/>
                    </a:solidFill>
                  </a:rPr>
                  <a:t>[</a:t>
                </a:r>
                <a:r>
                  <a:rPr lang="it-IT" b="1" dirty="0">
                    <a:solidFill>
                      <a:srgbClr val="000099"/>
                    </a:solidFill>
                  </a:rPr>
                  <a:t>T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</a:t>
                </a:r>
                <a:r>
                  <a:rPr lang="it-IT" b="1" dirty="0">
                    <a:solidFill>
                      <a:srgbClr val="000099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800" dirty="0">
                    <a:solidFill>
                      <a:srgbClr val="000099"/>
                    </a:solidFill>
                  </a:rPr>
                  <a:t>]</a:t>
                </a:r>
                <a:r>
                  <a:rPr lang="it-IT" dirty="0"/>
                  <a:t>                                </a:t>
                </a:r>
                <a:r>
                  <a:rPr lang="it-IT" i="1" dirty="0"/>
                  <a:t>(</a:t>
                </a:r>
                <a:r>
                  <a:rPr lang="it-IT" i="1" dirty="0" err="1"/>
                  <a:t>eq</a:t>
                </a:r>
                <a:r>
                  <a:rPr lang="it-IT" i="1" dirty="0"/>
                  <a:t>. 3)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/>
                  <a:t>Sostituiamo il lato di destra della </a:t>
                </a:r>
                <a:r>
                  <a:rPr lang="it-IT" i="1" dirty="0" err="1"/>
                  <a:t>eq</a:t>
                </a:r>
                <a:r>
                  <a:rPr lang="it-IT" i="1" dirty="0"/>
                  <a:t>. (5):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b="1" dirty="0">
                    <a:solidFill>
                      <a:srgbClr val="C00000"/>
                    </a:solidFill>
                  </a:rPr>
                  <a:t>	C</a:t>
                </a:r>
                <a:r>
                  <a:rPr lang="it-IT" b="1" baseline="-25000" dirty="0">
                    <a:solidFill>
                      <a:srgbClr val="C00000"/>
                    </a:solidFill>
                  </a:rPr>
                  <a:t>1 </a:t>
                </a:r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  <a:latin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  <a:latin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    </a:t>
                </a:r>
                <a:r>
                  <a:rPr lang="it-IT" b="1" dirty="0"/>
                  <a:t>=</a:t>
                </a:r>
                <a:r>
                  <a:rPr lang="it-IT" b="1" dirty="0">
                    <a:solidFill>
                      <a:srgbClr val="C00000"/>
                    </a:solidFill>
                  </a:rPr>
                  <a:t> </a:t>
                </a:r>
                <a:r>
                  <a:rPr lang="it-IT" b="1" dirty="0">
                    <a:solidFill>
                      <a:srgbClr val="000099"/>
                    </a:solidFill>
                  </a:rPr>
                  <a:t>Y</a:t>
                </a:r>
                <a:r>
                  <a:rPr lang="it-IT" b="1" baseline="-25000" dirty="0">
                    <a:solidFill>
                      <a:srgbClr val="000099"/>
                    </a:solidFill>
                  </a:rPr>
                  <a:t>1 </a:t>
                </a:r>
                <a:r>
                  <a:rPr lang="it-IT" b="1" dirty="0">
                    <a:solidFill>
                      <a:srgbClr val="000099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  <a:latin typeface="Arial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  <a:latin typeface="Arial"/>
                          </a:rPr>
                          <m:t>2 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−</m:t>
                    </m:r>
                    <m:r>
                      <a:rPr lang="it-IT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	</a:t>
                </a:r>
                <a:r>
                  <a:rPr lang="it-IT" sz="2800" dirty="0">
                    <a:solidFill>
                      <a:srgbClr val="000099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it-IT" b="1" baseline="-25000" dirty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C00000"/>
                        </a:solidFill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C00000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C0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800" dirty="0">
                    <a:solidFill>
                      <a:srgbClr val="000099"/>
                    </a:solidFill>
                  </a:rPr>
                  <a:t>]</a:t>
                </a:r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 smtClean="0">
                        <a:solidFill>
                          <a:srgbClr val="000099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(</m:t>
                    </m:r>
                    <m:sSub>
                      <m:sSub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)</m:t>
                    </m:r>
                    <m:r>
                      <a:rPr lang="it-IT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it-IT" b="1" baseline="-25000" dirty="0">
                            <a:solidFill>
                              <a:srgbClr val="000099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(1+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        (</a:t>
                </a:r>
                <a:r>
                  <a:rPr lang="it-IT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eq</a:t>
                </a: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. 6)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Ma in questo caso le opportunità per i consumatori sono cambiate: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Poiché in generale: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m:rPr>
                        <m:nor/>
                      </m:rPr>
                      <a:rPr lang="it-IT" b="1" i="0" dirty="0" smtClean="0">
                        <a:solidFill>
                          <a:srgbClr val="000099"/>
                        </a:solidFill>
                      </a:rPr>
                      <m:t>&lt;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a:rPr lang="it-IT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, l’ultimo termine è </a:t>
                </a:r>
                <a:r>
                  <a:rPr lang="it-IT" i="1" u="sng" dirty="0">
                    <a:solidFill>
                      <a:schemeClr val="accent1">
                        <a:lumMod val="50000"/>
                      </a:schemeClr>
                    </a:solidFill>
                  </a:rPr>
                  <a:t>positivo</a:t>
                </a:r>
                <a:r>
                  <a:rPr lang="it-IT" i="1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Se il settore pubblico emette </a:t>
                </a:r>
                <a:r>
                  <a:rPr lang="it-IT" b="1" dirty="0">
                    <a:solidFill>
                      <a:srgbClr val="000099"/>
                    </a:solidFill>
                  </a:rPr>
                  <a:t>debito</a:t>
                </a:r>
                <a:r>
                  <a:rPr lang="it-IT" dirty="0">
                    <a:solidFill>
                      <a:srgbClr val="000099"/>
                    </a:solidFill>
                  </a:rPr>
                  <a:t> nel primo periodo, 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questo «</a:t>
                </a:r>
                <a:r>
                  <a:rPr lang="it-IT" b="1" dirty="0">
                    <a:solidFill>
                      <a:srgbClr val="000099"/>
                    </a:solidFill>
                  </a:rPr>
                  <a:t>aumenta</a:t>
                </a:r>
                <a:r>
                  <a:rPr lang="it-IT" dirty="0">
                    <a:solidFill>
                      <a:srgbClr val="000099"/>
                    </a:solidFill>
                  </a:rPr>
                  <a:t>» il vincolo di bilancio dei consumatori:</a:t>
                </a: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Il valore attuale del consumo </a:t>
                </a:r>
                <a:r>
                  <a:rPr lang="it-IT" b="1" dirty="0">
                    <a:solidFill>
                      <a:srgbClr val="000099"/>
                    </a:solidFill>
                  </a:rPr>
                  <a:t>aumenta</a:t>
                </a:r>
                <a:r>
                  <a:rPr lang="it-IT" dirty="0">
                    <a:solidFill>
                      <a:srgbClr val="000099"/>
                    </a:solidFill>
                  </a:rPr>
                  <a:t> (in proporzione alla differenza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b="1" i="0" dirty="0" smtClean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−</m:t>
                    </m:r>
                    <m:sSub>
                      <m:sSubPr>
                        <m:ctrlP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 dirty="0">
                            <a:solidFill>
                              <a:srgbClr val="000099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it-IT" b="1" i="1" dirty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0099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219257"/>
                <a:ext cx="8424935" cy="4081951"/>
              </a:xfrm>
              <a:prstGeom prst="rect">
                <a:avLst/>
              </a:prstGeom>
              <a:blipFill rotWithShape="0">
                <a:blip r:embed="rId2"/>
                <a:stretch>
                  <a:fillRect l="-651" t="-448" b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020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500296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</a:rPr>
              <a:t>Equivalenza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ricardiana</a:t>
            </a:r>
            <a:r>
              <a:rPr lang="en-US" sz="2400" dirty="0">
                <a:solidFill>
                  <a:srgbClr val="C00000"/>
                </a:solidFill>
              </a:rPr>
              <a:t>: prima </a:t>
            </a:r>
            <a:r>
              <a:rPr lang="en-US" sz="2400" dirty="0" err="1">
                <a:solidFill>
                  <a:srgbClr val="C00000"/>
                </a:solidFill>
              </a:rPr>
              <a:t>critica</a:t>
            </a:r>
            <a:r>
              <a:rPr lang="en-US" sz="2400" dirty="0">
                <a:solidFill>
                  <a:srgbClr val="C00000"/>
                </a:solidFill>
              </a:rPr>
              <a:t> (4)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381000" y="836712"/>
                <a:ext cx="8583487" cy="55138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04000" lvl="1" indent="-504000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u="sng" dirty="0">
                    <a:solidFill>
                      <a:srgbClr val="000099"/>
                    </a:solidFill>
                  </a:rPr>
                  <a:t>Interpretazione</a:t>
                </a:r>
                <a:r>
                  <a:rPr lang="it-IT" dirty="0">
                    <a:solidFill>
                      <a:srgbClr val="000099"/>
                    </a:solidFill>
                  </a:rPr>
                  <a:t>:  </a:t>
                </a:r>
              </a:p>
              <a:p>
                <a:pPr marL="504000" lvl="1" indent="-504000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	A parità di </a:t>
                </a:r>
                <a:r>
                  <a:rPr lang="it-IT" sz="2000" b="1" cap="small" dirty="0">
                    <a:solidFill>
                      <a:srgbClr val="000099"/>
                    </a:solidFill>
                  </a:rPr>
                  <a:t>va</a:t>
                </a:r>
                <a:r>
                  <a:rPr lang="it-IT" b="1" cap="small" dirty="0">
                    <a:solidFill>
                      <a:srgbClr val="000099"/>
                    </a:solidFill>
                  </a:rPr>
                  <a:t> </a:t>
                </a:r>
                <a:r>
                  <a:rPr lang="it-IT" dirty="0">
                    <a:solidFill>
                      <a:srgbClr val="000099"/>
                    </a:solidFill>
                  </a:rPr>
                  <a:t>della</a:t>
                </a:r>
                <a:r>
                  <a:rPr lang="it-IT" b="1" cap="small" dirty="0">
                    <a:solidFill>
                      <a:srgbClr val="000099"/>
                    </a:solidFill>
                  </a:rPr>
                  <a:t> </a:t>
                </a:r>
                <a:r>
                  <a:rPr lang="it-IT" dirty="0">
                    <a:solidFill>
                      <a:srgbClr val="000099"/>
                    </a:solidFill>
                  </a:rPr>
                  <a:t>spesa pubblica, </a:t>
                </a:r>
              </a:p>
              <a:p>
                <a:pPr marL="504000" lvl="1" indent="-504000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	se il settore pubblico si indebita a tassi migliori dei privati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it-IT" b="1" baseline="-25000" dirty="0">
                        <a:solidFill>
                          <a:srgbClr val="000099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&lt;</m:t>
                    </m:r>
                    <m:r>
                      <m:rPr>
                        <m:nor/>
                      </m:rPr>
                      <a:rPr lang="it-IT" b="1" baseline="-25000" dirty="0">
                        <a:solidFill>
                          <a:srgbClr val="000099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b="1" dirty="0">
                        <a:solidFill>
                          <a:srgbClr val="000099"/>
                        </a:solidFill>
                      </a:rPr>
                      <m:t>r</m:t>
                    </m:r>
                  </m:oMath>
                </a14:m>
                <a:r>
                  <a:rPr lang="it-IT" dirty="0">
                    <a:solidFill>
                      <a:srgbClr val="000099"/>
                    </a:solidFill>
                  </a:rPr>
                  <a:t>) </a:t>
                </a:r>
              </a:p>
              <a:p>
                <a:pPr marL="504000" lvl="1" indent="-504000" algn="just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dirty="0">
                    <a:solidFill>
                      <a:srgbClr val="000099"/>
                    </a:solidFill>
                  </a:rPr>
                  <a:t>	la capacità di spesa del settore privato </a:t>
                </a:r>
                <a:r>
                  <a:rPr lang="it-IT" u="sng" dirty="0">
                    <a:solidFill>
                      <a:srgbClr val="000099"/>
                    </a:solidFill>
                  </a:rPr>
                  <a:t>aumenta</a:t>
                </a:r>
                <a:r>
                  <a:rPr lang="it-IT" dirty="0">
                    <a:solidFill>
                      <a:srgbClr val="000099"/>
                    </a:solidFill>
                  </a:rPr>
                  <a:t> all’aumentare del debito pubblico (in proporzione alla differenza tra i tassi d’indebitamento).</a:t>
                </a:r>
              </a:p>
              <a:p>
                <a:pPr marL="0"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b="1" i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Esempio</a:t>
                </a:r>
                <a:r>
                  <a:rPr lang="it-IT" dirty="0">
                    <a:solidFill>
                      <a:srgbClr val="000099"/>
                    </a:solidFill>
                    <a:latin typeface="+mj-lt"/>
                  </a:rPr>
                  <a:t>: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Consideriamo una semplice economia bi-periodale.</a:t>
                </a: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Consumatore riceve </a:t>
                </a:r>
                <a:r>
                  <a:rPr lang="it-IT" sz="1600" b="1" dirty="0">
                    <a:solidFill>
                      <a:srgbClr val="C00000"/>
                    </a:solidFill>
                    <a:latin typeface="+mj-lt"/>
                  </a:rPr>
                  <a:t>€ 2100 nel 2° anno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, e desidera ripartire il consumo in modo che</a:t>
                </a:r>
              </a:p>
              <a:p>
                <a:pPr marL="0" lvl="1" algn="ctr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b="1" dirty="0">
                    <a:solidFill>
                      <a:srgbClr val="FF0000"/>
                    </a:solidFill>
                    <a:latin typeface="+mj-lt"/>
                  </a:rPr>
                  <a:t>C1 = C2 = C*. </a:t>
                </a: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Per poter consumare nel primo periodo, però, deve indebitarsi al </a:t>
                </a:r>
                <a:r>
                  <a:rPr lang="it-IT" sz="1600" b="1" dirty="0">
                    <a:solidFill>
                      <a:srgbClr val="FF0000"/>
                    </a:solidFill>
                    <a:latin typeface="+mj-lt"/>
                  </a:rPr>
                  <a:t>tasso r = 10%</a:t>
                </a:r>
                <a:r>
                  <a:rPr lang="it-IT" sz="16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.</a:t>
                </a:r>
                <a:endParaRPr lang="it-IT" sz="16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La spesa per consumi è tassata, in base ad un ammontare T1 e T2, deciso dal governo.</a:t>
                </a: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Pertanto la spesa lorda del consumatore nei due periodi è:  </a:t>
                </a:r>
                <a:r>
                  <a:rPr lang="it-IT" sz="1600" b="1" dirty="0">
                    <a:solidFill>
                      <a:srgbClr val="FF0000"/>
                    </a:solidFill>
                    <a:latin typeface="+mj-lt"/>
                  </a:rPr>
                  <a:t>C*+T1;  C*+T2</a:t>
                </a:r>
                <a:r>
                  <a:rPr lang="it-IT" sz="16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.</a:t>
                </a:r>
                <a:endParaRPr lang="it-IT" sz="16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La spesa pubblica 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G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è fissa in ciascun periodo: </a:t>
                </a:r>
                <a:r>
                  <a:rPr lang="it-IT" sz="1600" b="1" dirty="0">
                    <a:solidFill>
                      <a:srgbClr val="FF0000"/>
                    </a:solidFill>
                    <a:latin typeface="+mj-lt"/>
                  </a:rPr>
                  <a:t>G1 = G2 = 500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.</a:t>
                </a: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Il governo decide come ripartire le imposte tra i due periodi all’interno del vincolo di bilancio intertemporale.</a:t>
                </a: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Il costo dell’indebitamento pubblico è il tasso reale di interesse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1600" b="1" dirty="0" smtClean="0">
                        <a:solidFill>
                          <a:srgbClr val="FF0000"/>
                        </a:solidFill>
                        <a:latin typeface="+mj-lt"/>
                      </a:rPr>
                      <m:t>r</m:t>
                    </m:r>
                    <m:r>
                      <m:rPr>
                        <m:nor/>
                      </m:rPr>
                      <a:rPr lang="it-IT" sz="1600" b="1" baseline="-25000" dirty="0" smtClean="0">
                        <a:solidFill>
                          <a:srgbClr val="FF0000"/>
                        </a:solidFill>
                        <a:latin typeface="+mj-lt"/>
                      </a:rPr>
                      <m:t>G</m:t>
                    </m:r>
                    <m:r>
                      <a:rPr lang="it-IT" sz="16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b="1" dirty="0">
                    <a:solidFill>
                      <a:srgbClr val="FF0000"/>
                    </a:solidFill>
                    <a:latin typeface="+mj-lt"/>
                  </a:rPr>
                  <a:t> = 2%.</a:t>
                </a:r>
                <a:endParaRPr lang="it-IT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6712"/>
                <a:ext cx="8583487" cy="5513817"/>
              </a:xfrm>
              <a:prstGeom prst="rect">
                <a:avLst/>
              </a:prstGeom>
              <a:blipFill rotWithShape="0">
                <a:blip r:embed="rId2"/>
                <a:stretch>
                  <a:fillRect l="-639" t="-331" r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886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96943" cy="500296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</a:rPr>
              <a:t>Equivalenza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ricardiana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</a:rPr>
              <a:t>prima </a:t>
            </a:r>
            <a:r>
              <a:rPr lang="en-US" sz="2400" b="1" dirty="0" err="1">
                <a:solidFill>
                  <a:srgbClr val="C00000"/>
                </a:solidFill>
              </a:rPr>
              <a:t>critica</a:t>
            </a:r>
            <a:r>
              <a:rPr lang="en-US" sz="2400" dirty="0">
                <a:solidFill>
                  <a:srgbClr val="C00000"/>
                </a:solidFill>
              </a:rPr>
              <a:t> (5)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381000" y="548680"/>
                <a:ext cx="8763000" cy="58330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Confrontiamo due casi, che corrispondono a </a:t>
                </a:r>
                <a:r>
                  <a:rPr lang="it-IT" sz="16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due diverse politiche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di finanza pubblica: </a:t>
                </a:r>
              </a:p>
              <a:p>
                <a:pPr marL="857250" lvl="2" indent="-40005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it-IT" sz="1600" dirty="0">
                    <a:solidFill>
                      <a:srgbClr val="FF0000"/>
                    </a:solidFill>
                    <a:latin typeface="+mj-lt"/>
                  </a:rPr>
                  <a:t>T1 = T2 = 500 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(bilancio pubblico in pareggio)</a:t>
                </a:r>
              </a:p>
              <a:p>
                <a:pPr marL="857250" lvl="2" indent="-40005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it-IT" sz="1600" dirty="0">
                    <a:solidFill>
                      <a:srgbClr val="FF0000"/>
                    </a:solidFill>
                    <a:latin typeface="+mj-lt"/>
                  </a:rPr>
                  <a:t>T1 = 400;  T2 = 500+100·1,02 = 602 </a:t>
                </a:r>
                <a:r>
                  <a:rPr lang="it-IT" sz="16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(disavanzo nel primo periodo)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.</a:t>
                </a:r>
              </a:p>
              <a:p>
                <a:pPr marL="457200" lvl="2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it-IT" sz="1600" u="sng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Nota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che nei due casi il </a:t>
                </a:r>
                <a:r>
                  <a:rPr lang="it-IT" sz="1600" b="1" cap="small" dirty="0">
                    <a:solidFill>
                      <a:srgbClr val="C00000"/>
                    </a:solidFill>
                    <a:latin typeface="+mj-lt"/>
                  </a:rPr>
                  <a:t>va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delle imposte è lo stesso:</a:t>
                </a:r>
              </a:p>
              <a:p>
                <a:pPr marL="1314450" lvl="3" indent="-400050">
                  <a:lnSpc>
                    <a:spcPct val="114000"/>
                  </a:lnSpc>
                  <a:spcBef>
                    <a:spcPts val="0"/>
                  </a:spcBef>
                  <a:buClr>
                    <a:srgbClr val="C00000"/>
                  </a:buClr>
                  <a:buFont typeface="+mj-lt"/>
                  <a:buAutoNum type="romanLcPeriod"/>
                </a:pPr>
                <a:r>
                  <a:rPr lang="it-IT" sz="1600" cap="small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va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= 500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it-I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1,02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≈ 990    ;    </a:t>
                </a: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ii.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  </a:t>
                </a:r>
                <a:r>
                  <a:rPr lang="it-IT" sz="1600" cap="small" dirty="0">
                    <a:solidFill>
                      <a:schemeClr val="accent1">
                        <a:lumMod val="50000"/>
                      </a:schemeClr>
                    </a:solidFill>
                  </a:rPr>
                  <a:t>va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 = 400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it-I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it-I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t-I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1,02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 ≈ 990 </a:t>
                </a:r>
                <a:endParaRPr lang="it-IT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  <a:p>
                <a:pPr marL="285750" lvl="1" indent="-285750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Il problema che deve risolvere il consumatore è: quanto consumo in ciascun periodo?</a:t>
                </a:r>
              </a:p>
              <a:p>
                <a:pPr marL="914400" lvl="3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dirty="0">
                    <a:solidFill>
                      <a:srgbClr val="C00000"/>
                    </a:solidFill>
                    <a:latin typeface="+mj-lt"/>
                  </a:rPr>
                  <a:t>(C*+T1)·(1+r) + (C*+T2) = 2100</a:t>
                </a:r>
              </a:p>
              <a:p>
                <a:pPr marL="400050" lvl="1" indent="-40005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romanLcPeriod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Nel primo caso (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T1 = T2 = 500) la soluzione è:</a:t>
                </a:r>
              </a:p>
              <a:p>
                <a:pPr marL="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	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(C*+500)·1,1 + (C*+500) = 2100  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  C*·2,1+ 550+500 = 2100  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  <a:p>
                <a:pPr marL="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it-IT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it-IT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(2100−1050)</m:t>
                        </m:r>
                      </m:num>
                      <m:den>
                        <m:r>
                          <a:rPr lang="it-IT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2,1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 = 500</a:t>
                </a:r>
                <a:endParaRPr lang="it-IT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00050" lvl="1" indent="-400050">
                  <a:lnSpc>
                    <a:spcPct val="114000"/>
                  </a:lnSpc>
                  <a:spcBef>
                    <a:spcPts val="600"/>
                  </a:spcBef>
                  <a:buFont typeface="+mj-lt"/>
                  <a:buAutoNum type="romanLcPeriod" startAt="2"/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Nel secondo caso (T1 = 400; T2 = 602) la soluzione è:</a:t>
                </a:r>
              </a:p>
              <a:p>
                <a:pPr marL="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	(C*+400)·1,1 + (C*+602) = 2100  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</a:rPr>
                  <a:t>   C*·2,1+ 440+602 = 2100   </a:t>
                </a: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</a:p>
              <a:p>
                <a:pPr marL="0" lvl="1">
                  <a:lnSpc>
                    <a:spcPct val="114000"/>
                  </a:lnSpc>
                  <a:spcBef>
                    <a:spcPts val="600"/>
                  </a:spcBef>
                </a:pPr>
                <a:r>
                  <a:rPr lang="it-IT" sz="16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it-IT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(2100−10</m:t>
                        </m:r>
                        <m:r>
                          <a:rPr lang="it-IT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42</m:t>
                        </m:r>
                        <m: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2,1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 ≈ 504  &gt; 500 !</a:t>
                </a:r>
                <a:endParaRPr lang="it-IT" sz="16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8680"/>
                <a:ext cx="8763000" cy="5833007"/>
              </a:xfrm>
              <a:prstGeom prst="rect">
                <a:avLst/>
              </a:prstGeom>
              <a:blipFill rotWithShape="0">
                <a:blip r:embed="rId2"/>
                <a:stretch>
                  <a:fillRect l="-278" t="-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52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3" cy="500296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La </a:t>
            </a:r>
            <a:r>
              <a:rPr lang="en-US" sz="2400" b="1" dirty="0">
                <a:solidFill>
                  <a:srgbClr val="C00000"/>
                </a:solidFill>
              </a:rPr>
              <a:t>prima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critica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rgbClr val="C00000"/>
                </a:solidFill>
              </a:rPr>
              <a:t>sintesi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17512" y="620688"/>
            <a:ext cx="8763000" cy="2456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b="1" dirty="0"/>
              <a:t>A) Se il settore pubblico e i consumatori si indebitano a tassi diversi</a:t>
            </a:r>
            <a:r>
              <a:rPr lang="it-IT" i="1" dirty="0"/>
              <a:t> </a:t>
            </a:r>
            <a:r>
              <a:rPr lang="it-IT" dirty="0"/>
              <a:t>(</a:t>
            </a:r>
            <a:r>
              <a:rPr lang="it-IT" b="1" dirty="0">
                <a:solidFill>
                  <a:srgbClr val="C00000"/>
                </a:solidFill>
              </a:rPr>
              <a:t>r &gt; </a:t>
            </a:r>
            <a:r>
              <a:rPr lang="it-IT" b="1" dirty="0" err="1">
                <a:solidFill>
                  <a:srgbClr val="C00000"/>
                </a:solidFill>
              </a:rPr>
              <a:t>r</a:t>
            </a:r>
            <a:r>
              <a:rPr lang="it-IT" b="1" baseline="-25000" dirty="0" err="1">
                <a:solidFill>
                  <a:srgbClr val="C00000"/>
                </a:solidFill>
              </a:rPr>
              <a:t>G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/>
              <a:t>)</a:t>
            </a:r>
            <a:r>
              <a:rPr lang="it-IT" i="1" dirty="0"/>
              <a:t>.</a:t>
            </a:r>
          </a:p>
          <a:p>
            <a:pPr marL="360000" lvl="1" indent="-504000" algn="just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</a:rPr>
              <a:t>	Se è il settore pubblico a indebitarsi (riducendo le imposte nel primo periodo) i consumatori sono avvantaggiati, perché devono indebitarsi di meno per pagare le stesso imposte. Se invece il bilancio pubblico fosse in pareggio nel primo periodo, allora i consumatori dovrebbero pagare </a:t>
            </a:r>
            <a:r>
              <a:rPr lang="it-IT" u="sng" dirty="0">
                <a:solidFill>
                  <a:srgbClr val="000099"/>
                </a:solidFill>
              </a:rPr>
              <a:t>più imposte nel primo periodo</a:t>
            </a:r>
            <a:r>
              <a:rPr lang="it-IT" dirty="0">
                <a:solidFill>
                  <a:srgbClr val="000099"/>
                </a:solidFill>
              </a:rPr>
              <a:t>, quindi indebitarsi di più, ma </a:t>
            </a:r>
            <a:r>
              <a:rPr lang="it-IT" u="sng" dirty="0">
                <a:solidFill>
                  <a:srgbClr val="000099"/>
                </a:solidFill>
              </a:rPr>
              <a:t>ad un costo superiore </a:t>
            </a:r>
            <a:r>
              <a:rPr lang="it-IT" dirty="0">
                <a:solidFill>
                  <a:srgbClr val="000099"/>
                </a:solidFill>
              </a:rPr>
              <a:t>a quello per il governo.</a:t>
            </a:r>
          </a:p>
          <a:p>
            <a:pPr marL="360000" lvl="1" indent="-50400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99"/>
                </a:solidFill>
              </a:rPr>
              <a:t>I consumatori ci guadagnano se è il governo a indebitarsi al loro posto! </a:t>
            </a:r>
            <a:endParaRPr lang="it-IT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323529" y="3068960"/>
            <a:ext cx="8496943" cy="5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9pPr>
          </a:lstStyle>
          <a:p>
            <a:r>
              <a:rPr lang="en-US" sz="2400" b="1" kern="0" dirty="0" err="1">
                <a:solidFill>
                  <a:srgbClr val="C00000"/>
                </a:solidFill>
              </a:rPr>
              <a:t>Seconda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</a:rPr>
              <a:t>critica</a:t>
            </a:r>
            <a:r>
              <a:rPr lang="en-US" sz="2400" kern="0" dirty="0">
                <a:solidFill>
                  <a:srgbClr val="C00000"/>
                </a:solidFill>
              </a:rPr>
              <a:t> all’ </a:t>
            </a:r>
            <a:r>
              <a:rPr lang="en-US" sz="2400" kern="0" dirty="0" err="1">
                <a:solidFill>
                  <a:srgbClr val="C00000"/>
                </a:solidFill>
              </a:rPr>
              <a:t>equivalenza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</a:rPr>
              <a:t>ricardiana</a:t>
            </a:r>
            <a:r>
              <a:rPr lang="en-US" sz="2400" kern="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3624980"/>
            <a:ext cx="8777536" cy="2926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60000" indent="-457200">
              <a:lnSpc>
                <a:spcPct val="114000"/>
              </a:lnSpc>
              <a:spcBef>
                <a:spcPts val="600"/>
              </a:spcBef>
            </a:pPr>
            <a:r>
              <a:rPr lang="it-IT" b="1" dirty="0"/>
              <a:t>B)  Se le tasse sono rinviate al futuro, è possibile che, in parte, vengano pagate da altri contribuenti.</a:t>
            </a:r>
          </a:p>
          <a:p>
            <a:pPr marL="360000" lvl="1" indent="-504000" algn="just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</a:rPr>
              <a:t>	In questo caso i consumatori (contribuenti) che avrebbero pagato le tasse oggi, non dovranno ridurre i consumi futuri per consentire il rimborso del debito: </a:t>
            </a:r>
          </a:p>
          <a:p>
            <a:pPr marL="720000" lvl="1" indent="-504000" algn="just">
              <a:lnSpc>
                <a:spcPct val="114000"/>
              </a:lnSpc>
              <a:spcBef>
                <a:spcPts val="600"/>
              </a:spcBef>
            </a:pPr>
            <a:r>
              <a:rPr lang="it-IT" dirty="0">
                <a:solidFill>
                  <a:srgbClr val="000099"/>
                </a:solidFill>
              </a:rPr>
              <a:t>	lo stato assorbirà una quota minore delle risorse di questi consumatori: </a:t>
            </a:r>
          </a:p>
          <a:p>
            <a:pPr marL="720000" lvl="1" indent="-504000" algn="just">
              <a:lnSpc>
                <a:spcPct val="114000"/>
              </a:lnSpc>
              <a:spcBef>
                <a:spcPts val="0"/>
              </a:spcBef>
            </a:pPr>
            <a:r>
              <a:rPr lang="it-IT" dirty="0">
                <a:solidFill>
                  <a:srgbClr val="000099"/>
                </a:solidFill>
              </a:rPr>
              <a:t>	costoro si sentiranno più ricchi e consumeranno di più.</a:t>
            </a:r>
          </a:p>
          <a:p>
            <a:pPr marL="504000" lvl="1" indent="-504000"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0099"/>
                </a:solidFill>
              </a:rPr>
              <a:t>L’emissione di debito pubblico genera maggiore ricchezza per i consumatori che hanno un </a:t>
            </a:r>
            <a:r>
              <a:rPr lang="it-IT" b="1" dirty="0">
                <a:solidFill>
                  <a:srgbClr val="FF0000"/>
                </a:solidFill>
              </a:rPr>
              <a:t>orizzonte più breve </a:t>
            </a:r>
            <a:r>
              <a:rPr lang="it-IT" dirty="0">
                <a:solidFill>
                  <a:srgbClr val="000099"/>
                </a:solidFill>
              </a:rPr>
              <a:t>rispetto alla durata del debito.</a:t>
            </a:r>
            <a:endParaRPr lang="it-IT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733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467544" y="260648"/>
            <a:ext cx="8496943" cy="5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A58"/>
                </a:solidFill>
                <a:latin typeface="Arial" charset="0"/>
              </a:defRPr>
            </a:lvl9pPr>
          </a:lstStyle>
          <a:p>
            <a:r>
              <a:rPr lang="en-US" sz="2400" b="1" kern="0" dirty="0" err="1">
                <a:solidFill>
                  <a:srgbClr val="C00000"/>
                </a:solidFill>
              </a:rPr>
              <a:t>Terza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</a:rPr>
              <a:t>critica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</a:rPr>
              <a:t>all’equivalenza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</a:rPr>
              <a:t>ricardiana</a:t>
            </a:r>
            <a:r>
              <a:rPr lang="en-US" sz="2400" kern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039309"/>
            <a:ext cx="8763000" cy="4967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68000" indent="-457200">
              <a:lnSpc>
                <a:spcPct val="114000"/>
              </a:lnSpc>
              <a:spcBef>
                <a:spcPts val="600"/>
              </a:spcBef>
            </a:pPr>
            <a:r>
              <a:rPr lang="it-IT" b="1" dirty="0"/>
              <a:t>C)   Una riduzione delle imposte correnti riduce i vincoli finanziari per i consumatori giovani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it-IT" dirty="0"/>
              <a:t>Consideriamo una consumatrice «giovane»: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Probabilmente guadagna poco nel primo periodo ma si aspetta un reddito maggiore nel secondo.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Nel primo periodo paga le imposte, ma vorrebbe indebitarsi per consumare più del suo reddito disponibile corrente …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…però può farlo solo a tassi elevati o proibitivi.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dirty="0"/>
              <a:t>In questo caso, una </a:t>
            </a:r>
            <a:r>
              <a:rPr lang="it-IT" b="1" dirty="0"/>
              <a:t>riduzione delle imposte correnti</a:t>
            </a:r>
            <a:r>
              <a:rPr lang="it-IT" dirty="0"/>
              <a:t>, anche a fronte di maggiori imposte future, </a:t>
            </a:r>
            <a:r>
              <a:rPr lang="it-IT" b="1" dirty="0">
                <a:solidFill>
                  <a:srgbClr val="000099"/>
                </a:solidFill>
              </a:rPr>
              <a:t>allenta i vincoli all’indebitamento </a:t>
            </a:r>
            <a:r>
              <a:rPr lang="it-IT" dirty="0"/>
              <a:t>dei consumatori. 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dirty="0"/>
              <a:t>Il consumo complessivo aumenterà.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t-IT" dirty="0"/>
              <a:t>Anche in questo caso, l’emissione di debito pubblico nel primo periodo viene, in parte, considerata una maggiore ricchezza per i consumatori. </a:t>
            </a:r>
            <a:endParaRPr lang="it-IT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467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7. In sintesi (1)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7903609" cy="496855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In questa lezione abbiamo discusso come le aspettative rispetto al futuro abbiano effetto sul comportamento </a:t>
            </a:r>
            <a:r>
              <a:rPr lang="it-IT" altLang="en-US" sz="1800" u="sng" dirty="0">
                <a:solidFill>
                  <a:srgbClr val="000000"/>
                </a:solidFill>
              </a:rPr>
              <a:t>corrente</a:t>
            </a:r>
            <a:r>
              <a:rPr lang="it-IT" altLang="en-US" sz="1800" dirty="0">
                <a:solidFill>
                  <a:srgbClr val="000000"/>
                </a:solidFill>
              </a:rPr>
              <a:t> degli attori macroeconomici.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Il legame tra futuro e presente è immediato se si considera il vincolo di </a:t>
            </a:r>
            <a:r>
              <a:rPr lang="it-IT" altLang="en-US" sz="1800" u="sng" dirty="0">
                <a:solidFill>
                  <a:srgbClr val="000000"/>
                </a:solidFill>
              </a:rPr>
              <a:t>bilancio intertemporale</a:t>
            </a:r>
            <a:r>
              <a:rPr lang="it-IT" altLang="en-US" sz="1800" dirty="0">
                <a:solidFill>
                  <a:srgbClr val="000000"/>
                </a:solidFill>
              </a:rPr>
              <a:t>.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Per semplicità, abbiamo analizzato il vincolo in modelli bi-periodali.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Abbiamo considerato le implicazioni per il consumo corrente: </a:t>
            </a:r>
          </a:p>
          <a:p>
            <a:pPr marL="400050" lvl="1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sz="1800" dirty="0">
                <a:solidFill>
                  <a:srgbClr val="000000"/>
                </a:solidFill>
              </a:rPr>
              <a:t>(a) del vincolo di bilancio dei consumatori,</a:t>
            </a:r>
          </a:p>
          <a:p>
            <a:pPr marL="400050" lvl="1" indent="0">
              <a:lnSpc>
                <a:spcPct val="125000"/>
              </a:lnSpc>
              <a:spcBef>
                <a:spcPts val="600"/>
              </a:spcBef>
              <a:buNone/>
            </a:pPr>
            <a:r>
              <a:rPr lang="it-IT" altLang="en-US" sz="1800" dirty="0">
                <a:solidFill>
                  <a:srgbClr val="000000"/>
                </a:solidFill>
              </a:rPr>
              <a:t>(b) del vincolo di bilancio del settore pubblico.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Il vincolo di bilancio intertemporale dei consumatori è condizionato dallo stato dei </a:t>
            </a:r>
            <a:r>
              <a:rPr lang="it-IT" altLang="en-US" sz="1800" u="sng" dirty="0">
                <a:solidFill>
                  <a:srgbClr val="000000"/>
                </a:solidFill>
              </a:rPr>
              <a:t>mercati finanziari</a:t>
            </a:r>
            <a:r>
              <a:rPr lang="it-IT" altLang="en-US" sz="1800" dirty="0">
                <a:solidFill>
                  <a:srgbClr val="000000"/>
                </a:solidFill>
              </a:rPr>
              <a:t>: mercati </a:t>
            </a:r>
            <a:r>
              <a:rPr lang="it-IT" altLang="en-US" sz="1800" u="sng" dirty="0">
                <a:solidFill>
                  <a:srgbClr val="000000"/>
                </a:solidFill>
              </a:rPr>
              <a:t>imperfetti</a:t>
            </a:r>
            <a:r>
              <a:rPr lang="it-IT" altLang="en-US" sz="1800" dirty="0">
                <a:solidFill>
                  <a:srgbClr val="000000"/>
                </a:solidFill>
              </a:rPr>
              <a:t> o bloccati  riducono le possibilità di indebitamento e quindi il consumo corrente.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69306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>
                <a:latin typeface="American Typewriter" panose="02090604020004020304" pitchFamily="18" charset="77"/>
              </a:rPr>
              <a:t>Consumo oggi o domani:</a:t>
            </a:r>
            <a:br>
              <a:rPr lang="en-US" sz="2000" b="1" dirty="0">
                <a:latin typeface="American Typewriter" panose="02090604020004020304" pitchFamily="18" charset="77"/>
              </a:rPr>
            </a:br>
            <a:r>
              <a:rPr lang="en-US" sz="2000" dirty="0">
                <a:latin typeface="American Typewriter" panose="02090604020004020304" pitchFamily="18" charset="77"/>
              </a:rPr>
              <a:t>Il </a:t>
            </a:r>
            <a:r>
              <a:rPr lang="en-US" sz="2000" dirty="0" err="1">
                <a:latin typeface="American Typewriter" panose="02090604020004020304" pitchFamily="18" charset="77"/>
              </a:rPr>
              <a:t>vincolo</a:t>
            </a:r>
            <a:r>
              <a:rPr lang="en-US" sz="2000" dirty="0">
                <a:latin typeface="American Typewriter" panose="02090604020004020304" pitchFamily="18" charset="77"/>
              </a:rPr>
              <a:t> di </a:t>
            </a:r>
            <a:r>
              <a:rPr lang="en-US" sz="2000" dirty="0" err="1">
                <a:latin typeface="American Typewriter" panose="02090604020004020304" pitchFamily="18" charset="77"/>
              </a:rPr>
              <a:t>bilancio</a:t>
            </a:r>
            <a:r>
              <a:rPr lang="en-US" sz="2000" dirty="0">
                <a:latin typeface="American Typewriter" panose="02090604020004020304" pitchFamily="18" charset="77"/>
              </a:rPr>
              <a:t> </a:t>
            </a:r>
            <a:r>
              <a:rPr lang="en-US" sz="2000" dirty="0" err="1">
                <a:latin typeface="American Typewriter" panose="02090604020004020304" pitchFamily="18" charset="77"/>
              </a:rPr>
              <a:t>intertemporale</a:t>
            </a:r>
            <a:r>
              <a:rPr lang="en-US" sz="2000" dirty="0">
                <a:latin typeface="American Typewriter" panose="02090604020004020304" pitchFamily="18" charset="77"/>
              </a:rPr>
              <a:t> del </a:t>
            </a:r>
            <a:r>
              <a:rPr lang="en-US" sz="2000" dirty="0" err="1">
                <a:latin typeface="American Typewriter" panose="02090604020004020304" pitchFamily="18" charset="77"/>
              </a:rPr>
              <a:t>consumatore</a:t>
            </a:r>
            <a:endParaRPr lang="en-US" sz="2000" dirty="0">
              <a:latin typeface="American Typewriter" panose="02090604020004020304" pitchFamily="18" charset="77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48647" y="1124744"/>
            <a:ext cx="8399817" cy="518457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it-IT" sz="1600" i="1" dirty="0">
                <a:latin typeface="American Typewriter" panose="02090604020004020304" pitchFamily="18" charset="77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it-IT" sz="1600" i="1" dirty="0">
              <a:latin typeface="American Typewriter" panose="02090604020004020304" pitchFamily="18" charset="77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1979712" y="1196752"/>
            <a:ext cx="72008" cy="38164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051720" y="5013176"/>
            <a:ext cx="48245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302604" y="1124744"/>
            <a:ext cx="615553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400" i="1">
                <a:latin typeface="American Typewriter" panose="02090604020004020304" pitchFamily="18" charset="77"/>
              </a:rPr>
              <a:t>Consumo </a:t>
            </a:r>
            <a:r>
              <a:rPr lang="it-IT" sz="1400" i="1" dirty="0">
                <a:latin typeface="American Typewriter" panose="02090604020004020304" pitchFamily="18" charset="77"/>
              </a:rPr>
              <a:t>del periodo 2</a:t>
            </a:r>
            <a:endParaRPr lang="en-US" sz="1400" i="1" dirty="0">
              <a:latin typeface="American Typewriter" panose="02090604020004020304" pitchFamily="18" charset="7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508518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merican Typewriter" panose="02090604020004020304" pitchFamily="18" charset="77"/>
              </a:rPr>
              <a:t>Y</a:t>
            </a:r>
            <a:r>
              <a:rPr lang="it-IT" sz="1600" baseline="-25000" dirty="0">
                <a:latin typeface="American Typewriter" panose="02090604020004020304" pitchFamily="18" charset="77"/>
              </a:rPr>
              <a:t>1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33477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merican Typewriter" panose="02090604020004020304" pitchFamily="18" charset="77"/>
              </a:rPr>
              <a:t>Y</a:t>
            </a:r>
            <a:r>
              <a:rPr lang="it-IT" sz="1600" baseline="-25000" dirty="0">
                <a:latin typeface="American Typewriter" panose="02090604020004020304" pitchFamily="18" charset="77"/>
              </a:rPr>
              <a:t>2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2051720" y="3501008"/>
            <a:ext cx="144016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3491880" y="3501008"/>
            <a:ext cx="0" cy="1512168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>
            <a:stCxn id="10" idx="3"/>
          </p:cNvCxnSpPr>
          <p:nvPr/>
        </p:nvCxnSpPr>
        <p:spPr bwMode="auto">
          <a:xfrm>
            <a:off x="1918157" y="1880828"/>
            <a:ext cx="2941875" cy="3047566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asellaDiTesto 28"/>
          <p:cNvSpPr txBox="1"/>
          <p:nvPr/>
        </p:nvSpPr>
        <p:spPr>
          <a:xfrm>
            <a:off x="2843808" y="25556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X’</a:t>
            </a:r>
            <a:endParaRPr lang="en-US" sz="1600" b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067944" y="377974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X’’</a:t>
            </a:r>
            <a:endParaRPr lang="en-US" sz="1600" b="1" dirty="0">
              <a:solidFill>
                <a:srgbClr val="7030A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91880" y="31409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X</a:t>
            </a:r>
            <a:endParaRPr lang="en-US" sz="1600" b="1" dirty="0">
              <a:solidFill>
                <a:srgbClr val="000099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682786" y="1087576"/>
            <a:ext cx="5065680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merican Typewriter" panose="02090604020004020304" pitchFamily="18" charset="77"/>
              </a:rPr>
              <a:t>Se </a:t>
            </a:r>
            <a:r>
              <a:rPr lang="it-IT" sz="1600">
                <a:latin typeface="American Typewriter" panose="02090604020004020304" pitchFamily="18" charset="77"/>
              </a:rPr>
              <a:t>in ciascun </a:t>
            </a:r>
            <a:r>
              <a:rPr lang="it-IT" sz="1600" dirty="0">
                <a:latin typeface="American Typewriter" panose="02090604020004020304" pitchFamily="18" charset="77"/>
              </a:rPr>
              <a:t>periodo </a:t>
            </a:r>
            <a:r>
              <a:rPr lang="it-IT" sz="1600">
                <a:latin typeface="American Typewriter" panose="02090604020004020304" pitchFamily="18" charset="77"/>
              </a:rPr>
              <a:t>il consumo </a:t>
            </a:r>
            <a:r>
              <a:rPr lang="it-IT" sz="1600" dirty="0">
                <a:latin typeface="American Typewriter" panose="02090604020004020304" pitchFamily="18" charset="77"/>
              </a:rPr>
              <a:t>è uguale al reddito di quel periodo, il </a:t>
            </a:r>
            <a:r>
              <a:rPr lang="it-IT" sz="1600">
                <a:latin typeface="American Typewriter" panose="02090604020004020304" pitchFamily="18" charset="77"/>
              </a:rPr>
              <a:t>paniere consumato </a:t>
            </a:r>
            <a:r>
              <a:rPr lang="it-IT" sz="1600" dirty="0">
                <a:latin typeface="American Typewriter" panose="02090604020004020304" pitchFamily="18" charset="77"/>
              </a:rPr>
              <a:t>è: </a:t>
            </a:r>
          </a:p>
          <a:p>
            <a:pPr algn="ctr"/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X </a:t>
            </a:r>
            <a:r>
              <a:rPr lang="it-IT" sz="1600" b="1">
                <a:solidFill>
                  <a:srgbClr val="000099"/>
                </a:solidFill>
                <a:latin typeface="American Typewriter" panose="02090604020004020304" pitchFamily="18" charset="77"/>
              </a:rPr>
              <a:t>= (C</a:t>
            </a:r>
            <a:r>
              <a:rPr lang="it-IT" sz="1600" b="1" baseline="-25000">
                <a:solidFill>
                  <a:srgbClr val="000099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>
                <a:solidFill>
                  <a:srgbClr val="000099"/>
                </a:solidFill>
                <a:latin typeface="American Typewriter" panose="02090604020004020304" pitchFamily="18" charset="77"/>
              </a:rPr>
              <a:t>; C</a:t>
            </a:r>
            <a:r>
              <a:rPr lang="it-IT" sz="1600" b="1" baseline="-2500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) = (Y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; Y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2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).</a:t>
            </a:r>
          </a:p>
          <a:p>
            <a:pPr algn="ctr"/>
            <a:r>
              <a:rPr lang="it-IT" sz="1600" dirty="0">
                <a:latin typeface="American Typewriter" panose="02090604020004020304" pitchFamily="18" charset="77"/>
              </a:rPr>
              <a:t>In </a:t>
            </a:r>
            <a:r>
              <a:rPr lang="it-IT" sz="1600">
                <a:latin typeface="American Typewriter" panose="02090604020004020304" pitchFamily="18" charset="77"/>
              </a:rPr>
              <a:t>questo caso</a:t>
            </a:r>
            <a:r>
              <a:rPr lang="it-IT" sz="1600" dirty="0">
                <a:latin typeface="American Typewriter" panose="02090604020004020304" pitchFamily="18" charset="77"/>
              </a:rPr>
              <a:t>, il risparmio nel primo periodo è:   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S</a:t>
            </a:r>
            <a:r>
              <a:rPr lang="it-IT" sz="1600" b="1" baseline="-25000" dirty="0">
                <a:solidFill>
                  <a:srgbClr val="000099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000099"/>
                </a:solidFill>
                <a:latin typeface="American Typewriter" panose="02090604020004020304" pitchFamily="18" charset="77"/>
              </a:rPr>
              <a:t>= 0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752021" y="2594228"/>
            <a:ext cx="3996444" cy="1200329"/>
          </a:xfrm>
          <a:prstGeom prst="rect">
            <a:avLst/>
          </a:prstGeom>
          <a:solidFill>
            <a:srgbClr val="25E00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X</a:t>
            </a:r>
            <a:r>
              <a:rPr lang="it-IT" sz="1600" b="1">
                <a:solidFill>
                  <a:srgbClr val="C00000"/>
                </a:solidFill>
                <a:latin typeface="American Typewriter" panose="02090604020004020304" pitchFamily="18" charset="77"/>
              </a:rPr>
              <a:t>’:      C</a:t>
            </a:r>
            <a:r>
              <a:rPr lang="it-IT" sz="1600" b="1" baseline="-25000">
                <a:solidFill>
                  <a:srgbClr val="C0000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&lt; Y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>
                <a:solidFill>
                  <a:srgbClr val="C00000"/>
                </a:solidFill>
                <a:latin typeface="American Typewriter" panose="02090604020004020304" pitchFamily="18" charset="77"/>
              </a:rPr>
              <a:t>; C</a:t>
            </a:r>
            <a:r>
              <a:rPr lang="it-IT" sz="1600" b="1" baseline="-25000">
                <a:solidFill>
                  <a:srgbClr val="C00000"/>
                </a:solidFill>
                <a:latin typeface="American Typewriter" panose="02090604020004020304" pitchFamily="18" charset="77"/>
              </a:rPr>
              <a:t>2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&gt; Y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2 </a:t>
            </a:r>
            <a:endParaRPr lang="it-IT" sz="1600" dirty="0">
              <a:latin typeface="American Typewriter" panose="02090604020004020304" pitchFamily="18" charset="77"/>
            </a:endParaRPr>
          </a:p>
          <a:p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              S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 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= Y</a:t>
            </a:r>
            <a:r>
              <a:rPr lang="it-IT" sz="1600" b="1" baseline="-25000" dirty="0">
                <a:solidFill>
                  <a:srgbClr val="C0000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>
                <a:solidFill>
                  <a:srgbClr val="C00000"/>
                </a:solidFill>
                <a:latin typeface="American Typewriter" panose="02090604020004020304" pitchFamily="18" charset="77"/>
              </a:rPr>
              <a:t>- C</a:t>
            </a:r>
            <a:r>
              <a:rPr lang="it-IT" sz="1600" b="1" baseline="-25000">
                <a:solidFill>
                  <a:srgbClr val="C0000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&gt; 0</a:t>
            </a:r>
            <a:endParaRPr lang="it-IT" sz="1600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X’’: 	</a:t>
            </a:r>
            <a:r>
              <a:rPr lang="it-IT" sz="1600" b="1">
                <a:solidFill>
                  <a:srgbClr val="7030A0"/>
                </a:solidFill>
                <a:latin typeface="American Typewriter" panose="02090604020004020304" pitchFamily="18" charset="77"/>
              </a:rPr>
              <a:t> C</a:t>
            </a:r>
            <a:r>
              <a:rPr lang="it-IT" sz="1600" b="1" baseline="-25000">
                <a:solidFill>
                  <a:srgbClr val="7030A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&gt; Y</a:t>
            </a:r>
            <a:r>
              <a:rPr lang="it-IT" sz="1600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>
                <a:solidFill>
                  <a:srgbClr val="7030A0"/>
                </a:solidFill>
                <a:latin typeface="American Typewriter" panose="02090604020004020304" pitchFamily="18" charset="77"/>
              </a:rPr>
              <a:t>; C</a:t>
            </a:r>
            <a:r>
              <a:rPr lang="it-IT" sz="1600" b="1" baseline="-25000">
                <a:solidFill>
                  <a:srgbClr val="7030A0"/>
                </a:solidFill>
                <a:latin typeface="American Typewriter" panose="02090604020004020304" pitchFamily="18" charset="77"/>
              </a:rPr>
              <a:t>2  </a:t>
            </a: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&lt; Y</a:t>
            </a:r>
            <a:r>
              <a:rPr lang="it-IT" sz="1600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2 </a:t>
            </a:r>
            <a:endParaRPr lang="it-IT" sz="1600" dirty="0">
              <a:solidFill>
                <a:srgbClr val="7030A0"/>
              </a:solidFill>
              <a:latin typeface="American Typewriter" panose="02090604020004020304" pitchFamily="18" charset="77"/>
            </a:endParaRPr>
          </a:p>
          <a:p>
            <a:r>
              <a:rPr lang="it-IT" sz="16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	 </a:t>
            </a: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S</a:t>
            </a:r>
            <a:r>
              <a:rPr lang="it-IT" sz="1600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  </a:t>
            </a: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= Y</a:t>
            </a:r>
            <a:r>
              <a:rPr lang="it-IT" sz="1600" b="1" baseline="-25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>
                <a:solidFill>
                  <a:srgbClr val="7030A0"/>
                </a:solidFill>
                <a:latin typeface="American Typewriter" panose="02090604020004020304" pitchFamily="18" charset="77"/>
              </a:rPr>
              <a:t>- C</a:t>
            </a:r>
            <a:r>
              <a:rPr lang="it-IT" sz="1600" b="1" baseline="-25000">
                <a:solidFill>
                  <a:srgbClr val="7030A0"/>
                </a:solidFill>
                <a:latin typeface="American Typewriter" panose="02090604020004020304" pitchFamily="18" charset="77"/>
              </a:rPr>
              <a:t>1 </a:t>
            </a:r>
            <a:r>
              <a:rPr lang="it-IT" sz="16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&lt; 0 </a:t>
            </a:r>
            <a:endParaRPr lang="en-US" sz="1600" b="1" dirty="0">
              <a:solidFill>
                <a:srgbClr val="7030A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364088" y="4005064"/>
            <a:ext cx="3312368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merican Typewriter" panose="02090604020004020304" pitchFamily="18" charset="77"/>
              </a:rPr>
              <a:t>La </a:t>
            </a:r>
            <a:r>
              <a:rPr lang="it-IT" sz="1600" b="1" dirty="0">
                <a:latin typeface="American Typewriter" panose="02090604020004020304" pitchFamily="18" charset="77"/>
              </a:rPr>
              <a:t>pendenza</a:t>
            </a:r>
            <a:r>
              <a:rPr lang="it-IT" sz="1600" dirty="0">
                <a:latin typeface="American Typewriter" panose="02090604020004020304" pitchFamily="18" charset="77"/>
              </a:rPr>
              <a:t> </a:t>
            </a:r>
            <a:r>
              <a:rPr lang="it-IT" sz="1600">
                <a:latin typeface="American Typewriter" panose="02090604020004020304" pitchFamily="18" charset="77"/>
              </a:rPr>
              <a:t>del vincolo di bilancio </a:t>
            </a:r>
            <a:r>
              <a:rPr lang="it-IT" sz="1600" dirty="0">
                <a:latin typeface="American Typewriter" panose="02090604020004020304" pitchFamily="18" charset="77"/>
              </a:rPr>
              <a:t>è data dal </a:t>
            </a:r>
          </a:p>
          <a:p>
            <a:r>
              <a:rPr lang="it-IT" sz="1600" b="1" dirty="0">
                <a:latin typeface="American Typewriter" panose="02090604020004020304" pitchFamily="18" charset="77"/>
              </a:rPr>
              <a:t>tasso d’interesse reale.</a:t>
            </a:r>
            <a:endParaRPr lang="en-US" sz="1600" b="1" dirty="0">
              <a:latin typeface="American Typewriter" panose="02090604020004020304" pitchFamily="18" charset="77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860032" y="5076473"/>
            <a:ext cx="154120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400" i="1">
                <a:latin typeface="American Typewriter" panose="02090604020004020304" pitchFamily="18" charset="77"/>
              </a:rPr>
              <a:t>Consumo </a:t>
            </a:r>
            <a:r>
              <a:rPr lang="it-IT" sz="1400" i="1" dirty="0">
                <a:latin typeface="American Typewriter" panose="02090604020004020304" pitchFamily="18" charset="77"/>
              </a:rPr>
              <a:t>del periodo 1</a:t>
            </a:r>
            <a:endParaRPr lang="en-US" sz="1400" i="1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8693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In sintesi (2)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4"/>
            <a:ext cx="8223448" cy="496855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>
                <a:solidFill>
                  <a:srgbClr val="000000"/>
                </a:solidFill>
              </a:rPr>
              <a:t>Il </a:t>
            </a:r>
            <a:r>
              <a:rPr lang="it-IT" altLang="en-US" sz="1800" u="sng" dirty="0">
                <a:solidFill>
                  <a:srgbClr val="000000"/>
                </a:solidFill>
              </a:rPr>
              <a:t>settore pubblico </a:t>
            </a:r>
            <a:r>
              <a:rPr lang="it-IT" altLang="en-US" sz="1800" dirty="0">
                <a:solidFill>
                  <a:srgbClr val="000000"/>
                </a:solidFill>
              </a:rPr>
              <a:t>può mantenere il </a:t>
            </a:r>
            <a:r>
              <a:rPr lang="it-IT" altLang="en-US" sz="1800" u="sng" dirty="0">
                <a:solidFill>
                  <a:srgbClr val="000000"/>
                </a:solidFill>
              </a:rPr>
              <a:t>bilancio primario</a:t>
            </a:r>
            <a:r>
              <a:rPr lang="it-IT" altLang="en-US" sz="1800" dirty="0"/>
              <a:t> (</a:t>
            </a:r>
            <a:r>
              <a:rPr lang="it-IT" altLang="en-US" sz="1800" b="1" dirty="0">
                <a:solidFill>
                  <a:srgbClr val="000099"/>
                </a:solidFill>
              </a:rPr>
              <a:t>T - G</a:t>
            </a:r>
            <a:r>
              <a:rPr lang="it-IT" altLang="en-US" sz="1800" dirty="0"/>
              <a:t>) in pareggio oppure in avanzo o disavanzo.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/>
              <a:t>In caso di disavanzo (</a:t>
            </a:r>
            <a:r>
              <a:rPr lang="it-IT" altLang="en-US" sz="1800" b="1" dirty="0">
                <a:solidFill>
                  <a:srgbClr val="000099"/>
                </a:solidFill>
              </a:rPr>
              <a:t>T &lt; G</a:t>
            </a:r>
            <a:r>
              <a:rPr lang="it-IT" altLang="en-US" sz="1800" dirty="0"/>
              <a:t>), emette </a:t>
            </a:r>
            <a:r>
              <a:rPr lang="it-IT" altLang="en-US" sz="1800" u="sng" dirty="0"/>
              <a:t>debito </a:t>
            </a:r>
            <a:r>
              <a:rPr lang="it-IT" altLang="en-US" sz="1800" dirty="0"/>
              <a:t>che dovrà rimborsare in futuro, insieme agli </a:t>
            </a:r>
            <a:r>
              <a:rPr lang="it-IT" altLang="en-US" sz="1800" u="sng" dirty="0"/>
              <a:t>interessi</a:t>
            </a:r>
            <a:r>
              <a:rPr lang="it-IT" altLang="en-US" sz="1800" dirty="0"/>
              <a:t> maturati nel frattempo.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/>
              <a:t>Pertanto, l’emissione di debito (a parità di spesa pubblica corrente e futura) equivale a </a:t>
            </a:r>
            <a:r>
              <a:rPr lang="it-IT" altLang="en-US" sz="1800" u="sng" dirty="0"/>
              <a:t>ridurre le imposte correnti </a:t>
            </a:r>
            <a:r>
              <a:rPr lang="it-IT" altLang="en-US" sz="1800" dirty="0"/>
              <a:t>e </a:t>
            </a:r>
            <a:r>
              <a:rPr lang="it-IT" altLang="en-US" sz="1800" u="sng" dirty="0"/>
              <a:t>aumentare quelle future</a:t>
            </a:r>
            <a:r>
              <a:rPr lang="it-IT" altLang="en-US" sz="1800" dirty="0"/>
              <a:t>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/>
              <a:t>L’operazione contabile di «</a:t>
            </a:r>
            <a:r>
              <a:rPr lang="it-IT" altLang="en-US" sz="1800" u="sng" dirty="0"/>
              <a:t>consolidare</a:t>
            </a:r>
            <a:r>
              <a:rPr lang="it-IT" altLang="en-US" sz="1800" dirty="0"/>
              <a:t>» i vincoli di bilancio del settore privato e pubblico descrive il modo in cui il settore privato «</a:t>
            </a:r>
            <a:r>
              <a:rPr lang="it-IT" altLang="en-US" sz="1800" u="sng" dirty="0" err="1"/>
              <a:t>internalizza</a:t>
            </a:r>
            <a:r>
              <a:rPr lang="it-IT" altLang="en-US" sz="1800" dirty="0"/>
              <a:t>» il vincolo di bilancio del settore pubblico all’interno del proprio vincolo.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/>
              <a:t>In particolare, non è sempre vero che una riduzione delle imposte correnti verrà percepita come un arricchimento dei consumatori: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800" dirty="0"/>
              <a:t>infatti, il vincolo consolidato suggerisce che minori imposte oggi si tradurranno, a parità di spesa pubblica, in maggiori imposte future.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altLang="en-US" sz="1875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249297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b="1" dirty="0">
                <a:solidFill>
                  <a:srgbClr val="005A5A"/>
                </a:solidFill>
              </a:rPr>
              <a:t>In sintesi (3)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4"/>
            <a:ext cx="8223448" cy="4968552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Se i mercati finanziari sono perfetti  (</a:t>
            </a:r>
            <a:r>
              <a:rPr lang="it-IT" altLang="en-US" sz="1600" b="1" dirty="0">
                <a:solidFill>
                  <a:srgbClr val="000099"/>
                </a:solidFill>
              </a:rPr>
              <a:t>r = </a:t>
            </a:r>
            <a:r>
              <a:rPr lang="it-IT" altLang="en-US" sz="1600" b="1" dirty="0" err="1">
                <a:solidFill>
                  <a:srgbClr val="000099"/>
                </a:solidFill>
              </a:rPr>
              <a:t>r</a:t>
            </a:r>
            <a:r>
              <a:rPr lang="it-IT" altLang="en-US" sz="1600" b="1" baseline="-25000" dirty="0" err="1">
                <a:solidFill>
                  <a:srgbClr val="000099"/>
                </a:solidFill>
              </a:rPr>
              <a:t>G</a:t>
            </a:r>
            <a:r>
              <a:rPr lang="it-IT" altLang="en-US" sz="1600" dirty="0">
                <a:solidFill>
                  <a:srgbClr val="000000"/>
                </a:solidFill>
              </a:rPr>
              <a:t>) e i consumatori hanno lo stesso orizzonte temporale del settore pubblico, allora vale l’ </a:t>
            </a:r>
            <a:r>
              <a:rPr lang="it-IT" altLang="en-US" sz="1600" u="sng" dirty="0">
                <a:solidFill>
                  <a:srgbClr val="000000"/>
                </a:solidFill>
              </a:rPr>
              <a:t>equivalenza</a:t>
            </a:r>
            <a:r>
              <a:rPr lang="it-IT" altLang="en-US" sz="1600" dirty="0">
                <a:solidFill>
                  <a:srgbClr val="000000"/>
                </a:solidFill>
              </a:rPr>
              <a:t> </a:t>
            </a:r>
            <a:r>
              <a:rPr lang="it-IT" altLang="en-US" sz="1600" u="sng" dirty="0">
                <a:solidFill>
                  <a:srgbClr val="000000"/>
                </a:solidFill>
              </a:rPr>
              <a:t>ricardiana: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Le decisioni dei consumatori dipendono solo dal </a:t>
            </a:r>
            <a:r>
              <a:rPr lang="it-IT" altLang="en-US" sz="1600" u="sng" dirty="0">
                <a:solidFill>
                  <a:srgbClr val="000000"/>
                </a:solidFill>
              </a:rPr>
              <a:t>valore attuale della spesa pubblica </a:t>
            </a:r>
            <a:r>
              <a:rPr lang="it-IT" altLang="en-US" sz="1600" dirty="0">
                <a:solidFill>
                  <a:srgbClr val="000000"/>
                </a:solidFill>
              </a:rPr>
              <a:t>nel corso del tempo.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Il profilo temporale delle imposte è </a:t>
            </a:r>
            <a:r>
              <a:rPr lang="it-IT" altLang="en-US" sz="1600" u="sng" dirty="0">
                <a:solidFill>
                  <a:srgbClr val="000000"/>
                </a:solidFill>
              </a:rPr>
              <a:t>irrilevante.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Il debito pubblico </a:t>
            </a:r>
            <a:r>
              <a:rPr lang="it-IT" altLang="en-US" sz="1600" u="sng" dirty="0">
                <a:solidFill>
                  <a:srgbClr val="000000"/>
                </a:solidFill>
              </a:rPr>
              <a:t>non</a:t>
            </a:r>
            <a:r>
              <a:rPr lang="it-IT" altLang="en-US" sz="1600" dirty="0">
                <a:solidFill>
                  <a:srgbClr val="000000"/>
                </a:solidFill>
              </a:rPr>
              <a:t> è ricchezza.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Al contrario, se i mercati finanziari sono </a:t>
            </a:r>
            <a:r>
              <a:rPr lang="it-IT" altLang="en-US" sz="1600" u="sng" dirty="0">
                <a:solidFill>
                  <a:srgbClr val="000000"/>
                </a:solidFill>
              </a:rPr>
              <a:t>imperfetti</a:t>
            </a:r>
            <a:r>
              <a:rPr lang="it-IT" altLang="en-US" sz="1600" dirty="0">
                <a:solidFill>
                  <a:srgbClr val="000000"/>
                </a:solidFill>
              </a:rPr>
              <a:t> (</a:t>
            </a:r>
            <a:r>
              <a:rPr lang="it-IT" altLang="en-US" sz="1600" b="1" dirty="0">
                <a:solidFill>
                  <a:srgbClr val="000099"/>
                </a:solidFill>
              </a:rPr>
              <a:t>r &gt; </a:t>
            </a:r>
            <a:r>
              <a:rPr lang="it-IT" altLang="en-US" sz="1600" b="1" dirty="0" err="1">
                <a:solidFill>
                  <a:srgbClr val="000099"/>
                </a:solidFill>
              </a:rPr>
              <a:t>r</a:t>
            </a:r>
            <a:r>
              <a:rPr lang="it-IT" altLang="en-US" sz="1600" b="1" baseline="-25000" dirty="0" err="1">
                <a:solidFill>
                  <a:srgbClr val="000099"/>
                </a:solidFill>
              </a:rPr>
              <a:t>G</a:t>
            </a:r>
            <a:r>
              <a:rPr lang="it-IT" altLang="en-US" sz="1600" dirty="0">
                <a:solidFill>
                  <a:srgbClr val="000000"/>
                </a:solidFill>
              </a:rPr>
              <a:t>), e alcuni consumatori sono scoraggiati o impossibilitati a indebitarsi,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i="1" dirty="0">
                <a:solidFill>
                  <a:srgbClr val="000000"/>
                </a:solidFill>
              </a:rPr>
              <a:t>oppure</a:t>
            </a:r>
            <a:r>
              <a:rPr lang="it-IT" altLang="en-US" sz="1600" dirty="0">
                <a:solidFill>
                  <a:srgbClr val="000000"/>
                </a:solidFill>
              </a:rPr>
              <a:t> se l’orizzonte temporale dei consumatori è «breve» rispetto a quello del debito pubblico ...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… </a:t>
            </a:r>
            <a:r>
              <a:rPr lang="it-IT" altLang="en-US" sz="1600" u="sng" dirty="0">
                <a:solidFill>
                  <a:srgbClr val="000000"/>
                </a:solidFill>
              </a:rPr>
              <a:t>non</a:t>
            </a:r>
            <a:r>
              <a:rPr lang="it-IT" altLang="en-US" sz="1600" dirty="0">
                <a:solidFill>
                  <a:srgbClr val="000000"/>
                </a:solidFill>
              </a:rPr>
              <a:t> c’è equivalenza ricardiana: 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Una riduzione delle imposte &amp; aumento dell’indebitamento può «allentare» il vincolo di bilancio di tutti o alcuni consumatori e aumentare i consumi correnti.</a:t>
            </a:r>
          </a:p>
          <a:p>
            <a:pPr lvl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altLang="en-US" sz="1600" dirty="0">
                <a:solidFill>
                  <a:srgbClr val="000000"/>
                </a:solidFill>
              </a:rPr>
              <a:t>Il debito pubblico è (in parte) ricchezza privata.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3768857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223250" cy="83820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it-IT" altLang="de-DE" sz="2800" i="1" dirty="0"/>
              <a:t>Come continua?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908720"/>
            <a:ext cx="8223250" cy="540953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it-IT" altLang="de-DE" sz="1800" dirty="0">
                <a:latin typeface="Arial" panose="020B0604020202020204" pitchFamily="34" charset="0"/>
              </a:rPr>
              <a:t>Questa lezione ha costruito, attraverso l’introduzione dei vincoli di bilancio intertemporali, un «ponte» tra le analisi di lungo e di breve periodo. 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it-IT" altLang="de-DE" sz="1800" dirty="0"/>
              <a:t>In questa lezione, abbiamo imparato a valutare alcune semplici «operazioni finanziarie»</a:t>
            </a:r>
          </a:p>
          <a:p>
            <a:pPr marL="0" indent="0">
              <a:lnSpc>
                <a:spcPct val="125000"/>
              </a:lnSpc>
              <a:spcBef>
                <a:spcPts val="1200"/>
              </a:spcBef>
              <a:buNone/>
            </a:pPr>
            <a:r>
              <a:rPr lang="it-IT" altLang="de-DE" sz="1800" dirty="0"/>
              <a:t>Nella prossima, esamineremo più in dettaglio cosa sono i mercati finanziari e quali operazioni vi avvengono.</a:t>
            </a:r>
          </a:p>
          <a:p>
            <a:pPr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altLang="de-DE" sz="1800" i="1" dirty="0">
                <a:latin typeface="Arial" panose="020B0604020202020204" pitchFamily="34" charset="0"/>
              </a:rPr>
              <a:t>Il riferimento bibliografico è: </a:t>
            </a:r>
            <a:r>
              <a:rPr lang="it-IT" altLang="de-DE" sz="1800" b="1" dirty="0">
                <a:solidFill>
                  <a:srgbClr val="0070C0"/>
                </a:solidFill>
                <a:latin typeface="Arial" panose="020B0604020202020204" pitchFamily="34" charset="0"/>
              </a:rPr>
              <a:t>BW. 7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de-DE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de-DE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60000"/>
              </a:spcBef>
              <a:buNone/>
            </a:pPr>
            <a:endParaRPr lang="it-IT" altLang="de-DE" sz="2000" i="1" dirty="0">
              <a:latin typeface="Arial" panose="020B0604020202020204" pitchFamily="34" charset="0"/>
            </a:endParaRPr>
          </a:p>
        </p:txBody>
      </p:sp>
      <p:sp>
        <p:nvSpPr>
          <p:cNvPr id="15364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  <a:defRPr/>
            </a:pPr>
            <a:r>
              <a:rPr lang="it-IT" sz="1200">
                <a:latin typeface="Arial" panose="020B0604020202020204" pitchFamily="34" charset="0"/>
              </a:rPr>
              <a:t>Lez. 6:  Futuro e Presente</a:t>
            </a:r>
            <a:endParaRPr lang="it-IT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5418"/>
            <a:ext cx="8399818" cy="429720"/>
          </a:xfrm>
        </p:spPr>
        <p:txBody>
          <a:bodyPr/>
          <a:lstStyle/>
          <a:p>
            <a:r>
              <a:rPr lang="it-IT" sz="2000" b="1" dirty="0">
                <a:latin typeface="American Typewriter" panose="02090604020004020304" pitchFamily="18" charset="77"/>
              </a:rPr>
              <a:t>2. Un passo indietro: tassi d’interesse e valore attuale</a:t>
            </a:r>
            <a:endParaRPr lang="en-US" sz="20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/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u="sng" dirty="0">
                    <a:latin typeface="American Typewriter" panose="02090604020004020304" pitchFamily="18" charset="77"/>
                  </a:rPr>
                  <a:t>Un esempio</a:t>
                </a:r>
                <a:r>
                  <a:rPr lang="it-IT" sz="1800" i="1" dirty="0">
                    <a:latin typeface="American Typewriter" panose="02090604020004020304" pitchFamily="18" charset="77"/>
                  </a:rPr>
                  <a:t>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Ho ottenuto un prestito di </a:t>
                </a:r>
                <a:r>
                  <a:rPr lang="it-IT" sz="1800" b="1" dirty="0">
                    <a:latin typeface="American Typewriter" panose="02090604020004020304" pitchFamily="18" charset="77"/>
                  </a:rPr>
                  <a:t>100 euro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ed il tasso d’interesse è: </a:t>
                </a:r>
                <a:endParaRPr lang="it-IT" sz="1800" i="1" dirty="0">
                  <a:latin typeface="American Typewriter" panose="02090604020004020304" pitchFamily="18" charset="77"/>
                </a:endParaRPr>
              </a:p>
              <a:p>
                <a:pPr marL="0" indent="0" algn="ctr">
                  <a:lnSpc>
                    <a:spcPct val="114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sz="20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sz="1800" b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= 15% = 0,15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       Quale somma dovrò restituirne tra </a:t>
                </a:r>
                <a:r>
                  <a:rPr lang="it-IT" sz="1800" b="1" dirty="0">
                    <a:latin typeface="American Typewriter" panose="02090604020004020304" pitchFamily="18" charset="77"/>
                  </a:rPr>
                  <a:t>un anno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?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Ø"/>
                </a:pPr>
                <a:r>
                  <a:rPr lang="it-IT" sz="18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Valore futuro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= valore corrente • (1 + </a:t>
                </a:r>
                <a14:m>
                  <m:oMath xmlns:m="http://schemas.openxmlformats.org/officeDocument/2006/math">
                    <m:r>
                      <a:rPr lang="it-IT" sz="1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it-IT" sz="1800" dirty="0">
                    <a:latin typeface="American Typewriter" panose="02090604020004020304" pitchFamily="18" charset="77"/>
                  </a:rPr>
                  <a:t>)</a:t>
                </a:r>
              </a:p>
              <a:p>
                <a:pPr marL="5715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		= </a:t>
                </a:r>
                <a:r>
                  <a:rPr lang="it-IT" sz="1800" dirty="0"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100 • (1 + 0,15) =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ea typeface="Cambria Math" panose="02040503050406030204" pitchFamily="18" charset="0"/>
                  </a:rPr>
                  <a:t>115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209826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5418"/>
            <a:ext cx="7848103" cy="42972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I tassi d’interesse (1)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it-IT" sz="1800" b="1" dirty="0">
                    <a:latin typeface="American Typewriter" panose="02090604020004020304" pitchFamily="18" charset="77"/>
                  </a:rPr>
                  <a:t> </a:t>
                </a:r>
                <a:r>
                  <a:rPr lang="it-IT" sz="1800" i="1" u="sng" dirty="0">
                    <a:latin typeface="American Typewriter" panose="02090604020004020304" pitchFamily="18" charset="77"/>
                  </a:rPr>
                  <a:t>Cos’ è un’operazione finanziaria?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Nel caso più semplice, è un accordo tra due parti che coinvolge: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Un flusso in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entrata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(uscita) oggi.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Un flusso corrispettivo in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uscita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(entrata) in un tempo futuro.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Che relazione vi è tra questi due flussi?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Dipende dal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tempo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e dal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tasso di interesse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contrattato tra le due parti.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Esempio: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Due periodi:      	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 = 0   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e  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T = 1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Tasso d’interesse: 	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= 15% = 0,15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Somma iniziale (presa / data in prestito al tempo 0):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	€ 100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Somma finale  (resa / ricevuta in restituzione al tempo 1):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	€ 115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 </a:t>
                </a:r>
                <a:r>
                  <a:rPr lang="it-IT" sz="1800" b="1" i="1" dirty="0">
                    <a:solidFill>
                      <a:srgbClr val="000099"/>
                    </a:solidFill>
                    <a:latin typeface="American Typewriter" panose="02090604020004020304" pitchFamily="18" charset="77"/>
                  </a:rPr>
                  <a:t>Quale relazione tra queste variabili?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  <a:blipFill>
                <a:blip r:embed="rId2"/>
                <a:stretch>
                  <a:fillRect l="-603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133278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5418"/>
            <a:ext cx="7848103" cy="42972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I tassi d’interesse (2)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/>
                  <a:t>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Quale relazione tra queste variabili?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			€ 100 (1+0,15) = € 115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Per convenzione, definiamo sempre il tasso d’interesse in riferimento al periodo di un anno.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Ma se un prestito dura due anni?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L’interesse dovuto viene </a:t>
                </a:r>
                <a:r>
                  <a:rPr lang="it-IT" sz="1800" b="1" dirty="0">
                    <a:solidFill>
                      <a:srgbClr val="C00000"/>
                    </a:solidFill>
                    <a:latin typeface="American Typewriter" panose="02090604020004020304" pitchFamily="18" charset="77"/>
                  </a:rPr>
                  <a:t>capitalizzato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 ogni anno: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Quindi dopo il primo anno avremo: 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€ 100 (1+0,15) = € 115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</a:rPr>
                  <a:t>E dopo </a:t>
                </a:r>
                <a:r>
                  <a:rPr lang="it-IT" sz="1800" b="1" dirty="0">
                    <a:latin typeface="American Typewriter" panose="02090604020004020304" pitchFamily="18" charset="77"/>
                  </a:rPr>
                  <a:t>due anni</a:t>
                </a:r>
                <a:r>
                  <a:rPr lang="it-IT" sz="1800" dirty="0">
                    <a:latin typeface="American Typewriter" panose="02090604020004020304" pitchFamily="18" charset="77"/>
                  </a:rPr>
                  <a:t>:			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€ 115 (1+0,15) = € 132,25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Ovvero:				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€ 100 (1+0,15)</a:t>
                </a:r>
                <a:r>
                  <a:rPr lang="it-IT" sz="1800" b="1" baseline="30000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2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= € 132,25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Questa formula si generalizza facilmente ad un periodo di durata maggiore,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i="1" dirty="0">
                    <a:latin typeface="American Typewriter" panose="02090604020004020304" pitchFamily="18" charset="77"/>
                  </a:rPr>
                  <a:t>ad es. 10 anni. Questa è la formula dell’ </a:t>
                </a:r>
                <a:r>
                  <a:rPr lang="it-IT" sz="18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interesse composto</a:t>
                </a:r>
                <a:r>
                  <a:rPr lang="it-IT" sz="1800" i="1" dirty="0">
                    <a:latin typeface="American Typewriter" panose="02090604020004020304" pitchFamily="18" charset="77"/>
                  </a:rPr>
                  <a:t>:</a:t>
                </a:r>
                <a:endParaRPr lang="it-IT" sz="1800" b="1" dirty="0">
                  <a:solidFill>
                    <a:srgbClr val="0070C0"/>
                  </a:solidFill>
                  <a:latin typeface="American Typewriter" panose="02090604020004020304" pitchFamily="18" charset="77"/>
                </a:endParaRPr>
              </a:p>
              <a:p>
                <a:pPr marL="0" indent="0" algn="ctr">
                  <a:lnSpc>
                    <a:spcPct val="114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𝟏𝟎𝟎</m:t>
                    </m:r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𝟎</m:t>
                            </m:r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it-IT" sz="1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𝟏𝟓</m:t>
                            </m:r>
                          </m:e>
                        </m:d>
                      </m:e>
                      <m:sup>
                        <m:r>
                          <a:rPr lang="it-IT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sup>
                    </m:sSup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𝟒𝟎𝟒</m:t>
                    </m:r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it-IT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𝟓𝟔</m:t>
                    </m:r>
                  </m:oMath>
                </a14:m>
                <a:r>
                  <a:rPr lang="it-IT" sz="18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	</a:t>
                </a:r>
                <a:endParaRPr lang="it-IT" sz="18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8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it-IT" sz="1800" dirty="0"/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045681"/>
                <a:ext cx="8399817" cy="5184576"/>
              </a:xfrm>
              <a:blipFill>
                <a:blip r:embed="rId2"/>
                <a:stretch>
                  <a:fillRect l="-603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76787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5418"/>
            <a:ext cx="7848103" cy="42972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La formula </a:t>
            </a:r>
            <a:r>
              <a:rPr lang="it-IT" sz="2400" b="1" dirty="0" err="1">
                <a:latin typeface="American Typewriter" panose="02090604020004020304" pitchFamily="18" charset="77"/>
              </a:rPr>
              <a:t>deIl’interesse</a:t>
            </a:r>
            <a:r>
              <a:rPr lang="it-IT" sz="2400" b="1" dirty="0">
                <a:latin typeface="American Typewriter" panose="02090604020004020304" pitchFamily="18" charset="77"/>
              </a:rPr>
              <a:t> composto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1045680"/>
                <a:ext cx="8399817" cy="5355119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/>
                  <a:t> </a:t>
                </a:r>
              </a:p>
              <a:p>
                <a:pPr marL="0" indent="0" algn="ctr">
                  <a:lnSpc>
                    <a:spcPct val="114000"/>
                  </a:lnSpc>
                  <a:spcBef>
                    <a:spcPts val="0"/>
                  </a:spcBef>
                  <a:buNone/>
                </a:pPr>
                <a:endParaRPr lang="it-IT" sz="1800" b="1" i="1" dirty="0">
                  <a:solidFill>
                    <a:srgbClr val="0070C0"/>
                  </a:solidFill>
                  <a:latin typeface="+mj-lt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800" dirty="0"/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endParaRPr lang="it-IT" sz="1800" dirty="0"/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1600" dirty="0"/>
              </a:p>
              <a:p>
                <a:pPr marL="457200" lvl="1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it-IT" sz="2000" b="1" dirty="0">
                    <a:solidFill>
                      <a:srgbClr val="0070C0"/>
                    </a:solidFill>
                    <a:latin typeface="+mj-lt"/>
                  </a:rPr>
                  <a:t>                          VA  ·  (1+i) </a:t>
                </a:r>
                <a:r>
                  <a:rPr lang="it-IT" sz="2000" b="1" baseline="30000" dirty="0">
                    <a:solidFill>
                      <a:srgbClr val="0070C0"/>
                    </a:solidFill>
                    <a:latin typeface="+mj-lt"/>
                  </a:rPr>
                  <a:t>t</a:t>
                </a:r>
                <a:r>
                  <a:rPr lang="it-IT" sz="2000" b="1" dirty="0">
                    <a:solidFill>
                      <a:srgbClr val="0070C0"/>
                    </a:solidFill>
                    <a:latin typeface="+mj-lt"/>
                  </a:rPr>
                  <a:t>     =     VF</a:t>
                </a: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000" i="1" baseline="30000" dirty="0">
                    <a:latin typeface="+mj-lt"/>
                  </a:rPr>
                  <a:t>Qual è l’incognita? </a:t>
                </a: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000" baseline="30000" dirty="0">
                    <a:latin typeface="+mj-lt"/>
                  </a:rPr>
                  <a:t>A seconda della domanda che ci poniamo, isoliamo l’incognita a sinistra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sz="2000" baseline="30000" dirty="0">
                    <a:solidFill>
                      <a:srgbClr val="0070C0"/>
                    </a:solidFill>
                    <a:latin typeface="+mj-lt"/>
                  </a:rPr>
                  <a:t>Incognita =</a:t>
                </a:r>
                <a:r>
                  <a:rPr lang="it-IT" sz="20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it-IT" sz="2000" b="1" baseline="30000" dirty="0">
                    <a:solidFill>
                      <a:srgbClr val="0070C0"/>
                    </a:solidFill>
                    <a:latin typeface="+mj-lt"/>
                  </a:rPr>
                  <a:t>VF</a:t>
                </a:r>
                <a:r>
                  <a:rPr lang="it-IT" sz="2000" i="1" baseline="30000" dirty="0">
                    <a:solidFill>
                      <a:srgbClr val="0070C0"/>
                    </a:solidFill>
                    <a:latin typeface="+mj-lt"/>
                  </a:rPr>
                  <a:t>:		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VF = VA · (1+i) </a:t>
                </a:r>
                <a:r>
                  <a:rPr lang="it-IT" sz="2000" b="1" baseline="30000" dirty="0">
                    <a:solidFill>
                      <a:srgbClr val="0070C0"/>
                    </a:solidFill>
                  </a:rPr>
                  <a:t>t</a:t>
                </a:r>
                <a:endParaRPr lang="it-IT" sz="2000" i="1" baseline="30000" dirty="0">
                  <a:solidFill>
                    <a:srgbClr val="0070C0"/>
                  </a:solidFill>
                  <a:latin typeface="+mj-lt"/>
                </a:endParaRP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2000" i="1" baseline="30000" dirty="0">
                  <a:solidFill>
                    <a:srgbClr val="0070C0"/>
                  </a:solidFill>
                  <a:latin typeface="+mj-lt"/>
                </a:endParaRP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2000" i="1" baseline="30000" dirty="0">
                    <a:solidFill>
                      <a:srgbClr val="0070C0"/>
                    </a:solidFill>
                    <a:latin typeface="+mj-lt"/>
                  </a:rPr>
                  <a:t>Oppure: </a:t>
                </a:r>
                <a:r>
                  <a:rPr lang="it-IT" sz="2000" baseline="30000" dirty="0">
                    <a:solidFill>
                      <a:srgbClr val="0070C0"/>
                    </a:solidFill>
                    <a:latin typeface="+mj-lt"/>
                  </a:rPr>
                  <a:t>i</a:t>
                </a:r>
                <a:r>
                  <a:rPr lang="it-IT" sz="2000" baseline="30000" dirty="0">
                    <a:solidFill>
                      <a:srgbClr val="0070C0"/>
                    </a:solidFill>
                  </a:rPr>
                  <a:t>ncognita =</a:t>
                </a:r>
                <a:r>
                  <a:rPr lang="it-IT" sz="2000" dirty="0">
                    <a:solidFill>
                      <a:srgbClr val="0070C0"/>
                    </a:solidFill>
                  </a:rPr>
                  <a:t> </a:t>
                </a:r>
                <a:r>
                  <a:rPr lang="it-IT" sz="2000" b="1" baseline="30000" dirty="0">
                    <a:solidFill>
                      <a:srgbClr val="0070C0"/>
                    </a:solidFill>
                    <a:latin typeface="+mj-lt"/>
                  </a:rPr>
                  <a:t>VA</a:t>
                </a:r>
                <a:r>
                  <a:rPr lang="it-IT" sz="2000" i="1" baseline="30000" dirty="0">
                    <a:solidFill>
                      <a:srgbClr val="0070C0"/>
                    </a:solidFill>
                    <a:latin typeface="+mj-lt"/>
                  </a:rPr>
                  <a:t>:		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VA = VF · [1/(1+i)] </a:t>
                </a:r>
                <a:r>
                  <a:rPr lang="it-IT" sz="2000" b="1" baseline="30000" dirty="0">
                    <a:solidFill>
                      <a:srgbClr val="0070C0"/>
                    </a:solidFill>
                  </a:rPr>
                  <a:t>t</a:t>
                </a:r>
                <a:endParaRPr lang="it-IT" sz="2000" i="1" baseline="30000" dirty="0">
                  <a:solidFill>
                    <a:srgbClr val="0070C0"/>
                  </a:solidFill>
                  <a:latin typeface="+mj-lt"/>
                </a:endParaRPr>
              </a:p>
              <a:p>
                <a:pPr lvl="1">
                  <a:lnSpc>
                    <a:spcPct val="11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it-IT" sz="2000" i="1" baseline="30000" dirty="0">
                    <a:solidFill>
                      <a:srgbClr val="0070C0"/>
                    </a:solidFill>
                  </a:rPr>
                  <a:t>Oppure: </a:t>
                </a:r>
                <a:r>
                  <a:rPr lang="it-IT" sz="2000" baseline="30000" dirty="0">
                    <a:solidFill>
                      <a:srgbClr val="0070C0"/>
                    </a:solidFill>
                  </a:rPr>
                  <a:t>incognita = </a:t>
                </a:r>
                <a:r>
                  <a:rPr lang="it-IT" sz="2000" b="1" baseline="30000" dirty="0">
                    <a:solidFill>
                      <a:srgbClr val="0070C0"/>
                    </a:solidFill>
                  </a:rPr>
                  <a:t>i</a:t>
                </a:r>
                <a:r>
                  <a:rPr lang="it-IT" sz="2000" i="1" baseline="30000" dirty="0">
                    <a:solidFill>
                      <a:srgbClr val="0070C0"/>
                    </a:solidFill>
                  </a:rPr>
                  <a:t>		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𝐕𝐅</m:t>
                                </m:r>
                              </m:num>
                              <m:den>
                                <m:r>
                                  <a:rPr lang="it-IT" sz="2400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𝐕𝐀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it-IT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sup>
                    </m:sSup>
                  </m:oMath>
                </a14:m>
                <a:r>
                  <a:rPr lang="it-IT" sz="2400" b="1" dirty="0">
                    <a:solidFill>
                      <a:srgbClr val="0070C0"/>
                    </a:solidFill>
                  </a:rPr>
                  <a:t> - </a:t>
                </a:r>
                <a:r>
                  <a:rPr lang="it-IT" sz="2000" b="1" dirty="0">
                    <a:solidFill>
                      <a:srgbClr val="0070C0"/>
                    </a:solidFill>
                  </a:rPr>
                  <a:t>1</a:t>
                </a:r>
                <a:endParaRPr lang="it-IT" sz="2000" i="1" baseline="30000" dirty="0">
                  <a:solidFill>
                    <a:srgbClr val="0070C0"/>
                  </a:solidFill>
                </a:endParaRP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2000" i="1" baseline="30000" dirty="0">
                  <a:solidFill>
                    <a:srgbClr val="0070C0"/>
                  </a:solidFill>
                </a:endParaRP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000" i="1" baseline="30000" dirty="0">
                    <a:solidFill>
                      <a:srgbClr val="0070C0"/>
                    </a:solidFill>
                    <a:latin typeface="+mj-lt"/>
                  </a:rPr>
                  <a:t>	</a:t>
                </a:r>
              </a:p>
            </p:txBody>
          </p:sp>
        </mc:Choice>
        <mc:Fallback xmlns=""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045680"/>
                <a:ext cx="8399817" cy="535511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92264"/>
              </p:ext>
            </p:extLst>
          </p:nvPr>
        </p:nvGraphicFramePr>
        <p:xfrm>
          <a:off x="827584" y="1049871"/>
          <a:ext cx="648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merican Typewriter" panose="02090604020004020304" pitchFamily="18" charset="77"/>
                        </a:rPr>
                        <a:t>Valore</a:t>
                      </a:r>
                      <a:r>
                        <a:rPr lang="en-GB" dirty="0">
                          <a:latin typeface="American Typewriter" panose="02090604020004020304" pitchFamily="18" charset="77"/>
                        </a:rPr>
                        <a:t> </a:t>
                      </a:r>
                      <a:r>
                        <a:rPr lang="en-GB" dirty="0" err="1">
                          <a:latin typeface="American Typewriter" panose="02090604020004020304" pitchFamily="18" charset="77"/>
                        </a:rPr>
                        <a:t>attuale</a:t>
                      </a:r>
                      <a:r>
                        <a:rPr lang="en-GB" dirty="0">
                          <a:latin typeface="American Typewriter" panose="02090604020004020304" pitchFamily="18" charset="77"/>
                        </a:rPr>
                        <a:t> (€)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Tasso</a:t>
                      </a:r>
                      <a:r>
                        <a:rPr lang="en-GB" baseline="0" dirty="0">
                          <a:latin typeface="American Typewriter" panose="02090604020004020304" pitchFamily="18" charset="77"/>
                        </a:rPr>
                        <a:t> </a:t>
                      </a:r>
                      <a:r>
                        <a:rPr lang="en-GB" baseline="0" dirty="0" err="1">
                          <a:latin typeface="American Typewriter" panose="02090604020004020304" pitchFamily="18" charset="77"/>
                        </a:rPr>
                        <a:t>d’interesse</a:t>
                      </a:r>
                      <a:endParaRPr lang="en-GB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merican Typewriter" panose="02090604020004020304" pitchFamily="18" charset="77"/>
                        </a:rPr>
                        <a:t>Durata</a:t>
                      </a:r>
                      <a:endParaRPr lang="en-GB" dirty="0">
                        <a:latin typeface="American Typewriter" panose="02090604020004020304" pitchFamily="18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merican Typewriter" panose="02090604020004020304" pitchFamily="18" charset="77"/>
                        </a:rPr>
                        <a:t>Valore</a:t>
                      </a:r>
                      <a:r>
                        <a:rPr lang="en-GB" dirty="0">
                          <a:latin typeface="American Typewriter" panose="02090604020004020304" pitchFamily="18" charset="77"/>
                        </a:rPr>
                        <a:t> finale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132,25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merican Typewriter" panose="02090604020004020304" pitchFamily="18" charset="77"/>
                        </a:rPr>
                        <a:t>404,56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69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45418"/>
            <a:ext cx="7848103" cy="429720"/>
          </a:xfrm>
        </p:spPr>
        <p:txBody>
          <a:bodyPr/>
          <a:lstStyle/>
          <a:p>
            <a:r>
              <a:rPr lang="it-IT" sz="2400" b="1" dirty="0">
                <a:latin typeface="American Typewriter" panose="02090604020004020304" pitchFamily="18" charset="77"/>
              </a:rPr>
              <a:t>Interesse composto - </a:t>
            </a:r>
            <a:r>
              <a:rPr lang="it-IT" sz="2400" b="1" i="1" dirty="0">
                <a:latin typeface="American Typewriter" panose="02090604020004020304" pitchFamily="18" charset="77"/>
              </a:rPr>
              <a:t>esempi</a:t>
            </a:r>
            <a:endParaRPr lang="en-US" sz="2400" i="1" dirty="0"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testo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8313" y="1045680"/>
                <a:ext cx="8399817" cy="5355119"/>
              </a:xfrm>
            </p:spPr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1800" b="1" dirty="0"/>
                  <a:t> </a:t>
                </a:r>
                <a:endParaRPr lang="it-IT" sz="1600" b="1" dirty="0">
                  <a:latin typeface="American Typewriter" panose="02090604020004020304" pitchFamily="18" charset="77"/>
                </a:endParaRP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it-IT" sz="1600" b="1" i="1" dirty="0">
                    <a:solidFill>
                      <a:srgbClr val="0070C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Se presto € 500 per 5 anni al tasso d’interesse annuo del 4%, quale somma otterrò fra 5 anni?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VF = 500 · 1,04</a:t>
                </a:r>
                <a:r>
                  <a:rPr lang="it-IT" sz="1600" b="1" baseline="30000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5</a:t>
                </a: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 = ?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it-IT" sz="1600" b="1" i="1" dirty="0">
                  <a:solidFill>
                    <a:srgbClr val="0070C0"/>
                  </a:solidFill>
                  <a:latin typeface="American Typewriter" panose="02090604020004020304" pitchFamily="18" charset="77"/>
                  <a:sym typeface="Symbol" panose="05050102010706020507" pitchFamily="18" charset="2"/>
                </a:endParaRP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it-IT" sz="1600" b="1" i="1" dirty="0">
                    <a:solidFill>
                      <a:srgbClr val="0070C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Se fra 4 anni erediterò 1 milione di euro, ed il tasso d’interesse è il 3%, qual è il valore attuale della mia eredità?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VA = 1.000.000 / 1,03</a:t>
                </a:r>
                <a:r>
                  <a:rPr lang="it-IT" sz="1600" b="1" baseline="30000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4 </a:t>
                </a: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= ?</a:t>
                </a:r>
              </a:p>
              <a:p>
                <a:pPr lvl="1">
                  <a:lnSpc>
                    <a:spcPct val="114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it-IT" sz="1600" b="1" dirty="0">
                  <a:solidFill>
                    <a:srgbClr val="C00000"/>
                  </a:solidFill>
                  <a:latin typeface="American Typewriter" panose="02090604020004020304" pitchFamily="18" charset="77"/>
                  <a:sym typeface="Symbol" panose="05050102010706020507" pitchFamily="18" charset="2"/>
                </a:endParaRP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it-IT" sz="1600" b="1" i="1" dirty="0">
                    <a:solidFill>
                      <a:srgbClr val="0070C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Un mio amico mi ha chiesto: se mi presti € 300  oggi, te ne restituisco 400 fra 3 anni. In pratica, che tasso d’interesse si è offerto di pagarmi?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i  = (400/300) </a:t>
                </a:r>
                <a:r>
                  <a:rPr lang="it-IT" sz="1600" b="1" baseline="30000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(1/3)</a:t>
                </a:r>
                <a:r>
                  <a:rPr lang="it-IT" sz="1600" b="1" dirty="0">
                    <a:solidFill>
                      <a:srgbClr val="C0000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 = ?</a:t>
                </a:r>
              </a:p>
              <a:p>
                <a:pPr marL="857250" lvl="2" indent="-45720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it-IT" sz="1400" i="1" dirty="0">
                    <a:solidFill>
                      <a:srgbClr val="0070C0"/>
                    </a:solidFill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Nota</a:t>
                </a:r>
                <a:r>
                  <a:rPr lang="it-IT" sz="1400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. Elevare un numero alla </a:t>
                </a:r>
                <a:r>
                  <a:rPr lang="it-IT" sz="1400" b="1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potenza di 1/3 </a:t>
                </a:r>
                <a:r>
                  <a:rPr lang="it-IT" sz="1400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equivale ad estrarre la </a:t>
                </a:r>
                <a:r>
                  <a:rPr lang="it-IT" sz="1400" b="1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radice cubica</a:t>
                </a:r>
                <a:r>
                  <a:rPr lang="it-IT" sz="1400" dirty="0">
                    <a:latin typeface="American Typewriter" panose="02090604020004020304" pitchFamily="18" charset="77"/>
                    <a:sym typeface="Symbol" panose="05050102010706020507" pitchFamily="18" charset="2"/>
                  </a:rPr>
                  <a:t> di quel numero. In generale:  </a:t>
                </a:r>
                <a:r>
                  <a:rPr lang="it-IT" sz="2000" b="1" dirty="0">
                    <a:solidFill>
                      <a:srgbClr val="0070C0"/>
                    </a:solidFill>
                    <a:latin typeface="American Typewriter" panose="02090604020004020304" pitchFamily="18" charset="7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it-IT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it-IT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ctrl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it-IT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it-IT" sz="1700" i="1" baseline="30000" dirty="0">
                  <a:solidFill>
                    <a:srgbClr val="0070C0"/>
                  </a:solidFill>
                  <a:latin typeface="American Typewriter" panose="02090604020004020304" pitchFamily="18" charset="77"/>
                </a:endParaRP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endParaRPr lang="it-IT" sz="2000" i="1" baseline="30000" dirty="0">
                  <a:solidFill>
                    <a:srgbClr val="0070C0"/>
                  </a:solidFill>
                </a:endParaRPr>
              </a:p>
              <a:p>
                <a:pPr marL="457200" lvl="1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:r>
                  <a:rPr lang="it-IT" sz="2000" i="1" baseline="30000" dirty="0">
                    <a:solidFill>
                      <a:srgbClr val="0070C0"/>
                    </a:solidFill>
                    <a:latin typeface="+mj-lt"/>
                  </a:rPr>
                  <a:t>	</a:t>
                </a:r>
              </a:p>
            </p:txBody>
          </p:sp>
        </mc:Choice>
        <mc:Fallback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8313" y="1045680"/>
                <a:ext cx="8399817" cy="5355119"/>
              </a:xfrm>
              <a:blipFill>
                <a:blip r:embed="rId2"/>
                <a:stretch>
                  <a:fillRect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Lez. 6:  Futuro e Presente</a:t>
            </a:r>
          </a:p>
        </p:txBody>
      </p:sp>
    </p:spTree>
    <p:extLst>
      <p:ext uri="{BB962C8B-B14F-4D97-AF65-F5344CB8AC3E}">
        <p14:creationId xmlns:p14="http://schemas.microsoft.com/office/powerpoint/2010/main" val="2696269904"/>
      </p:ext>
    </p:extLst>
  </p:cSld>
  <p:clrMapOvr>
    <a:masterClrMapping/>
  </p:clrMapOvr>
</p:sld>
</file>

<file path=ppt/theme/theme1.xml><?xml version="1.0" encoding="utf-8"?>
<a:theme xmlns:a="http://schemas.openxmlformats.org/drawingml/2006/main" name="2_Eclissi">
  <a:themeElements>
    <a:clrScheme name="1_Eclissi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ssi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clissi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ssi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ssi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7143</TotalTime>
  <Words>6073</Words>
  <Application>Microsoft Macintosh PowerPoint</Application>
  <PresentationFormat>On-screen Show (4:3)</PresentationFormat>
  <Paragraphs>558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American Typewriter</vt:lpstr>
      <vt:lpstr>Arial</vt:lpstr>
      <vt:lpstr>Calibri</vt:lpstr>
      <vt:lpstr>Cambria Math</vt:lpstr>
      <vt:lpstr>Verdana</vt:lpstr>
      <vt:lpstr>Wingdings</vt:lpstr>
      <vt:lpstr>2_Eclissi</vt:lpstr>
      <vt:lpstr>Lez. 6 – DAL FUTURO AL PRESENTE                                                                                                                 rif. BW-c.6 – feb.2020</vt:lpstr>
      <vt:lpstr>I LEGAMI TRA IL PRESENTE E IL FUTURO</vt:lpstr>
      <vt:lpstr>1. Consumare oggi o domani?</vt:lpstr>
      <vt:lpstr>Consumo oggi o domani: Il vincolo di bilancio intertemporale del consumatore</vt:lpstr>
      <vt:lpstr>2. Un passo indietro: tassi d’interesse e valore attuale</vt:lpstr>
      <vt:lpstr>I tassi d’interesse (1)</vt:lpstr>
      <vt:lpstr>I tassi d’interesse (2)</vt:lpstr>
      <vt:lpstr>La formula deIl’interesse composto</vt:lpstr>
      <vt:lpstr>Interesse composto - esempi</vt:lpstr>
      <vt:lpstr>Un esempio più complesso</vt:lpstr>
      <vt:lpstr>Tasso d’interesse reale </vt:lpstr>
      <vt:lpstr>Tasso d’interesse reale </vt:lpstr>
      <vt:lpstr>Tasso d’interesse reale - Esempio</vt:lpstr>
      <vt:lpstr>3. Il vincolo di bilancio intertemporale dei consumatori</vt:lpstr>
      <vt:lpstr>Alcuni modi di guardare al vincolo di bilancio intertemporale:</vt:lpstr>
      <vt:lpstr>Rappresentazione grafica  del vincolo di bilancio intertemporale:</vt:lpstr>
      <vt:lpstr>Le scelte intertemporali del consumatore:</vt:lpstr>
      <vt:lpstr>Le scelte intertemporali del consumatore (2):</vt:lpstr>
      <vt:lpstr>Caso (b): Risparmio positivo (C1 &lt; Y1)</vt:lpstr>
      <vt:lpstr>Caso (c): Indebitamento (C1 &gt; Y1)</vt:lpstr>
      <vt:lpstr>4. Consumo e mercati finanziari: perfetti o imperfetti?</vt:lpstr>
      <vt:lpstr>Mercati finanziari imperfetti (1).  Non ci si può indebitare: Razionamento del credito</vt:lpstr>
      <vt:lpstr>Mercati finanziari imperfetti (2).  Tassi di interesse diversi tra debiti e crediti privati: r’ &gt; r </vt:lpstr>
      <vt:lpstr>5. Il vincolo di bilancio del settore pubblico</vt:lpstr>
      <vt:lpstr>Il vincolo di bilancio pubblico: due periodi</vt:lpstr>
      <vt:lpstr>Avanzi e disavanzi primari</vt:lpstr>
      <vt:lpstr>Il vincolo di bilancio del settore pubblico: caso generale</vt:lpstr>
      <vt:lpstr>6.  Vincolo di bilancio consolidato       ed equivalenza ricardiana</vt:lpstr>
      <vt:lpstr>Pubblico e privato: il vincolo di bilancio consolidato (2)</vt:lpstr>
      <vt:lpstr>Equivalenza ricardiana</vt:lpstr>
      <vt:lpstr>Equivalenza ricardiana e politiche di austerità:</vt:lpstr>
      <vt:lpstr>Equivalenza ricardiana: prima critica</vt:lpstr>
      <vt:lpstr>Equivalenza ricardiana: prima critica (2)</vt:lpstr>
      <vt:lpstr>Equivalenza ricardiana: prima critica (3)</vt:lpstr>
      <vt:lpstr>Equivalenza ricardiana: prima critica (4)</vt:lpstr>
      <vt:lpstr>Equivalenza ricardiana: prima critica (5)</vt:lpstr>
      <vt:lpstr>La prima critica: sintesi</vt:lpstr>
      <vt:lpstr>PowerPoint Presentation</vt:lpstr>
      <vt:lpstr>7. In sintesi (1)</vt:lpstr>
      <vt:lpstr>In sintesi (2)</vt:lpstr>
      <vt:lpstr>In sintesi (3)</vt:lpstr>
      <vt:lpstr>Come continua?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riccardo rovelli</dc:creator>
  <cp:lastModifiedBy>Nicola Mastrorocco</cp:lastModifiedBy>
  <cp:revision>191</cp:revision>
  <cp:lastPrinted>2016-03-08T22:37:53Z</cp:lastPrinted>
  <dcterms:created xsi:type="dcterms:W3CDTF">2003-11-12T13:53:09Z</dcterms:created>
  <dcterms:modified xsi:type="dcterms:W3CDTF">2023-03-23T21:06:32Z</dcterms:modified>
</cp:coreProperties>
</file>