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6"/>
  </p:notesMasterIdLst>
  <p:handoutMasterIdLst>
    <p:handoutMasterId r:id="rId27"/>
  </p:handoutMasterIdLst>
  <p:sldIdLst>
    <p:sldId id="256" r:id="rId2"/>
    <p:sldId id="424" r:id="rId3"/>
    <p:sldId id="495" r:id="rId4"/>
    <p:sldId id="474" r:id="rId5"/>
    <p:sldId id="463" r:id="rId6"/>
    <p:sldId id="480" r:id="rId7"/>
    <p:sldId id="475" r:id="rId8"/>
    <p:sldId id="476" r:id="rId9"/>
    <p:sldId id="487" r:id="rId10"/>
    <p:sldId id="488" r:id="rId11"/>
    <p:sldId id="477" r:id="rId12"/>
    <p:sldId id="478" r:id="rId13"/>
    <p:sldId id="479" r:id="rId14"/>
    <p:sldId id="481" r:id="rId15"/>
    <p:sldId id="482" r:id="rId16"/>
    <p:sldId id="483" r:id="rId17"/>
    <p:sldId id="484" r:id="rId18"/>
    <p:sldId id="496" r:id="rId19"/>
    <p:sldId id="497" r:id="rId20"/>
    <p:sldId id="499" r:id="rId21"/>
    <p:sldId id="498" r:id="rId22"/>
    <p:sldId id="459" r:id="rId23"/>
    <p:sldId id="500" r:id="rId24"/>
    <p:sldId id="461" r:id="rId25"/>
  </p:sldIdLst>
  <p:sldSz cx="9144000" cy="6858000" type="screen4x3"/>
  <p:notesSz cx="9926638" cy="6797675"/>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66"/>
    <a:srgbClr val="E4E9C5"/>
    <a:srgbClr val="E4F0E2"/>
    <a:srgbClr val="42BFBC"/>
    <a:srgbClr val="EFF9F9"/>
    <a:srgbClr val="FF0000"/>
    <a:srgbClr val="005A58"/>
    <a:srgbClr val="2AF808"/>
    <a:srgbClr val="25E0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37" autoAdjust="0"/>
    <p:restoredTop sz="65768" autoAdjust="0"/>
  </p:normalViewPr>
  <p:slideViewPr>
    <p:cSldViewPr>
      <p:cViewPr varScale="1">
        <p:scale>
          <a:sx n="113" d="100"/>
          <a:sy n="113" d="100"/>
        </p:scale>
        <p:origin x="10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notesViewPr>
    <p:cSldViewPr>
      <p:cViewPr varScale="1">
        <p:scale>
          <a:sx n="70" d="100"/>
          <a:sy n="70" d="100"/>
        </p:scale>
        <p:origin x="2760" y="7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tentePC\Documents\RicWork\Teach\TA_Macro\Materiali%20Lez-9\irt_st_m.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dirty="0">
                <a:latin typeface="+mj-lt"/>
              </a:rPr>
              <a:t>Euro area: </a:t>
            </a:r>
            <a:r>
              <a:rPr lang="en-US" sz="1600" dirty="0" err="1">
                <a:latin typeface="+mj-lt"/>
              </a:rPr>
              <a:t>Tassi</a:t>
            </a:r>
            <a:r>
              <a:rPr lang="en-US" sz="1600" dirty="0">
                <a:latin typeface="+mj-lt"/>
              </a:rPr>
              <a:t> di </a:t>
            </a:r>
            <a:r>
              <a:rPr lang="en-US" sz="1600" dirty="0" err="1">
                <a:latin typeface="+mj-lt"/>
              </a:rPr>
              <a:t>interesse</a:t>
            </a:r>
            <a:r>
              <a:rPr lang="en-US" sz="1600" dirty="0">
                <a:latin typeface="+mj-lt"/>
              </a:rPr>
              <a:t> di </a:t>
            </a:r>
            <a:r>
              <a:rPr lang="en-US" sz="1600" dirty="0" err="1">
                <a:latin typeface="+mj-lt"/>
              </a:rPr>
              <a:t>mercato</a:t>
            </a:r>
            <a:r>
              <a:rPr lang="en-US" sz="1600" dirty="0">
                <a:latin typeface="+mj-lt"/>
              </a:rPr>
              <a:t> </a:t>
            </a:r>
            <a:r>
              <a:rPr lang="en-US" sz="1600" dirty="0" err="1">
                <a:latin typeface="+mj-lt"/>
              </a:rPr>
              <a:t>monetario</a:t>
            </a:r>
            <a:r>
              <a:rPr lang="en-US" sz="1600" dirty="0">
                <a:latin typeface="+mj-lt"/>
              </a:rPr>
              <a:t> </a:t>
            </a:r>
          </a:p>
          <a:p>
            <a:pPr>
              <a:defRPr/>
            </a:pPr>
            <a:r>
              <a:rPr lang="en-US" dirty="0"/>
              <a:t>(</a:t>
            </a:r>
            <a:r>
              <a:rPr lang="en-US" sz="1200" dirty="0" err="1"/>
              <a:t>dati</a:t>
            </a:r>
            <a:r>
              <a:rPr lang="en-US" sz="1200" dirty="0"/>
              <a:t> </a:t>
            </a:r>
            <a:r>
              <a:rPr lang="en-US" sz="1200" dirty="0" err="1"/>
              <a:t>mensili</a:t>
            </a:r>
            <a:r>
              <a:rPr lang="en-US" sz="1200" dirty="0"/>
              <a:t>, </a:t>
            </a:r>
            <a:r>
              <a:rPr lang="en-US" sz="1200" dirty="0" smtClean="0"/>
              <a:t>1999.01-2017.03. </a:t>
            </a:r>
            <a:r>
              <a:rPr lang="en-US" sz="1200" i="1" dirty="0" smtClean="0"/>
              <a:t>Fonte</a:t>
            </a:r>
            <a:r>
              <a:rPr lang="en-US" sz="1200" dirty="0" smtClean="0"/>
              <a:t>: Eurostat</a:t>
            </a:r>
            <a:r>
              <a:rPr lang="en-US" dirty="0" smtClean="0"/>
              <a:t>)</a:t>
            </a:r>
            <a:endParaRPr lang="en-US" dirty="0"/>
          </a:p>
        </c:rich>
      </c:tx>
      <c:layout>
        <c:manualLayout>
          <c:xMode val="edge"/>
          <c:yMode val="edge"/>
          <c:x val="0.21482437168600063"/>
          <c:y val="0.1055728068171838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5.7218637381518646E-2"/>
          <c:y val="9.3888888888888911E-2"/>
          <c:w val="0.93275328399834501"/>
          <c:h val="0.8783333333333333"/>
        </c:manualLayout>
      </c:layout>
      <c:barChart>
        <c:barDir val="col"/>
        <c:grouping val="clustered"/>
        <c:varyColors val="0"/>
        <c:ser>
          <c:idx val="0"/>
          <c:order val="0"/>
          <c:tx>
            <c:strRef>
              <c:f>Data!$A$10</c:f>
              <c:strCache>
                <c:ptCount val="1"/>
                <c:pt idx="0">
                  <c:v>Euro area</c:v>
                </c:pt>
              </c:strCache>
            </c:strRef>
          </c:tx>
          <c:spPr>
            <a:solidFill>
              <a:schemeClr val="accent1"/>
            </a:solidFill>
            <a:ln>
              <a:noFill/>
            </a:ln>
            <a:effectLst/>
          </c:spPr>
          <c:invertIfNegative val="0"/>
          <c:cat>
            <c:strRef>
              <c:f>Data!$B$9:$HL$9</c:f>
              <c:strCache>
                <c:ptCount val="219"/>
                <c:pt idx="0">
                  <c:v>1999M01</c:v>
                </c:pt>
                <c:pt idx="1">
                  <c:v>1999M02</c:v>
                </c:pt>
                <c:pt idx="2">
                  <c:v>1999M03</c:v>
                </c:pt>
                <c:pt idx="3">
                  <c:v>1999M04</c:v>
                </c:pt>
                <c:pt idx="4">
                  <c:v>1999M05</c:v>
                </c:pt>
                <c:pt idx="5">
                  <c:v>1999M06</c:v>
                </c:pt>
                <c:pt idx="6">
                  <c:v>1999M07</c:v>
                </c:pt>
                <c:pt idx="7">
                  <c:v>1999M08</c:v>
                </c:pt>
                <c:pt idx="8">
                  <c:v>1999M09</c:v>
                </c:pt>
                <c:pt idx="9">
                  <c:v>1999M10</c:v>
                </c:pt>
                <c:pt idx="10">
                  <c:v>1999M11</c:v>
                </c:pt>
                <c:pt idx="11">
                  <c:v>1999M12</c:v>
                </c:pt>
                <c:pt idx="12">
                  <c:v>2000M01</c:v>
                </c:pt>
                <c:pt idx="13">
                  <c:v>2000M02</c:v>
                </c:pt>
                <c:pt idx="14">
                  <c:v>2000M03</c:v>
                </c:pt>
                <c:pt idx="15">
                  <c:v>2000M04</c:v>
                </c:pt>
                <c:pt idx="16">
                  <c:v>2000M05</c:v>
                </c:pt>
                <c:pt idx="17">
                  <c:v>2000M06</c:v>
                </c:pt>
                <c:pt idx="18">
                  <c:v>2000M07</c:v>
                </c:pt>
                <c:pt idx="19">
                  <c:v>2000M08</c:v>
                </c:pt>
                <c:pt idx="20">
                  <c:v>2000M09</c:v>
                </c:pt>
                <c:pt idx="21">
                  <c:v>2000M10</c:v>
                </c:pt>
                <c:pt idx="22">
                  <c:v>2000M11</c:v>
                </c:pt>
                <c:pt idx="23">
                  <c:v>2000M12</c:v>
                </c:pt>
                <c:pt idx="24">
                  <c:v>2001M01</c:v>
                </c:pt>
                <c:pt idx="25">
                  <c:v>2001M02</c:v>
                </c:pt>
                <c:pt idx="26">
                  <c:v>2001M03</c:v>
                </c:pt>
                <c:pt idx="27">
                  <c:v>2001M04</c:v>
                </c:pt>
                <c:pt idx="28">
                  <c:v>2001M05</c:v>
                </c:pt>
                <c:pt idx="29">
                  <c:v>2001M06</c:v>
                </c:pt>
                <c:pt idx="30">
                  <c:v>2001M07</c:v>
                </c:pt>
                <c:pt idx="31">
                  <c:v>2001M08</c:v>
                </c:pt>
                <c:pt idx="32">
                  <c:v>2001M09</c:v>
                </c:pt>
                <c:pt idx="33">
                  <c:v>2001M10</c:v>
                </c:pt>
                <c:pt idx="34">
                  <c:v>2001M11</c:v>
                </c:pt>
                <c:pt idx="35">
                  <c:v>2001M12</c:v>
                </c:pt>
                <c:pt idx="36">
                  <c:v>2002M01</c:v>
                </c:pt>
                <c:pt idx="37">
                  <c:v>2002M02</c:v>
                </c:pt>
                <c:pt idx="38">
                  <c:v>2002M03</c:v>
                </c:pt>
                <c:pt idx="39">
                  <c:v>2002M04</c:v>
                </c:pt>
                <c:pt idx="40">
                  <c:v>2002M05</c:v>
                </c:pt>
                <c:pt idx="41">
                  <c:v>2002M06</c:v>
                </c:pt>
                <c:pt idx="42">
                  <c:v>2002M07</c:v>
                </c:pt>
                <c:pt idx="43">
                  <c:v>2002M08</c:v>
                </c:pt>
                <c:pt idx="44">
                  <c:v>2002M09</c:v>
                </c:pt>
                <c:pt idx="45">
                  <c:v>2002M10</c:v>
                </c:pt>
                <c:pt idx="46">
                  <c:v>2002M11</c:v>
                </c:pt>
                <c:pt idx="47">
                  <c:v>2002M12</c:v>
                </c:pt>
                <c:pt idx="48">
                  <c:v>2003M01</c:v>
                </c:pt>
                <c:pt idx="49">
                  <c:v>2003M02</c:v>
                </c:pt>
                <c:pt idx="50">
                  <c:v>2003M03</c:v>
                </c:pt>
                <c:pt idx="51">
                  <c:v>2003M04</c:v>
                </c:pt>
                <c:pt idx="52">
                  <c:v>2003M05</c:v>
                </c:pt>
                <c:pt idx="53">
                  <c:v>2003M06</c:v>
                </c:pt>
                <c:pt idx="54">
                  <c:v>2003M07</c:v>
                </c:pt>
                <c:pt idx="55">
                  <c:v>2003M08</c:v>
                </c:pt>
                <c:pt idx="56">
                  <c:v>2003M09</c:v>
                </c:pt>
                <c:pt idx="57">
                  <c:v>2003M10</c:v>
                </c:pt>
                <c:pt idx="58">
                  <c:v>2003M11</c:v>
                </c:pt>
                <c:pt idx="59">
                  <c:v>2003M12</c:v>
                </c:pt>
                <c:pt idx="60">
                  <c:v>2004M01</c:v>
                </c:pt>
                <c:pt idx="61">
                  <c:v>2004M02</c:v>
                </c:pt>
                <c:pt idx="62">
                  <c:v>2004M03</c:v>
                </c:pt>
                <c:pt idx="63">
                  <c:v>2004M04</c:v>
                </c:pt>
                <c:pt idx="64">
                  <c:v>2004M05</c:v>
                </c:pt>
                <c:pt idx="65">
                  <c:v>2004M06</c:v>
                </c:pt>
                <c:pt idx="66">
                  <c:v>2004M07</c:v>
                </c:pt>
                <c:pt idx="67">
                  <c:v>2004M08</c:v>
                </c:pt>
                <c:pt idx="68">
                  <c:v>2004M09</c:v>
                </c:pt>
                <c:pt idx="69">
                  <c:v>2004M10</c:v>
                </c:pt>
                <c:pt idx="70">
                  <c:v>2004M11</c:v>
                </c:pt>
                <c:pt idx="71">
                  <c:v>2004M12</c:v>
                </c:pt>
                <c:pt idx="72">
                  <c:v>2005M01</c:v>
                </c:pt>
                <c:pt idx="73">
                  <c:v>2005M02</c:v>
                </c:pt>
                <c:pt idx="74">
                  <c:v>2005M03</c:v>
                </c:pt>
                <c:pt idx="75">
                  <c:v>2005M04</c:v>
                </c:pt>
                <c:pt idx="76">
                  <c:v>2005M05</c:v>
                </c:pt>
                <c:pt idx="77">
                  <c:v>2005M06</c:v>
                </c:pt>
                <c:pt idx="78">
                  <c:v>2005M07</c:v>
                </c:pt>
                <c:pt idx="79">
                  <c:v>2005M08</c:v>
                </c:pt>
                <c:pt idx="80">
                  <c:v>2005M09</c:v>
                </c:pt>
                <c:pt idx="81">
                  <c:v>2005M10</c:v>
                </c:pt>
                <c:pt idx="82">
                  <c:v>2005M11</c:v>
                </c:pt>
                <c:pt idx="83">
                  <c:v>2005M12</c:v>
                </c:pt>
                <c:pt idx="84">
                  <c:v>2006M01</c:v>
                </c:pt>
                <c:pt idx="85">
                  <c:v>2006M02</c:v>
                </c:pt>
                <c:pt idx="86">
                  <c:v>2006M03</c:v>
                </c:pt>
                <c:pt idx="87">
                  <c:v>2006M04</c:v>
                </c:pt>
                <c:pt idx="88">
                  <c:v>2006M05</c:v>
                </c:pt>
                <c:pt idx="89">
                  <c:v>2006M06</c:v>
                </c:pt>
                <c:pt idx="90">
                  <c:v>2006M07</c:v>
                </c:pt>
                <c:pt idx="91">
                  <c:v>2006M08</c:v>
                </c:pt>
                <c:pt idx="92">
                  <c:v>2006M09</c:v>
                </c:pt>
                <c:pt idx="93">
                  <c:v>2006M10</c:v>
                </c:pt>
                <c:pt idx="94">
                  <c:v>2006M11</c:v>
                </c:pt>
                <c:pt idx="95">
                  <c:v>2006M12</c:v>
                </c:pt>
                <c:pt idx="96">
                  <c:v>2007M01</c:v>
                </c:pt>
                <c:pt idx="97">
                  <c:v>2007M02</c:v>
                </c:pt>
                <c:pt idx="98">
                  <c:v>2007M03</c:v>
                </c:pt>
                <c:pt idx="99">
                  <c:v>2007M04</c:v>
                </c:pt>
                <c:pt idx="100">
                  <c:v>2007M05</c:v>
                </c:pt>
                <c:pt idx="101">
                  <c:v>2007M06</c:v>
                </c:pt>
                <c:pt idx="102">
                  <c:v>2007M07</c:v>
                </c:pt>
                <c:pt idx="103">
                  <c:v>2007M08</c:v>
                </c:pt>
                <c:pt idx="104">
                  <c:v>2007M09</c:v>
                </c:pt>
                <c:pt idx="105">
                  <c:v>2007M10</c:v>
                </c:pt>
                <c:pt idx="106">
                  <c:v>2007M11</c:v>
                </c:pt>
                <c:pt idx="107">
                  <c:v>2007M12</c:v>
                </c:pt>
                <c:pt idx="108">
                  <c:v>2008M01</c:v>
                </c:pt>
                <c:pt idx="109">
                  <c:v>2008M02</c:v>
                </c:pt>
                <c:pt idx="110">
                  <c:v>2008M03</c:v>
                </c:pt>
                <c:pt idx="111">
                  <c:v>2008M04</c:v>
                </c:pt>
                <c:pt idx="112">
                  <c:v>2008M05</c:v>
                </c:pt>
                <c:pt idx="113">
                  <c:v>2008M06</c:v>
                </c:pt>
                <c:pt idx="114">
                  <c:v>2008M07</c:v>
                </c:pt>
                <c:pt idx="115">
                  <c:v>2008M08</c:v>
                </c:pt>
                <c:pt idx="116">
                  <c:v>2008M09</c:v>
                </c:pt>
                <c:pt idx="117">
                  <c:v>2008M10</c:v>
                </c:pt>
                <c:pt idx="118">
                  <c:v>2008M11</c:v>
                </c:pt>
                <c:pt idx="119">
                  <c:v>2008M12</c:v>
                </c:pt>
                <c:pt idx="120">
                  <c:v>2009M01</c:v>
                </c:pt>
                <c:pt idx="121">
                  <c:v>2009M02</c:v>
                </c:pt>
                <c:pt idx="122">
                  <c:v>2009M03</c:v>
                </c:pt>
                <c:pt idx="123">
                  <c:v>2009M04</c:v>
                </c:pt>
                <c:pt idx="124">
                  <c:v>2009M05</c:v>
                </c:pt>
                <c:pt idx="125">
                  <c:v>2009M06</c:v>
                </c:pt>
                <c:pt idx="126">
                  <c:v>2009M07</c:v>
                </c:pt>
                <c:pt idx="127">
                  <c:v>2009M08</c:v>
                </c:pt>
                <c:pt idx="128">
                  <c:v>2009M09</c:v>
                </c:pt>
                <c:pt idx="129">
                  <c:v>2009M10</c:v>
                </c:pt>
                <c:pt idx="130">
                  <c:v>2009M11</c:v>
                </c:pt>
                <c:pt idx="131">
                  <c:v>2009M12</c:v>
                </c:pt>
                <c:pt idx="132">
                  <c:v>2010M01</c:v>
                </c:pt>
                <c:pt idx="133">
                  <c:v>2010M02</c:v>
                </c:pt>
                <c:pt idx="134">
                  <c:v>2010M03</c:v>
                </c:pt>
                <c:pt idx="135">
                  <c:v>2010M04</c:v>
                </c:pt>
                <c:pt idx="136">
                  <c:v>2010M05</c:v>
                </c:pt>
                <c:pt idx="137">
                  <c:v>2010M06</c:v>
                </c:pt>
                <c:pt idx="138">
                  <c:v>2010M07</c:v>
                </c:pt>
                <c:pt idx="139">
                  <c:v>2010M08</c:v>
                </c:pt>
                <c:pt idx="140">
                  <c:v>2010M09</c:v>
                </c:pt>
                <c:pt idx="141">
                  <c:v>2010M10</c:v>
                </c:pt>
                <c:pt idx="142">
                  <c:v>2010M11</c:v>
                </c:pt>
                <c:pt idx="143">
                  <c:v>2010M12</c:v>
                </c:pt>
                <c:pt idx="144">
                  <c:v>2011M01</c:v>
                </c:pt>
                <c:pt idx="145">
                  <c:v>2011M02</c:v>
                </c:pt>
                <c:pt idx="146">
                  <c:v>2011M03</c:v>
                </c:pt>
                <c:pt idx="147">
                  <c:v>2011M04</c:v>
                </c:pt>
                <c:pt idx="148">
                  <c:v>2011M05</c:v>
                </c:pt>
                <c:pt idx="149">
                  <c:v>2011M06</c:v>
                </c:pt>
                <c:pt idx="150">
                  <c:v>2011M07</c:v>
                </c:pt>
                <c:pt idx="151">
                  <c:v>2011M08</c:v>
                </c:pt>
                <c:pt idx="152">
                  <c:v>2011M09</c:v>
                </c:pt>
                <c:pt idx="153">
                  <c:v>2011M10</c:v>
                </c:pt>
                <c:pt idx="154">
                  <c:v>2011M11</c:v>
                </c:pt>
                <c:pt idx="155">
                  <c:v>2011M12</c:v>
                </c:pt>
                <c:pt idx="156">
                  <c:v>2012M01</c:v>
                </c:pt>
                <c:pt idx="157">
                  <c:v>2012M02</c:v>
                </c:pt>
                <c:pt idx="158">
                  <c:v>2012M03</c:v>
                </c:pt>
                <c:pt idx="159">
                  <c:v>2012M04</c:v>
                </c:pt>
                <c:pt idx="160">
                  <c:v>2012M05</c:v>
                </c:pt>
                <c:pt idx="161">
                  <c:v>2012M06</c:v>
                </c:pt>
                <c:pt idx="162">
                  <c:v>2012M07</c:v>
                </c:pt>
                <c:pt idx="163">
                  <c:v>2012M08</c:v>
                </c:pt>
                <c:pt idx="164">
                  <c:v>2012M09</c:v>
                </c:pt>
                <c:pt idx="165">
                  <c:v>2012M10</c:v>
                </c:pt>
                <c:pt idx="166">
                  <c:v>2012M11</c:v>
                </c:pt>
                <c:pt idx="167">
                  <c:v>2012M12</c:v>
                </c:pt>
                <c:pt idx="168">
                  <c:v>2013M01</c:v>
                </c:pt>
                <c:pt idx="169">
                  <c:v>2013M02</c:v>
                </c:pt>
                <c:pt idx="170">
                  <c:v>2013M03</c:v>
                </c:pt>
                <c:pt idx="171">
                  <c:v>2013M04</c:v>
                </c:pt>
                <c:pt idx="172">
                  <c:v>2013M05</c:v>
                </c:pt>
                <c:pt idx="173">
                  <c:v>2013M06</c:v>
                </c:pt>
                <c:pt idx="174">
                  <c:v>2013M07</c:v>
                </c:pt>
                <c:pt idx="175">
                  <c:v>2013M08</c:v>
                </c:pt>
                <c:pt idx="176">
                  <c:v>2013M09</c:v>
                </c:pt>
                <c:pt idx="177">
                  <c:v>2013M10</c:v>
                </c:pt>
                <c:pt idx="178">
                  <c:v>2013M11</c:v>
                </c:pt>
                <c:pt idx="179">
                  <c:v>2013M12</c:v>
                </c:pt>
                <c:pt idx="180">
                  <c:v>2014M01</c:v>
                </c:pt>
                <c:pt idx="181">
                  <c:v>2014M02</c:v>
                </c:pt>
                <c:pt idx="182">
                  <c:v>2014M03</c:v>
                </c:pt>
                <c:pt idx="183">
                  <c:v>2014M04</c:v>
                </c:pt>
                <c:pt idx="184">
                  <c:v>2014M05</c:v>
                </c:pt>
                <c:pt idx="185">
                  <c:v>2014M06</c:v>
                </c:pt>
                <c:pt idx="186">
                  <c:v>2014M07</c:v>
                </c:pt>
                <c:pt idx="187">
                  <c:v>2014M08</c:v>
                </c:pt>
                <c:pt idx="188">
                  <c:v>2014M09</c:v>
                </c:pt>
                <c:pt idx="189">
                  <c:v>2014M10</c:v>
                </c:pt>
                <c:pt idx="190">
                  <c:v>2014M11</c:v>
                </c:pt>
                <c:pt idx="191">
                  <c:v>2014M12</c:v>
                </c:pt>
                <c:pt idx="192">
                  <c:v>2015M01</c:v>
                </c:pt>
                <c:pt idx="193">
                  <c:v>2015M02</c:v>
                </c:pt>
                <c:pt idx="194">
                  <c:v>2015M03</c:v>
                </c:pt>
                <c:pt idx="195">
                  <c:v>2015M04</c:v>
                </c:pt>
                <c:pt idx="196">
                  <c:v>2015M05</c:v>
                </c:pt>
                <c:pt idx="197">
                  <c:v>2015M06</c:v>
                </c:pt>
                <c:pt idx="198">
                  <c:v>2015M07</c:v>
                </c:pt>
                <c:pt idx="199">
                  <c:v>2015M08</c:v>
                </c:pt>
                <c:pt idx="200">
                  <c:v>2015M09</c:v>
                </c:pt>
                <c:pt idx="201">
                  <c:v>2015M10</c:v>
                </c:pt>
                <c:pt idx="202">
                  <c:v>2015M11</c:v>
                </c:pt>
                <c:pt idx="203">
                  <c:v>2015M12</c:v>
                </c:pt>
                <c:pt idx="204">
                  <c:v>2016M01</c:v>
                </c:pt>
                <c:pt idx="205">
                  <c:v>2016M02</c:v>
                </c:pt>
                <c:pt idx="206">
                  <c:v>2016M03</c:v>
                </c:pt>
                <c:pt idx="207">
                  <c:v>2016M04</c:v>
                </c:pt>
                <c:pt idx="208">
                  <c:v>2016M05</c:v>
                </c:pt>
                <c:pt idx="209">
                  <c:v>2016M06</c:v>
                </c:pt>
                <c:pt idx="210">
                  <c:v>2016M07</c:v>
                </c:pt>
                <c:pt idx="211">
                  <c:v>2016M08</c:v>
                </c:pt>
                <c:pt idx="212">
                  <c:v>2016M09</c:v>
                </c:pt>
                <c:pt idx="213">
                  <c:v>2016M10</c:v>
                </c:pt>
                <c:pt idx="214">
                  <c:v>2016M11</c:v>
                </c:pt>
                <c:pt idx="215">
                  <c:v>2016M12</c:v>
                </c:pt>
                <c:pt idx="216">
                  <c:v>2017M01</c:v>
                </c:pt>
                <c:pt idx="217">
                  <c:v>2017M02</c:v>
                </c:pt>
                <c:pt idx="218">
                  <c:v>2017M03</c:v>
                </c:pt>
              </c:strCache>
            </c:strRef>
          </c:cat>
          <c:val>
            <c:numRef>
              <c:f>Data!$B$10:$HL$10</c:f>
              <c:numCache>
                <c:formatCode>#,##0.00</c:formatCode>
                <c:ptCount val="219"/>
                <c:pt idx="0">
                  <c:v>3.14</c:v>
                </c:pt>
                <c:pt idx="1">
                  <c:v>3.12</c:v>
                </c:pt>
                <c:pt idx="2">
                  <c:v>2.93</c:v>
                </c:pt>
                <c:pt idx="3">
                  <c:v>2.71</c:v>
                </c:pt>
                <c:pt idx="4">
                  <c:v>2.5499999999999998</c:v>
                </c:pt>
                <c:pt idx="5">
                  <c:v>2.56</c:v>
                </c:pt>
                <c:pt idx="6">
                  <c:v>2.52</c:v>
                </c:pt>
                <c:pt idx="7">
                  <c:v>2.44</c:v>
                </c:pt>
                <c:pt idx="8">
                  <c:v>2.4300000000000002</c:v>
                </c:pt>
                <c:pt idx="9">
                  <c:v>2.5</c:v>
                </c:pt>
                <c:pt idx="10">
                  <c:v>2.94</c:v>
                </c:pt>
                <c:pt idx="11">
                  <c:v>3.04</c:v>
                </c:pt>
                <c:pt idx="12">
                  <c:v>3.04</c:v>
                </c:pt>
                <c:pt idx="13">
                  <c:v>3.28</c:v>
                </c:pt>
                <c:pt idx="14">
                  <c:v>3.51</c:v>
                </c:pt>
                <c:pt idx="15">
                  <c:v>3.69</c:v>
                </c:pt>
                <c:pt idx="16">
                  <c:v>3.92</c:v>
                </c:pt>
                <c:pt idx="17">
                  <c:v>4.29</c:v>
                </c:pt>
                <c:pt idx="18">
                  <c:v>4.3099999999999996</c:v>
                </c:pt>
                <c:pt idx="19">
                  <c:v>4.42</c:v>
                </c:pt>
                <c:pt idx="20">
                  <c:v>4.59</c:v>
                </c:pt>
                <c:pt idx="21">
                  <c:v>4.76</c:v>
                </c:pt>
                <c:pt idx="22">
                  <c:v>4.83</c:v>
                </c:pt>
                <c:pt idx="23">
                  <c:v>4.83</c:v>
                </c:pt>
                <c:pt idx="24">
                  <c:v>4.76</c:v>
                </c:pt>
                <c:pt idx="25">
                  <c:v>4.99</c:v>
                </c:pt>
                <c:pt idx="26">
                  <c:v>4.78</c:v>
                </c:pt>
                <c:pt idx="27">
                  <c:v>5.0599999999999996</c:v>
                </c:pt>
                <c:pt idx="28">
                  <c:v>4.6500000000000004</c:v>
                </c:pt>
                <c:pt idx="29">
                  <c:v>4.54</c:v>
                </c:pt>
                <c:pt idx="30">
                  <c:v>4.51</c:v>
                </c:pt>
                <c:pt idx="31">
                  <c:v>4.49</c:v>
                </c:pt>
                <c:pt idx="32">
                  <c:v>3.99</c:v>
                </c:pt>
                <c:pt idx="33">
                  <c:v>3.97</c:v>
                </c:pt>
                <c:pt idx="34">
                  <c:v>3.51</c:v>
                </c:pt>
                <c:pt idx="35">
                  <c:v>3.34</c:v>
                </c:pt>
                <c:pt idx="36">
                  <c:v>3.29</c:v>
                </c:pt>
                <c:pt idx="37">
                  <c:v>3.28</c:v>
                </c:pt>
                <c:pt idx="38">
                  <c:v>3.26</c:v>
                </c:pt>
                <c:pt idx="39">
                  <c:v>3.32</c:v>
                </c:pt>
                <c:pt idx="40">
                  <c:v>3.31</c:v>
                </c:pt>
                <c:pt idx="41">
                  <c:v>3.35</c:v>
                </c:pt>
                <c:pt idx="42">
                  <c:v>3.3</c:v>
                </c:pt>
                <c:pt idx="43">
                  <c:v>3.29</c:v>
                </c:pt>
                <c:pt idx="44">
                  <c:v>3.32</c:v>
                </c:pt>
                <c:pt idx="45">
                  <c:v>3.3</c:v>
                </c:pt>
                <c:pt idx="46">
                  <c:v>3.3</c:v>
                </c:pt>
                <c:pt idx="47">
                  <c:v>3.09</c:v>
                </c:pt>
                <c:pt idx="48">
                  <c:v>2.79</c:v>
                </c:pt>
                <c:pt idx="49">
                  <c:v>2.76</c:v>
                </c:pt>
                <c:pt idx="50">
                  <c:v>2.75</c:v>
                </c:pt>
                <c:pt idx="51">
                  <c:v>2.56</c:v>
                </c:pt>
                <c:pt idx="52">
                  <c:v>2.56</c:v>
                </c:pt>
                <c:pt idx="53">
                  <c:v>2.21</c:v>
                </c:pt>
                <c:pt idx="54">
                  <c:v>2.08</c:v>
                </c:pt>
                <c:pt idx="55">
                  <c:v>2.1</c:v>
                </c:pt>
                <c:pt idx="56">
                  <c:v>2.02</c:v>
                </c:pt>
                <c:pt idx="57">
                  <c:v>2.0099999999999998</c:v>
                </c:pt>
                <c:pt idx="58">
                  <c:v>1.97</c:v>
                </c:pt>
                <c:pt idx="59">
                  <c:v>2.06</c:v>
                </c:pt>
                <c:pt idx="60">
                  <c:v>2.02</c:v>
                </c:pt>
                <c:pt idx="61">
                  <c:v>2.0299999999999998</c:v>
                </c:pt>
                <c:pt idx="62">
                  <c:v>2.0099999999999998</c:v>
                </c:pt>
                <c:pt idx="63">
                  <c:v>2.08</c:v>
                </c:pt>
                <c:pt idx="64">
                  <c:v>2.02</c:v>
                </c:pt>
                <c:pt idx="65">
                  <c:v>2.0299999999999998</c:v>
                </c:pt>
                <c:pt idx="66">
                  <c:v>2.0699999999999998</c:v>
                </c:pt>
                <c:pt idx="67">
                  <c:v>2.04</c:v>
                </c:pt>
                <c:pt idx="68">
                  <c:v>2.0499999999999998</c:v>
                </c:pt>
                <c:pt idx="69">
                  <c:v>2.11</c:v>
                </c:pt>
                <c:pt idx="70">
                  <c:v>2.08</c:v>
                </c:pt>
                <c:pt idx="71">
                  <c:v>2.0499999999999998</c:v>
                </c:pt>
                <c:pt idx="72">
                  <c:v>2.08</c:v>
                </c:pt>
                <c:pt idx="73">
                  <c:v>2.06</c:v>
                </c:pt>
                <c:pt idx="74">
                  <c:v>2.06</c:v>
                </c:pt>
                <c:pt idx="75">
                  <c:v>2.08</c:v>
                </c:pt>
                <c:pt idx="76">
                  <c:v>2.0699999999999998</c:v>
                </c:pt>
                <c:pt idx="77">
                  <c:v>2.06</c:v>
                </c:pt>
                <c:pt idx="78">
                  <c:v>2.0699999999999998</c:v>
                </c:pt>
                <c:pt idx="79">
                  <c:v>2.06</c:v>
                </c:pt>
                <c:pt idx="80">
                  <c:v>2.09</c:v>
                </c:pt>
                <c:pt idx="81">
                  <c:v>2.0699999999999998</c:v>
                </c:pt>
                <c:pt idx="82">
                  <c:v>2.09</c:v>
                </c:pt>
                <c:pt idx="83">
                  <c:v>2.2799999999999998</c:v>
                </c:pt>
                <c:pt idx="84">
                  <c:v>2.33</c:v>
                </c:pt>
                <c:pt idx="85">
                  <c:v>2.35</c:v>
                </c:pt>
                <c:pt idx="86">
                  <c:v>2.52</c:v>
                </c:pt>
                <c:pt idx="87">
                  <c:v>2.63</c:v>
                </c:pt>
                <c:pt idx="88">
                  <c:v>2.58</c:v>
                </c:pt>
                <c:pt idx="89">
                  <c:v>2.7</c:v>
                </c:pt>
                <c:pt idx="90">
                  <c:v>2.81</c:v>
                </c:pt>
                <c:pt idx="91">
                  <c:v>2.97</c:v>
                </c:pt>
                <c:pt idx="92">
                  <c:v>3.04</c:v>
                </c:pt>
                <c:pt idx="93">
                  <c:v>3.28</c:v>
                </c:pt>
                <c:pt idx="94">
                  <c:v>3.33</c:v>
                </c:pt>
                <c:pt idx="95">
                  <c:v>3.5</c:v>
                </c:pt>
                <c:pt idx="96">
                  <c:v>3.56</c:v>
                </c:pt>
                <c:pt idx="97">
                  <c:v>3.57</c:v>
                </c:pt>
                <c:pt idx="98">
                  <c:v>3.69</c:v>
                </c:pt>
                <c:pt idx="99">
                  <c:v>3.82</c:v>
                </c:pt>
                <c:pt idx="100">
                  <c:v>3.79</c:v>
                </c:pt>
                <c:pt idx="101">
                  <c:v>3.96</c:v>
                </c:pt>
                <c:pt idx="102">
                  <c:v>4.0599999999999996</c:v>
                </c:pt>
                <c:pt idx="103">
                  <c:v>4.05</c:v>
                </c:pt>
                <c:pt idx="104">
                  <c:v>4.03</c:v>
                </c:pt>
                <c:pt idx="105">
                  <c:v>3.94</c:v>
                </c:pt>
                <c:pt idx="106">
                  <c:v>4.0199999999999996</c:v>
                </c:pt>
                <c:pt idx="107">
                  <c:v>3.88</c:v>
                </c:pt>
                <c:pt idx="108">
                  <c:v>4.0199999999999996</c:v>
                </c:pt>
                <c:pt idx="109">
                  <c:v>4.03</c:v>
                </c:pt>
                <c:pt idx="110">
                  <c:v>4.09</c:v>
                </c:pt>
                <c:pt idx="111">
                  <c:v>3.99</c:v>
                </c:pt>
                <c:pt idx="112">
                  <c:v>4.01</c:v>
                </c:pt>
                <c:pt idx="113">
                  <c:v>4.01</c:v>
                </c:pt>
                <c:pt idx="114">
                  <c:v>4.1900000000000004</c:v>
                </c:pt>
                <c:pt idx="115">
                  <c:v>4.3</c:v>
                </c:pt>
                <c:pt idx="116">
                  <c:v>4.2699999999999996</c:v>
                </c:pt>
                <c:pt idx="117">
                  <c:v>3.82</c:v>
                </c:pt>
                <c:pt idx="118">
                  <c:v>3.15</c:v>
                </c:pt>
                <c:pt idx="119">
                  <c:v>2.4900000000000002</c:v>
                </c:pt>
                <c:pt idx="120">
                  <c:v>1.81</c:v>
                </c:pt>
                <c:pt idx="121">
                  <c:v>1.26</c:v>
                </c:pt>
                <c:pt idx="122">
                  <c:v>1.06</c:v>
                </c:pt>
                <c:pt idx="123">
                  <c:v>0.84</c:v>
                </c:pt>
                <c:pt idx="124">
                  <c:v>0.78</c:v>
                </c:pt>
                <c:pt idx="125">
                  <c:v>0.7</c:v>
                </c:pt>
                <c:pt idx="126">
                  <c:v>0.36</c:v>
                </c:pt>
                <c:pt idx="127">
                  <c:v>0.35</c:v>
                </c:pt>
                <c:pt idx="128">
                  <c:v>0.36</c:v>
                </c:pt>
                <c:pt idx="129">
                  <c:v>0.36</c:v>
                </c:pt>
                <c:pt idx="130">
                  <c:v>0.36</c:v>
                </c:pt>
                <c:pt idx="131">
                  <c:v>0.35</c:v>
                </c:pt>
                <c:pt idx="132">
                  <c:v>0.34</c:v>
                </c:pt>
                <c:pt idx="133">
                  <c:v>0.34</c:v>
                </c:pt>
                <c:pt idx="134">
                  <c:v>0.35</c:v>
                </c:pt>
                <c:pt idx="135">
                  <c:v>0.35</c:v>
                </c:pt>
                <c:pt idx="136">
                  <c:v>0.34</c:v>
                </c:pt>
                <c:pt idx="137">
                  <c:v>0.35</c:v>
                </c:pt>
                <c:pt idx="138">
                  <c:v>0.48</c:v>
                </c:pt>
                <c:pt idx="139">
                  <c:v>0.43</c:v>
                </c:pt>
                <c:pt idx="140">
                  <c:v>0.45</c:v>
                </c:pt>
                <c:pt idx="141">
                  <c:v>0.7</c:v>
                </c:pt>
                <c:pt idx="142">
                  <c:v>0.59</c:v>
                </c:pt>
                <c:pt idx="143">
                  <c:v>0.5</c:v>
                </c:pt>
                <c:pt idx="144">
                  <c:v>0.66</c:v>
                </c:pt>
                <c:pt idx="145">
                  <c:v>0.71</c:v>
                </c:pt>
                <c:pt idx="146">
                  <c:v>0.66</c:v>
                </c:pt>
                <c:pt idx="147">
                  <c:v>0.97</c:v>
                </c:pt>
                <c:pt idx="148">
                  <c:v>1.03</c:v>
                </c:pt>
                <c:pt idx="149">
                  <c:v>1.1200000000000001</c:v>
                </c:pt>
                <c:pt idx="150">
                  <c:v>1.01</c:v>
                </c:pt>
                <c:pt idx="151">
                  <c:v>0.91</c:v>
                </c:pt>
                <c:pt idx="152">
                  <c:v>1.01</c:v>
                </c:pt>
                <c:pt idx="153">
                  <c:v>0.96</c:v>
                </c:pt>
                <c:pt idx="154">
                  <c:v>0.79</c:v>
                </c:pt>
                <c:pt idx="155">
                  <c:v>0.63</c:v>
                </c:pt>
                <c:pt idx="156">
                  <c:v>0.38</c:v>
                </c:pt>
                <c:pt idx="157">
                  <c:v>0.37</c:v>
                </c:pt>
                <c:pt idx="158">
                  <c:v>0.36</c:v>
                </c:pt>
                <c:pt idx="159">
                  <c:v>0.35</c:v>
                </c:pt>
                <c:pt idx="160">
                  <c:v>0.34</c:v>
                </c:pt>
                <c:pt idx="161">
                  <c:v>0.33</c:v>
                </c:pt>
                <c:pt idx="162">
                  <c:v>0.18</c:v>
                </c:pt>
                <c:pt idx="163">
                  <c:v>0.11</c:v>
                </c:pt>
                <c:pt idx="164">
                  <c:v>0.1</c:v>
                </c:pt>
                <c:pt idx="165">
                  <c:v>0.09</c:v>
                </c:pt>
                <c:pt idx="166">
                  <c:v>0.08</c:v>
                </c:pt>
                <c:pt idx="167">
                  <c:v>7.0000000000000007E-2</c:v>
                </c:pt>
                <c:pt idx="168">
                  <c:v>7.0000000000000007E-2</c:v>
                </c:pt>
                <c:pt idx="169">
                  <c:v>7.0000000000000007E-2</c:v>
                </c:pt>
                <c:pt idx="170">
                  <c:v>7.0000000000000007E-2</c:v>
                </c:pt>
                <c:pt idx="171">
                  <c:v>0.08</c:v>
                </c:pt>
                <c:pt idx="172">
                  <c:v>0.08</c:v>
                </c:pt>
                <c:pt idx="173">
                  <c:v>0.09</c:v>
                </c:pt>
                <c:pt idx="174">
                  <c:v>0.09</c:v>
                </c:pt>
                <c:pt idx="175">
                  <c:v>0.08</c:v>
                </c:pt>
                <c:pt idx="176">
                  <c:v>0.08</c:v>
                </c:pt>
                <c:pt idx="177">
                  <c:v>0.09</c:v>
                </c:pt>
                <c:pt idx="178">
                  <c:v>0.1</c:v>
                </c:pt>
                <c:pt idx="179">
                  <c:v>0.17</c:v>
                </c:pt>
                <c:pt idx="180">
                  <c:v>0.2</c:v>
                </c:pt>
                <c:pt idx="181">
                  <c:v>0.16</c:v>
                </c:pt>
                <c:pt idx="182">
                  <c:v>0.19</c:v>
                </c:pt>
                <c:pt idx="183">
                  <c:v>0.25</c:v>
                </c:pt>
                <c:pt idx="184">
                  <c:v>0.25</c:v>
                </c:pt>
                <c:pt idx="185">
                  <c:v>0.08</c:v>
                </c:pt>
                <c:pt idx="186">
                  <c:v>0.04</c:v>
                </c:pt>
                <c:pt idx="187">
                  <c:v>0.02</c:v>
                </c:pt>
                <c:pt idx="188">
                  <c:v>0.01</c:v>
                </c:pt>
                <c:pt idx="189">
                  <c:v>0</c:v>
                </c:pt>
                <c:pt idx="190">
                  <c:v>-0.01</c:v>
                </c:pt>
                <c:pt idx="191">
                  <c:v>-0.03</c:v>
                </c:pt>
                <c:pt idx="192">
                  <c:v>-0.05</c:v>
                </c:pt>
                <c:pt idx="193">
                  <c:v>-0.04</c:v>
                </c:pt>
                <c:pt idx="194">
                  <c:v>-0.05</c:v>
                </c:pt>
                <c:pt idx="195">
                  <c:v>-7.0000000000000007E-2</c:v>
                </c:pt>
                <c:pt idx="196">
                  <c:v>-0.11</c:v>
                </c:pt>
                <c:pt idx="197">
                  <c:v>-0.12</c:v>
                </c:pt>
                <c:pt idx="198">
                  <c:v>-0.12</c:v>
                </c:pt>
                <c:pt idx="199">
                  <c:v>-0.12</c:v>
                </c:pt>
                <c:pt idx="200">
                  <c:v>-0.14000000000000001</c:v>
                </c:pt>
                <c:pt idx="201">
                  <c:v>-0.14000000000000001</c:v>
                </c:pt>
                <c:pt idx="202">
                  <c:v>-0.13</c:v>
                </c:pt>
                <c:pt idx="203">
                  <c:v>-0.2</c:v>
                </c:pt>
                <c:pt idx="204">
                  <c:v>-0.24</c:v>
                </c:pt>
                <c:pt idx="205">
                  <c:v>-0.24</c:v>
                </c:pt>
                <c:pt idx="206">
                  <c:v>-0.28999999999999998</c:v>
                </c:pt>
                <c:pt idx="207">
                  <c:v>-0.34</c:v>
                </c:pt>
                <c:pt idx="208">
                  <c:v>-0.34</c:v>
                </c:pt>
                <c:pt idx="209">
                  <c:v>-0.33</c:v>
                </c:pt>
                <c:pt idx="210">
                  <c:v>-0.33</c:v>
                </c:pt>
                <c:pt idx="211">
                  <c:v>-0.34</c:v>
                </c:pt>
                <c:pt idx="212">
                  <c:v>-0.34</c:v>
                </c:pt>
                <c:pt idx="213">
                  <c:v>-0.35</c:v>
                </c:pt>
                <c:pt idx="214">
                  <c:v>-0.35</c:v>
                </c:pt>
                <c:pt idx="215">
                  <c:v>-0.35</c:v>
                </c:pt>
                <c:pt idx="216">
                  <c:v>-0.35</c:v>
                </c:pt>
                <c:pt idx="217">
                  <c:v>-0.35</c:v>
                </c:pt>
                <c:pt idx="218">
                  <c:v>-0.35</c:v>
                </c:pt>
              </c:numCache>
            </c:numRef>
          </c:val>
        </c:ser>
        <c:dLbls>
          <c:showLegendKey val="0"/>
          <c:showVal val="0"/>
          <c:showCatName val="0"/>
          <c:showSerName val="0"/>
          <c:showPercent val="0"/>
          <c:showBubbleSize val="0"/>
        </c:dLbls>
        <c:gapWidth val="219"/>
        <c:overlap val="-27"/>
        <c:axId val="293762168"/>
        <c:axId val="293758248"/>
      </c:barChart>
      <c:catAx>
        <c:axId val="29376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93758248"/>
        <c:crosses val="autoZero"/>
        <c:auto val="1"/>
        <c:lblAlgn val="ctr"/>
        <c:lblOffset val="100"/>
        <c:noMultiLvlLbl val="0"/>
      </c:catAx>
      <c:valAx>
        <c:axId val="2937582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93762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1"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8851" name="Rectangle 3"/>
          <p:cNvSpPr>
            <a:spLocks noGrp="1" noChangeArrowheads="1"/>
          </p:cNvSpPr>
          <p:nvPr>
            <p:ph type="dt" sz="quarter" idx="1"/>
          </p:nvPr>
        </p:nvSpPr>
        <p:spPr bwMode="auto">
          <a:xfrm>
            <a:off x="5622799"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78852" name="Rectangle 4"/>
          <p:cNvSpPr>
            <a:spLocks noGrp="1" noChangeArrowheads="1"/>
          </p:cNvSpPr>
          <p:nvPr>
            <p:ph type="ftr" sz="quarter" idx="2"/>
          </p:nvPr>
        </p:nvSpPr>
        <p:spPr bwMode="auto">
          <a:xfrm>
            <a:off x="1" y="6456611"/>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8853" name="Rectangle 5"/>
          <p:cNvSpPr>
            <a:spLocks noGrp="1" noChangeArrowheads="1"/>
          </p:cNvSpPr>
          <p:nvPr>
            <p:ph type="sldNum" sz="quarter" idx="3"/>
          </p:nvPr>
        </p:nvSpPr>
        <p:spPr bwMode="auto">
          <a:xfrm>
            <a:off x="5622799" y="6456611"/>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E7226AC-6856-4861-A6DA-C9F0CC66A018}" type="slidenum">
              <a:rPr lang="it-IT" altLang="en-US"/>
              <a:pPr/>
              <a:t>‹N›</a:t>
            </a:fld>
            <a:endParaRPr lang="it-IT" altLang="en-US"/>
          </a:p>
        </p:txBody>
      </p:sp>
    </p:spTree>
    <p:extLst>
      <p:ext uri="{BB962C8B-B14F-4D97-AF65-F5344CB8AC3E}">
        <p14:creationId xmlns:p14="http://schemas.microsoft.com/office/powerpoint/2010/main" val="1342721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5622799"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83972"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92665"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174" name="Rectangle 6"/>
          <p:cNvSpPr>
            <a:spLocks noGrp="1" noChangeArrowheads="1"/>
          </p:cNvSpPr>
          <p:nvPr>
            <p:ph type="ftr" sz="quarter" idx="4"/>
          </p:nvPr>
        </p:nvSpPr>
        <p:spPr bwMode="auto">
          <a:xfrm>
            <a:off x="1" y="6456611"/>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5622799" y="6456611"/>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2F4701A-3469-4F6A-B54C-FD1C9CDCF930}" type="slidenum">
              <a:rPr lang="it-IT" altLang="en-US"/>
              <a:pPr/>
              <a:t>‹N›</a:t>
            </a:fld>
            <a:endParaRPr lang="it-IT" altLang="en-US"/>
          </a:p>
        </p:txBody>
      </p:sp>
    </p:spTree>
    <p:extLst>
      <p:ext uri="{BB962C8B-B14F-4D97-AF65-F5344CB8AC3E}">
        <p14:creationId xmlns:p14="http://schemas.microsoft.com/office/powerpoint/2010/main" val="2301678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EA3C8B-50E0-4253-9435-2D371CA38592}" type="slidenum">
              <a:rPr lang="it-IT" altLang="en-US"/>
              <a:pPr eaLnBrk="1" hangingPunct="1"/>
              <a:t>1</a:t>
            </a:fld>
            <a:endParaRPr lang="it-IT"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55222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12</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446000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13</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800786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14</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118695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15</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260440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16</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489587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17</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157772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18</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780827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19</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14894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20</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986338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21</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33025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14F690-6F60-4B1E-B331-1964328641A8}" type="slidenum">
              <a:rPr lang="it-IT" altLang="en-US"/>
              <a:pPr eaLnBrk="1" hangingPunct="1"/>
              <a:t>2</a:t>
            </a:fld>
            <a:endParaRPr lang="it-IT" altLang="en-US"/>
          </a:p>
        </p:txBody>
      </p:sp>
      <p:sp>
        <p:nvSpPr>
          <p:cNvPr id="86019" name="Rectangle 2"/>
          <p:cNvSpPr>
            <a:spLocks noGrp="1" noRot="1" noChangeAspect="1" noChangeArrowheads="1" noTextEdit="1"/>
          </p:cNvSpPr>
          <p:nvPr>
            <p:ph type="sldImg"/>
          </p:nvPr>
        </p:nvSpPr>
        <p:spPr>
          <a:xfrm>
            <a:off x="3343275" y="509588"/>
            <a:ext cx="3021013" cy="2265362"/>
          </a:xfrm>
          <a:solidFill>
            <a:srgbClr val="FFFFFF"/>
          </a:solidFill>
          <a:ln/>
        </p:spPr>
      </p:sp>
      <p:sp>
        <p:nvSpPr>
          <p:cNvPr id="86020" name="Rectangle 3"/>
          <p:cNvSpPr>
            <a:spLocks noGrp="1" noChangeArrowheads="1"/>
          </p:cNvSpPr>
          <p:nvPr>
            <p:ph type="body" idx="1"/>
          </p:nvPr>
        </p:nvSpPr>
        <p:spPr>
          <a:xfrm>
            <a:off x="1323552" y="2889012"/>
            <a:ext cx="7279535" cy="3398838"/>
          </a:xfrm>
          <a:solidFill>
            <a:srgbClr val="FFFFFF"/>
          </a:solidFill>
          <a:ln>
            <a:solidFill>
              <a:srgbClr val="000000"/>
            </a:solidFill>
          </a:ln>
        </p:spPr>
        <p:txBody>
          <a:bodyPr/>
          <a:lstStyle/>
          <a:p>
            <a:pPr eaLnBrk="1" hangingPunct="1"/>
            <a:endParaRPr lang="en-US" altLang="en-US" smtClean="0"/>
          </a:p>
        </p:txBody>
      </p:sp>
    </p:spTree>
    <p:extLst>
      <p:ext uri="{BB962C8B-B14F-4D97-AF65-F5344CB8AC3E}">
        <p14:creationId xmlns:p14="http://schemas.microsoft.com/office/powerpoint/2010/main" val="3621795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22</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597177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23</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69670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52500" eaLnBrk="0" hangingPunct="0">
              <a:spcBef>
                <a:spcPct val="30000"/>
              </a:spcBef>
              <a:defRPr sz="1200">
                <a:solidFill>
                  <a:schemeClr val="tx1"/>
                </a:solidFill>
                <a:latin typeface="Arial" panose="020B0604020202020204" pitchFamily="34" charset="0"/>
              </a:defRPr>
            </a:lvl1pPr>
            <a:lvl2pPr marL="742950" indent="-285750" algn="l" defTabSz="952500" eaLnBrk="0" hangingPunct="0">
              <a:spcBef>
                <a:spcPct val="30000"/>
              </a:spcBef>
              <a:defRPr sz="1200">
                <a:solidFill>
                  <a:schemeClr val="tx1"/>
                </a:solidFill>
                <a:latin typeface="Arial" panose="020B0604020202020204" pitchFamily="34" charset="0"/>
              </a:defRPr>
            </a:lvl2pPr>
            <a:lvl3pPr marL="1143000" indent="-228600" algn="l" defTabSz="952500" eaLnBrk="0" hangingPunct="0">
              <a:spcBef>
                <a:spcPct val="30000"/>
              </a:spcBef>
              <a:defRPr sz="1200">
                <a:solidFill>
                  <a:schemeClr val="tx1"/>
                </a:solidFill>
                <a:latin typeface="Arial" panose="020B0604020202020204" pitchFamily="34" charset="0"/>
              </a:defRPr>
            </a:lvl3pPr>
            <a:lvl4pPr marL="1600200" indent="-228600" algn="l" defTabSz="952500" eaLnBrk="0" hangingPunct="0">
              <a:spcBef>
                <a:spcPct val="30000"/>
              </a:spcBef>
              <a:defRPr sz="1200">
                <a:solidFill>
                  <a:schemeClr val="tx1"/>
                </a:solidFill>
                <a:latin typeface="Arial" panose="020B0604020202020204" pitchFamily="34" charset="0"/>
              </a:defRPr>
            </a:lvl4pPr>
            <a:lvl5pPr marL="2057400" indent="-228600" algn="l" defTabSz="952500" eaLnBrk="0" hangingPunct="0">
              <a:spcBef>
                <a:spcPct val="30000"/>
              </a:spcBef>
              <a:defRPr sz="1200">
                <a:solidFill>
                  <a:schemeClr val="tx1"/>
                </a:solidFill>
                <a:latin typeface="Arial" panose="020B0604020202020204" pitchFamily="34" charset="0"/>
              </a:defRPr>
            </a:lvl5pPr>
            <a:lvl6pPr marL="2514600" indent="-228600" defTabSz="9525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525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525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525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4F51F05-5E94-4112-9624-343D2560279D}" type="slidenum">
              <a:rPr lang="it-IT" altLang="de-DE" sz="1300"/>
              <a:pPr algn="r" eaLnBrk="1" hangingPunct="1">
                <a:spcBef>
                  <a:spcPct val="0"/>
                </a:spcBef>
              </a:pPr>
              <a:t>24</a:t>
            </a:fld>
            <a:endParaRPr lang="it-IT" altLang="de-DE" sz="1300"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1323707" y="3228350"/>
            <a:ext cx="7279225" cy="30578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de-DE" dirty="0" smtClean="0"/>
          </a:p>
        </p:txBody>
      </p:sp>
    </p:spTree>
    <p:extLst>
      <p:ext uri="{BB962C8B-B14F-4D97-AF65-F5344CB8AC3E}">
        <p14:creationId xmlns:p14="http://schemas.microsoft.com/office/powerpoint/2010/main" val="233920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3</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42858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4</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4100228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7</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670352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8</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899163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9</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97483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10</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99900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DF38DDE-1F65-43F1-B761-7AAEF302ADE1}" type="slidenum">
              <a:rPr lang="it-IT" altLang="en-US" sz="1400"/>
              <a:pPr eaLnBrk="1" hangingPunct="1"/>
              <a:t>11</a:t>
            </a:fld>
            <a:endParaRPr lang="it-IT" altLang="en-US" sz="1400"/>
          </a:p>
        </p:txBody>
      </p:sp>
      <p:sp>
        <p:nvSpPr>
          <p:cNvPr id="686082" name="Rectangle 2"/>
          <p:cNvSpPr>
            <a:spLocks noGrp="1" noRot="1" noChangeAspect="1" noChangeArrowheads="1" noTextEdit="1"/>
          </p:cNvSpPr>
          <p:nvPr>
            <p:ph type="sldImg"/>
          </p:nvPr>
        </p:nvSpPr>
        <p:spPr>
          <a:xfrm>
            <a:off x="3235325" y="571500"/>
            <a:ext cx="3803650" cy="2852738"/>
          </a:xfrm>
          <a:ln/>
          <a:extLst>
            <a:ext uri="{FAA26D3D-D897-4be2-8F04-BA451C77F1D7}">
              <ma14:placeholderFlag xmlns:ma14="http://schemas.microsoft.com/office/mac/drawingml/2011/main" xmlns="" val="1"/>
            </a:ext>
          </a:extLst>
        </p:spPr>
      </p:sp>
      <p:sp>
        <p:nvSpPr>
          <p:cNvPr id="686083" name="Rectangle 3"/>
          <p:cNvSpPr>
            <a:spLocks noGrp="1" noChangeArrowheads="1"/>
          </p:cNvSpPr>
          <p:nvPr>
            <p:ph type="body" idx="1"/>
          </p:nvPr>
        </p:nvSpPr>
        <p:spPr>
          <a:xfrm>
            <a:off x="1369508" y="3614806"/>
            <a:ext cx="7536892" cy="3422440"/>
          </a:xfrm>
        </p:spPr>
        <p:txBody>
          <a:bodyPr/>
          <a:lstStyle/>
          <a:p>
            <a:pPr eaLnBrk="1" hangingPunct="1">
              <a:defRPr/>
            </a:pPr>
            <a:endParaRPr lang="es-ES" smtClean="0">
              <a:ea typeface="ＭＳ Ｐゴシック" charset="0"/>
            </a:endParaRPr>
          </a:p>
        </p:txBody>
      </p:sp>
      <p:sp>
        <p:nvSpPr>
          <p:cNvPr id="3" name="Segnaposto piè di pagina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69142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258934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21493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3463313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83363" y="44450"/>
            <a:ext cx="2038350" cy="60515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68313" y="44450"/>
            <a:ext cx="5962650" cy="60515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792112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68313" y="44450"/>
            <a:ext cx="8153400" cy="60515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2207333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68313" y="44450"/>
            <a:ext cx="7313612" cy="8953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838200" y="1981200"/>
            <a:ext cx="3814763"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805363" y="1981200"/>
            <a:ext cx="381635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65843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1077707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175387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171427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82386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981200"/>
            <a:ext cx="38147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805363" y="1981200"/>
            <a:ext cx="38163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334153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123637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124297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350430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ftr" sz="quarter" idx="10"/>
          </p:nvPr>
        </p:nvSpPr>
        <p:spPr>
          <a:ln/>
        </p:spPr>
        <p:txBody>
          <a:bodyPr/>
          <a:lstStyle>
            <a:lvl1pPr>
              <a:defRPr/>
            </a:lvl1pPr>
          </a:lstStyle>
          <a:p>
            <a:pPr>
              <a:defRPr/>
            </a:pPr>
            <a:r>
              <a:rPr lang="it-IT" smtClean="0"/>
              <a:t>Lez. 10: BC e PM</a:t>
            </a:r>
            <a:endParaRPr lang="it-IT"/>
          </a:p>
        </p:txBody>
      </p:sp>
    </p:spTree>
    <p:extLst>
      <p:ext uri="{BB962C8B-B14F-4D97-AF65-F5344CB8AC3E}">
        <p14:creationId xmlns:p14="http://schemas.microsoft.com/office/powerpoint/2010/main" val="303396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1549400" y="-244475"/>
            <a:ext cx="5689600" cy="2952750"/>
            <a:chOff x="-2040" y="0"/>
            <a:chExt cx="7512" cy="2400"/>
          </a:xfrm>
        </p:grpSpPr>
        <p:sp>
          <p:nvSpPr>
            <p:cNvPr id="135171" name="AutoShape 3"/>
            <p:cNvSpPr>
              <a:spLocks noChangeArrowheads="1"/>
            </p:cNvSpPr>
            <p:nvPr/>
          </p:nvSpPr>
          <p:spPr bwMode="auto">
            <a:xfrm>
              <a:off x="-2040" y="432"/>
              <a:ext cx="2593"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rgbClr val="80C2C0"/>
            </a:solidFill>
            <a:ln w="9525">
              <a:noFill/>
              <a:miter lim="800000"/>
              <a:headEnd/>
              <a:tailEnd/>
            </a:ln>
          </p:spPr>
          <p:txBody>
            <a:bodyPr/>
            <a:lstStyle/>
            <a:p>
              <a:pPr>
                <a:defRPr/>
              </a:pPr>
              <a:endParaRPr lang="it-IT" sz="2400" dirty="0">
                <a:latin typeface="Arial" panose="020B0604020202020204" pitchFamily="34" charset="0"/>
              </a:endParaRPr>
            </a:p>
          </p:txBody>
        </p:sp>
        <p:sp>
          <p:nvSpPr>
            <p:cNvPr id="135172" name="AutoShape 4"/>
            <p:cNvSpPr>
              <a:spLocks noChangeArrowheads="1"/>
            </p:cNvSpPr>
            <p:nvPr/>
          </p:nvSpPr>
          <p:spPr bwMode="auto">
            <a:xfrm>
              <a:off x="-1529"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005E5C"/>
            </a:solidFill>
            <a:ln w="9525">
              <a:noFill/>
              <a:miter lim="800000"/>
              <a:headEnd/>
              <a:tailEnd/>
            </a:ln>
          </p:spPr>
          <p:txBody>
            <a:bodyPr/>
            <a:lstStyle/>
            <a:p>
              <a:pPr>
                <a:defRPr/>
              </a:pPr>
              <a:endParaRPr lang="it-IT">
                <a:latin typeface="Arial" charset="0"/>
              </a:endParaRPr>
            </a:p>
          </p:txBody>
        </p:sp>
        <p:sp>
          <p:nvSpPr>
            <p:cNvPr id="135173" name="Line 5"/>
            <p:cNvSpPr>
              <a:spLocks noChangeShapeType="1"/>
            </p:cNvSpPr>
            <p:nvPr/>
          </p:nvSpPr>
          <p:spPr bwMode="auto">
            <a:xfrm>
              <a:off x="865" y="960"/>
              <a:ext cx="4607" cy="0"/>
            </a:xfrm>
            <a:prstGeom prst="line">
              <a:avLst/>
            </a:prstGeom>
            <a:noFill/>
            <a:ln w="12700">
              <a:solidFill>
                <a:schemeClr val="tx1"/>
              </a:solidFill>
              <a:round/>
              <a:headEnd/>
              <a:tailEnd/>
            </a:ln>
            <a:effectLst/>
          </p:spPr>
          <p:txBody>
            <a:bodyPr/>
            <a:lstStyle/>
            <a:p>
              <a:pPr>
                <a:defRPr/>
              </a:pPr>
              <a:endParaRPr lang="it-IT"/>
            </a:p>
          </p:txBody>
        </p:sp>
      </p:grpSp>
      <p:sp>
        <p:nvSpPr>
          <p:cNvPr id="10243" name="Rectangle 6"/>
          <p:cNvSpPr>
            <a:spLocks noGrp="1" noChangeArrowheads="1"/>
          </p:cNvSpPr>
          <p:nvPr>
            <p:ph type="title"/>
          </p:nvPr>
        </p:nvSpPr>
        <p:spPr bwMode="auto">
          <a:xfrm>
            <a:off x="468313" y="44450"/>
            <a:ext cx="7313612"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en-US" smtClean="0"/>
              <a:t>Click to edit Master title style</a:t>
            </a:r>
          </a:p>
        </p:txBody>
      </p:sp>
      <p:sp>
        <p:nvSpPr>
          <p:cNvPr id="10244" name="Rectangle 7"/>
          <p:cNvSpPr>
            <a:spLocks noGrp="1" noChangeArrowheads="1"/>
          </p:cNvSpPr>
          <p:nvPr>
            <p:ph type="body" idx="1"/>
          </p:nvPr>
        </p:nvSpPr>
        <p:spPr bwMode="auto">
          <a:xfrm>
            <a:off x="838200" y="1981200"/>
            <a:ext cx="77835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dirty="0" smtClean="0"/>
              <a:t>Click to </a:t>
            </a:r>
            <a:r>
              <a:rPr lang="it-IT" altLang="en-US" dirty="0" err="1" smtClean="0"/>
              <a:t>edit</a:t>
            </a:r>
            <a:r>
              <a:rPr lang="it-IT" altLang="en-US" dirty="0" smtClean="0"/>
              <a:t> Master text </a:t>
            </a:r>
            <a:r>
              <a:rPr lang="it-IT" altLang="en-US" dirty="0" err="1" smtClean="0"/>
              <a:t>styles</a:t>
            </a:r>
            <a:endParaRPr lang="it-IT" altLang="en-US" dirty="0" smtClean="0"/>
          </a:p>
          <a:p>
            <a:pPr lvl="1"/>
            <a:r>
              <a:rPr lang="it-IT" altLang="en-US" dirty="0" smtClean="0"/>
              <a:t>Second </a:t>
            </a:r>
            <a:r>
              <a:rPr lang="it-IT" altLang="en-US" dirty="0" err="1" smtClean="0"/>
              <a:t>level</a:t>
            </a:r>
            <a:endParaRPr lang="it-IT" altLang="en-US" dirty="0" smtClean="0"/>
          </a:p>
          <a:p>
            <a:pPr lvl="2"/>
            <a:r>
              <a:rPr lang="it-IT" altLang="en-US" dirty="0" smtClean="0"/>
              <a:t>Third </a:t>
            </a:r>
            <a:r>
              <a:rPr lang="it-IT" altLang="en-US" dirty="0" err="1" smtClean="0"/>
              <a:t>level</a:t>
            </a:r>
            <a:endParaRPr lang="it-IT" altLang="en-US" dirty="0" smtClean="0"/>
          </a:p>
          <a:p>
            <a:pPr lvl="3"/>
            <a:r>
              <a:rPr lang="it-IT" altLang="en-US" dirty="0" err="1" smtClean="0"/>
              <a:t>Fourth</a:t>
            </a:r>
            <a:r>
              <a:rPr lang="it-IT" altLang="en-US" dirty="0" smtClean="0"/>
              <a:t> </a:t>
            </a:r>
            <a:r>
              <a:rPr lang="it-IT" altLang="en-US" dirty="0" err="1" smtClean="0"/>
              <a:t>level</a:t>
            </a:r>
            <a:endParaRPr lang="it-IT" altLang="en-US" dirty="0" smtClean="0"/>
          </a:p>
          <a:p>
            <a:pPr lvl="4"/>
            <a:r>
              <a:rPr lang="it-IT" altLang="en-US" dirty="0" err="1" smtClean="0"/>
              <a:t>Fifth</a:t>
            </a:r>
            <a:r>
              <a:rPr lang="it-IT" altLang="en-US" dirty="0" smtClean="0"/>
              <a:t> </a:t>
            </a:r>
            <a:r>
              <a:rPr lang="it-IT" altLang="en-US" dirty="0" err="1" smtClean="0"/>
              <a:t>level</a:t>
            </a:r>
            <a:endParaRPr lang="it-IT" altLang="en-US" dirty="0" smtClean="0"/>
          </a:p>
        </p:txBody>
      </p:sp>
      <p:sp>
        <p:nvSpPr>
          <p:cNvPr id="135176" name="Rectangle 8"/>
          <p:cNvSpPr>
            <a:spLocks noGrp="1" noChangeArrowheads="1"/>
          </p:cNvSpPr>
          <p:nvPr>
            <p:ph type="ftr" sz="quarter" idx="3"/>
          </p:nvPr>
        </p:nvSpPr>
        <p:spPr bwMode="auto">
          <a:xfrm>
            <a:off x="381000" y="6400800"/>
            <a:ext cx="38862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rgbClr val="003231"/>
                </a:solidFill>
              </a:defRPr>
            </a:lvl1pPr>
          </a:lstStyle>
          <a:p>
            <a:pPr>
              <a:defRPr/>
            </a:pPr>
            <a:r>
              <a:rPr lang="it-IT" smtClean="0"/>
              <a:t>Lez. 10: BC e PM</a:t>
            </a:r>
            <a:endParaRPr lang="it-IT"/>
          </a:p>
        </p:txBody>
      </p:sp>
      <p:sp>
        <p:nvSpPr>
          <p:cNvPr id="135177" name="Line 9"/>
          <p:cNvSpPr>
            <a:spLocks noChangeShapeType="1"/>
          </p:cNvSpPr>
          <p:nvPr userDrawn="1"/>
        </p:nvSpPr>
        <p:spPr bwMode="auto">
          <a:xfrm>
            <a:off x="609600" y="6400800"/>
            <a:ext cx="8001000" cy="3175"/>
          </a:xfrm>
          <a:prstGeom prst="line">
            <a:avLst/>
          </a:prstGeom>
          <a:noFill/>
          <a:ln w="9525">
            <a:solidFill>
              <a:schemeClr val="tx1"/>
            </a:solidFill>
            <a:round/>
            <a:headEnd/>
            <a:tailEnd/>
          </a:ln>
          <a:effectLst/>
        </p:spPr>
        <p:txBody>
          <a:bodyPr/>
          <a:lstStyle/>
          <a:p>
            <a:pPr>
              <a:defRPr/>
            </a:pPr>
            <a:endParaRPr lang="it-IT"/>
          </a:p>
        </p:txBody>
      </p:sp>
      <p:grpSp>
        <p:nvGrpSpPr>
          <p:cNvPr id="10247" name="Group 11"/>
          <p:cNvGrpSpPr>
            <a:grpSpLocks/>
          </p:cNvGrpSpPr>
          <p:nvPr userDrawn="1"/>
        </p:nvGrpSpPr>
        <p:grpSpPr bwMode="auto">
          <a:xfrm rot="10800000">
            <a:off x="5219700" y="5373688"/>
            <a:ext cx="5400675" cy="1655762"/>
            <a:chOff x="-2040" y="0"/>
            <a:chExt cx="7512" cy="2400"/>
          </a:xfrm>
        </p:grpSpPr>
        <p:sp>
          <p:nvSpPr>
            <p:cNvPr id="135180" name="AutoShape 12"/>
            <p:cNvSpPr>
              <a:spLocks noChangeArrowheads="1"/>
            </p:cNvSpPr>
            <p:nvPr/>
          </p:nvSpPr>
          <p:spPr bwMode="auto">
            <a:xfrm>
              <a:off x="-2029" y="433"/>
              <a:ext cx="2592" cy="1967"/>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rgbClr val="E19A93"/>
            </a:solidFill>
            <a:ln w="9525">
              <a:noFill/>
              <a:miter lim="800000"/>
              <a:headEnd/>
              <a:tailEnd/>
            </a:ln>
          </p:spPr>
          <p:txBody>
            <a:bodyPr rot="10800000"/>
            <a:lstStyle/>
            <a:p>
              <a:pPr>
                <a:defRPr/>
              </a:pPr>
              <a:endParaRPr lang="it-IT" sz="2400" dirty="0">
                <a:latin typeface="Arial" panose="020B0604020202020204" pitchFamily="34" charset="0"/>
              </a:endParaRPr>
            </a:p>
          </p:txBody>
        </p:sp>
        <p:sp>
          <p:nvSpPr>
            <p:cNvPr id="135181" name="AutoShape 13"/>
            <p:cNvSpPr>
              <a:spLocks noChangeArrowheads="1"/>
            </p:cNvSpPr>
            <p:nvPr/>
          </p:nvSpPr>
          <p:spPr bwMode="auto">
            <a:xfrm>
              <a:off x="-1503" y="-14"/>
              <a:ext cx="1950" cy="1988"/>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FF0000"/>
            </a:solidFill>
            <a:ln w="9525">
              <a:noFill/>
              <a:miter lim="800000"/>
              <a:headEnd/>
              <a:tailEnd/>
            </a:ln>
          </p:spPr>
          <p:txBody>
            <a:bodyPr rot="10800000"/>
            <a:lstStyle/>
            <a:p>
              <a:pPr>
                <a:defRPr/>
              </a:pPr>
              <a:endParaRPr lang="it-IT">
                <a:latin typeface="Arial" charset="0"/>
              </a:endParaRPr>
            </a:p>
          </p:txBody>
        </p:sp>
        <p:sp>
          <p:nvSpPr>
            <p:cNvPr id="135182" name="Line 14"/>
            <p:cNvSpPr>
              <a:spLocks noChangeShapeType="1"/>
            </p:cNvSpPr>
            <p:nvPr/>
          </p:nvSpPr>
          <p:spPr bwMode="auto">
            <a:xfrm>
              <a:off x="890" y="946"/>
              <a:ext cx="4608" cy="0"/>
            </a:xfrm>
            <a:prstGeom prst="line">
              <a:avLst/>
            </a:prstGeom>
            <a:noFill/>
            <a:ln w="12700">
              <a:noFill/>
              <a:round/>
              <a:headEnd/>
              <a:tailEnd/>
            </a:ln>
            <a:effectLst/>
          </p:spPr>
          <p:txBody>
            <a:bodyPr/>
            <a:lstStyle/>
            <a:p>
              <a:pPr>
                <a:defRPr/>
              </a:pPr>
              <a:endParaRPr lang="it-IT"/>
            </a:p>
          </p:txBody>
        </p:sp>
      </p:grpSp>
      <p:sp>
        <p:nvSpPr>
          <p:cNvPr id="135183" name="Rectangle 15"/>
          <p:cNvSpPr>
            <a:spLocks noChangeArrowheads="1"/>
          </p:cNvSpPr>
          <p:nvPr/>
        </p:nvSpPr>
        <p:spPr bwMode="auto">
          <a:xfrm>
            <a:off x="7451725" y="6237288"/>
            <a:ext cx="1162050" cy="457200"/>
          </a:xfrm>
          <a:prstGeom prst="rect">
            <a:avLst/>
          </a:prstGeom>
          <a:noFill/>
          <a:ln w="9525">
            <a:noFill/>
            <a:miter lim="800000"/>
            <a:headEnd/>
            <a:tailEnd/>
          </a:ln>
          <a:effec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8FC3C26-AF5D-4500-9255-021F8BB396EE}" type="slidenum">
              <a:rPr lang="it-IT" altLang="en-US" sz="1200">
                <a:solidFill>
                  <a:srgbClr val="004644"/>
                </a:solidFill>
              </a:rPr>
              <a:pPr algn="r" eaLnBrk="1" hangingPunct="1"/>
              <a:t>‹N›</a:t>
            </a:fld>
            <a:endParaRPr lang="it-IT" altLang="en-US" sz="1200">
              <a:solidFill>
                <a:srgbClr val="004644"/>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iming>
    <p:tnLst>
      <p:par>
        <p:cTn id="1" dur="indefinite" restart="never" nodeType="tmRoot"/>
      </p:par>
    </p:tnLst>
  </p:timing>
  <p:hf sldNum="0" hdr="0" dt="0"/>
  <p:txStyles>
    <p:titleStyle>
      <a:lvl1pPr algn="l" rtl="0" eaLnBrk="0" fontAlgn="base" hangingPunct="0">
        <a:spcBef>
          <a:spcPct val="0"/>
        </a:spcBef>
        <a:spcAft>
          <a:spcPct val="0"/>
        </a:spcAft>
        <a:defRPr sz="3600">
          <a:solidFill>
            <a:srgbClr val="005A58"/>
          </a:solidFill>
          <a:latin typeface="+mj-lt"/>
          <a:ea typeface="+mj-ea"/>
          <a:cs typeface="+mj-cs"/>
        </a:defRPr>
      </a:lvl1pPr>
      <a:lvl2pPr algn="l" rtl="0" eaLnBrk="0" fontAlgn="base" hangingPunct="0">
        <a:spcBef>
          <a:spcPct val="0"/>
        </a:spcBef>
        <a:spcAft>
          <a:spcPct val="0"/>
        </a:spcAft>
        <a:defRPr sz="3600">
          <a:solidFill>
            <a:srgbClr val="005A58"/>
          </a:solidFill>
          <a:latin typeface="Arial" charset="0"/>
        </a:defRPr>
      </a:lvl2pPr>
      <a:lvl3pPr algn="l" rtl="0" eaLnBrk="0" fontAlgn="base" hangingPunct="0">
        <a:spcBef>
          <a:spcPct val="0"/>
        </a:spcBef>
        <a:spcAft>
          <a:spcPct val="0"/>
        </a:spcAft>
        <a:defRPr sz="3600">
          <a:solidFill>
            <a:srgbClr val="005A58"/>
          </a:solidFill>
          <a:latin typeface="Arial" charset="0"/>
        </a:defRPr>
      </a:lvl3pPr>
      <a:lvl4pPr algn="l" rtl="0" eaLnBrk="0" fontAlgn="base" hangingPunct="0">
        <a:spcBef>
          <a:spcPct val="0"/>
        </a:spcBef>
        <a:spcAft>
          <a:spcPct val="0"/>
        </a:spcAft>
        <a:defRPr sz="3600">
          <a:solidFill>
            <a:srgbClr val="005A58"/>
          </a:solidFill>
          <a:latin typeface="Arial" charset="0"/>
        </a:defRPr>
      </a:lvl4pPr>
      <a:lvl5pPr algn="l" rtl="0" eaLnBrk="0" fontAlgn="base" hangingPunct="0">
        <a:spcBef>
          <a:spcPct val="0"/>
        </a:spcBef>
        <a:spcAft>
          <a:spcPct val="0"/>
        </a:spcAft>
        <a:defRPr sz="3600">
          <a:solidFill>
            <a:srgbClr val="005A58"/>
          </a:solidFill>
          <a:latin typeface="Arial" charset="0"/>
        </a:defRPr>
      </a:lvl5pPr>
      <a:lvl6pPr marL="457200" algn="l" rtl="0" fontAlgn="base">
        <a:spcBef>
          <a:spcPct val="0"/>
        </a:spcBef>
        <a:spcAft>
          <a:spcPct val="0"/>
        </a:spcAft>
        <a:defRPr sz="3600">
          <a:solidFill>
            <a:srgbClr val="005A58"/>
          </a:solidFill>
          <a:latin typeface="Arial" charset="0"/>
        </a:defRPr>
      </a:lvl6pPr>
      <a:lvl7pPr marL="914400" algn="l" rtl="0" fontAlgn="base">
        <a:spcBef>
          <a:spcPct val="0"/>
        </a:spcBef>
        <a:spcAft>
          <a:spcPct val="0"/>
        </a:spcAft>
        <a:defRPr sz="3600">
          <a:solidFill>
            <a:srgbClr val="005A58"/>
          </a:solidFill>
          <a:latin typeface="Arial" charset="0"/>
        </a:defRPr>
      </a:lvl7pPr>
      <a:lvl8pPr marL="1371600" algn="l" rtl="0" fontAlgn="base">
        <a:spcBef>
          <a:spcPct val="0"/>
        </a:spcBef>
        <a:spcAft>
          <a:spcPct val="0"/>
        </a:spcAft>
        <a:defRPr sz="3600">
          <a:solidFill>
            <a:srgbClr val="005A58"/>
          </a:solidFill>
          <a:latin typeface="Arial" charset="0"/>
        </a:defRPr>
      </a:lvl8pPr>
      <a:lvl9pPr marL="1828800" algn="l" rtl="0" fontAlgn="base">
        <a:spcBef>
          <a:spcPct val="0"/>
        </a:spcBef>
        <a:spcAft>
          <a:spcPct val="0"/>
        </a:spcAft>
        <a:defRPr sz="3600">
          <a:solidFill>
            <a:srgbClr val="005A58"/>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Arial" panose="020B0604020202020204"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b.europa.eu/mopo/strategy/princ/html/index.en.html"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s://www.federalreserve.gov/faqs/money_12848.htm"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hyperlink" Target="https://www.bancaditalia.it/pubblicazioni/moneta-banche/2017-moneta/statistiche_BAM_09032017.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bancaditalia.it/pubblicazioni/moneta-banche/2017-moneta/statistiche_BAM_09032017.pdf"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egnaposto piè di pagina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dirty="0" err="1" smtClean="0">
                <a:solidFill>
                  <a:srgbClr val="003231"/>
                </a:solidFill>
              </a:rPr>
              <a:t>Lez</a:t>
            </a:r>
            <a:r>
              <a:rPr lang="it-IT" altLang="en-US" dirty="0" smtClean="0">
                <a:solidFill>
                  <a:srgbClr val="003231"/>
                </a:solidFill>
              </a:rPr>
              <a:t>. 10: BC e PM</a:t>
            </a:r>
          </a:p>
        </p:txBody>
      </p:sp>
      <p:sp>
        <p:nvSpPr>
          <p:cNvPr id="6" name="Rectangle 2"/>
          <p:cNvSpPr>
            <a:spLocks noGrp="1" noChangeArrowheads="1"/>
          </p:cNvSpPr>
          <p:nvPr>
            <p:ph type="title" idx="4294967295"/>
          </p:nvPr>
        </p:nvSpPr>
        <p:spPr>
          <a:xfrm>
            <a:off x="504030" y="-4798"/>
            <a:ext cx="8604474" cy="1273558"/>
          </a:xfrm>
          <a:prstGeom prst="rect">
            <a:avLst/>
          </a:prstGeom>
          <a:solidFill>
            <a:schemeClr val="bg1">
              <a:alpha val="89000"/>
            </a:schemeClr>
          </a:solidFill>
          <a:ln w="3175">
            <a:solidFill>
              <a:schemeClr val="hlink"/>
            </a:solidFill>
          </a:ln>
          <a:effectLst>
            <a:prstShdw prst="shdw17" dist="17961" dir="2700000">
              <a:schemeClr val="hlink">
                <a:gamma/>
                <a:shade val="60000"/>
                <a:invGamma/>
              </a:schemeClr>
            </a:prstShdw>
          </a:effectLst>
        </p:spPr>
        <p:txBody>
          <a:bodyPr anchor="ctr"/>
          <a:lstStyle/>
          <a:p>
            <a:pPr algn="r">
              <a:lnSpc>
                <a:spcPct val="150000"/>
              </a:lnSpc>
              <a:spcBef>
                <a:spcPts val="1200"/>
              </a:spcBef>
              <a:defRPr/>
            </a:pPr>
            <a:r>
              <a:rPr lang="it-IT" sz="2400" b="1" u="sng" dirty="0" err="1" smtClean="0"/>
              <a:t>Lez</a:t>
            </a:r>
            <a:r>
              <a:rPr lang="it-IT" sz="2400" b="1" u="sng" dirty="0" smtClean="0"/>
              <a:t>. 10 – BANCA CENTRALE e POLITICA MONETARIA</a:t>
            </a:r>
            <a:r>
              <a:rPr lang="it-IT" sz="2400" dirty="0" smtClean="0">
                <a:solidFill>
                  <a:srgbClr val="C00000"/>
                </a:solidFill>
              </a:rPr>
              <a:t>  .</a:t>
            </a:r>
            <a:r>
              <a:rPr lang="it-IT" sz="1600" dirty="0" smtClean="0">
                <a:solidFill>
                  <a:srgbClr val="FF0000"/>
                </a:solidFill>
              </a:rPr>
              <a:t/>
            </a:r>
            <a:br>
              <a:rPr lang="it-IT" sz="1600" dirty="0" smtClean="0">
                <a:solidFill>
                  <a:srgbClr val="FF0000"/>
                </a:solidFill>
              </a:rPr>
            </a:br>
            <a:r>
              <a:rPr lang="it-IT" sz="1600" dirty="0" smtClean="0">
                <a:solidFill>
                  <a:srgbClr val="FF0000"/>
                </a:solidFill>
              </a:rPr>
              <a:t>BW-c.10 </a:t>
            </a:r>
            <a:r>
              <a:rPr lang="it-IT" sz="1200" i="1" dirty="0" smtClean="0">
                <a:solidFill>
                  <a:schemeClr val="tx1"/>
                </a:solidFill>
              </a:rPr>
              <a:t>(</a:t>
            </a:r>
            <a:r>
              <a:rPr lang="it-IT" sz="1200" i="1" dirty="0" err="1" smtClean="0">
                <a:solidFill>
                  <a:schemeClr val="tx1"/>
                </a:solidFill>
              </a:rPr>
              <a:t>agg</a:t>
            </a:r>
            <a:r>
              <a:rPr lang="it-IT" sz="1200" i="1" dirty="0" smtClean="0">
                <a:solidFill>
                  <a:schemeClr val="tx1"/>
                </a:solidFill>
              </a:rPr>
              <a:t>. 07.03.2020)</a:t>
            </a:r>
            <a:endParaRPr lang="it-IT" sz="1200" i="1" dirty="0">
              <a:solidFill>
                <a:schemeClr val="tx1"/>
              </a:solidFill>
            </a:endParaRPr>
          </a:p>
        </p:txBody>
      </p:sp>
      <p:sp>
        <p:nvSpPr>
          <p:cNvPr id="5" name="Rettangolo 4"/>
          <p:cNvSpPr/>
          <p:nvPr/>
        </p:nvSpPr>
        <p:spPr>
          <a:xfrm>
            <a:off x="539552" y="1517748"/>
            <a:ext cx="8352928" cy="4575548"/>
          </a:xfrm>
          <a:prstGeom prst="rect">
            <a:avLst/>
          </a:prstGeom>
        </p:spPr>
        <p:txBody>
          <a:bodyPr wrap="square">
            <a:spAutoFit/>
          </a:bodyPr>
          <a:lstStyle/>
          <a:p>
            <a:pPr>
              <a:lnSpc>
                <a:spcPct val="114000"/>
              </a:lnSpc>
              <a:spcBef>
                <a:spcPts val="600"/>
              </a:spcBef>
            </a:pPr>
            <a:r>
              <a:rPr lang="it-IT" sz="2000" dirty="0"/>
              <a:t>In questa lezione iniziamo </a:t>
            </a:r>
            <a:r>
              <a:rPr lang="it-IT" sz="2000" dirty="0" smtClean="0"/>
              <a:t>a definire i compiti della politica monetaria e della banca centrale</a:t>
            </a:r>
          </a:p>
          <a:p>
            <a:pPr lvl="2">
              <a:lnSpc>
                <a:spcPct val="114000"/>
              </a:lnSpc>
              <a:spcBef>
                <a:spcPts val="600"/>
              </a:spcBef>
            </a:pPr>
            <a:r>
              <a:rPr lang="it-IT" sz="1600" i="1" dirty="0" smtClean="0"/>
              <a:t>In questo campo però ci sono due domande  -- molto importanti – alle quali risponderemo solo più avanti:</a:t>
            </a:r>
          </a:p>
          <a:p>
            <a:pPr marL="540000" indent="-285750">
              <a:lnSpc>
                <a:spcPct val="114000"/>
              </a:lnSpc>
              <a:spcBef>
                <a:spcPts val="1200"/>
              </a:spcBef>
              <a:buFont typeface="Wingdings" panose="05000000000000000000" pitchFamily="2" charset="2"/>
              <a:buChar char="Ø"/>
            </a:pPr>
            <a:r>
              <a:rPr lang="it-IT" dirty="0" smtClean="0"/>
              <a:t>Perché le </a:t>
            </a:r>
            <a:r>
              <a:rPr lang="it-IT" b="1" dirty="0" smtClean="0">
                <a:solidFill>
                  <a:srgbClr val="000099"/>
                </a:solidFill>
              </a:rPr>
              <a:t>politica monetaria (PM) è affidata alle banche centrale</a:t>
            </a:r>
            <a:r>
              <a:rPr lang="it-IT" dirty="0" smtClean="0"/>
              <a:t>? Perché non è gestita direttamente dal governo, insieme alle altre politiche economiche?</a:t>
            </a:r>
          </a:p>
          <a:p>
            <a:pPr algn="r">
              <a:lnSpc>
                <a:spcPct val="114000"/>
              </a:lnSpc>
              <a:spcBef>
                <a:spcPts val="0"/>
              </a:spcBef>
            </a:pPr>
            <a:r>
              <a:rPr lang="it-IT" dirty="0">
                <a:solidFill>
                  <a:srgbClr val="C00000"/>
                </a:solidFill>
                <a:latin typeface="Calibri" panose="020F0502020204030204" pitchFamily="34" charset="0"/>
                <a:cs typeface="Calibri" panose="020F0502020204030204" pitchFamily="34" charset="0"/>
              </a:rPr>
              <a:t>→  </a:t>
            </a:r>
            <a:r>
              <a:rPr lang="it-IT" dirty="0" err="1">
                <a:solidFill>
                  <a:srgbClr val="C00000"/>
                </a:solidFill>
              </a:rPr>
              <a:t>Lez</a:t>
            </a:r>
            <a:r>
              <a:rPr lang="it-IT" dirty="0">
                <a:solidFill>
                  <a:srgbClr val="C00000"/>
                </a:solidFill>
              </a:rPr>
              <a:t>. </a:t>
            </a:r>
            <a:r>
              <a:rPr lang="it-IT" dirty="0" smtClean="0">
                <a:solidFill>
                  <a:srgbClr val="C00000"/>
                </a:solidFill>
              </a:rPr>
              <a:t>12 &amp; 16.</a:t>
            </a:r>
            <a:endParaRPr lang="it-IT" dirty="0" smtClean="0"/>
          </a:p>
          <a:p>
            <a:pPr marL="540000" indent="-285750">
              <a:lnSpc>
                <a:spcPct val="114000"/>
              </a:lnSpc>
              <a:spcBef>
                <a:spcPts val="600"/>
              </a:spcBef>
              <a:buFont typeface="Wingdings" panose="05000000000000000000" pitchFamily="2" charset="2"/>
              <a:buChar char="Ø"/>
            </a:pPr>
            <a:r>
              <a:rPr lang="it-IT" dirty="0" smtClean="0"/>
              <a:t>Perché i paesi dell’area dell’euro hanno deciso di unificare le loro monete e le loro PM, affidando la responsabilità di quest’ultima ad una istituzione sovranazionale: la </a:t>
            </a:r>
            <a:r>
              <a:rPr lang="it-IT" b="1" dirty="0" smtClean="0">
                <a:solidFill>
                  <a:srgbClr val="000099"/>
                </a:solidFill>
              </a:rPr>
              <a:t>Banca Centrale Europea </a:t>
            </a:r>
            <a:r>
              <a:rPr lang="it-IT" dirty="0" smtClean="0"/>
              <a:t>(BCE)?</a:t>
            </a:r>
          </a:p>
          <a:p>
            <a:pPr algn="r">
              <a:lnSpc>
                <a:spcPct val="114000"/>
              </a:lnSpc>
              <a:spcBef>
                <a:spcPts val="0"/>
              </a:spcBef>
            </a:pPr>
            <a:r>
              <a:rPr lang="it-IT" dirty="0" smtClean="0">
                <a:solidFill>
                  <a:srgbClr val="C00000"/>
                </a:solidFill>
                <a:latin typeface="Calibri" panose="020F0502020204030204" pitchFamily="34" charset="0"/>
                <a:cs typeface="Calibri" panose="020F0502020204030204" pitchFamily="34" charset="0"/>
              </a:rPr>
              <a:t>→  </a:t>
            </a:r>
            <a:r>
              <a:rPr lang="it-IT" dirty="0" err="1" smtClean="0">
                <a:solidFill>
                  <a:srgbClr val="C00000"/>
                </a:solidFill>
              </a:rPr>
              <a:t>Lez</a:t>
            </a:r>
            <a:r>
              <a:rPr lang="it-IT" dirty="0" smtClean="0">
                <a:solidFill>
                  <a:srgbClr val="C00000"/>
                </a:solidFill>
              </a:rPr>
              <a:t>. 21.</a:t>
            </a:r>
          </a:p>
          <a:p>
            <a:pPr marL="285750" indent="-285750">
              <a:lnSpc>
                <a:spcPct val="114000"/>
              </a:lnSpc>
              <a:spcBef>
                <a:spcPts val="600"/>
              </a:spcBef>
              <a:buFont typeface="Arial" panose="020B0604020202020204" pitchFamily="34" charset="0"/>
              <a:buChar char="•"/>
            </a:pP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539552" y="980728"/>
            <a:ext cx="8424936" cy="4968552"/>
          </a:xfrm>
        </p:spPr>
        <p:txBody>
          <a:bodyPr/>
          <a:lstStyle/>
          <a:p>
            <a:pPr>
              <a:lnSpc>
                <a:spcPct val="125000"/>
              </a:lnSpc>
              <a:spcBef>
                <a:spcPts val="600"/>
              </a:spcBef>
              <a:buFont typeface="+mj-lt"/>
              <a:buAutoNum type="alphaLcPeriod"/>
            </a:pPr>
            <a:r>
              <a:rPr lang="it-IT" altLang="en-US" sz="1800" dirty="0" smtClean="0">
                <a:solidFill>
                  <a:srgbClr val="000000"/>
                </a:solidFill>
              </a:rPr>
              <a:t>Nel </a:t>
            </a:r>
            <a:r>
              <a:rPr lang="it-IT" altLang="en-US" sz="1800" b="1" dirty="0" smtClean="0">
                <a:solidFill>
                  <a:srgbClr val="C00000"/>
                </a:solidFill>
              </a:rPr>
              <a:t>mercato monetario</a:t>
            </a:r>
            <a:r>
              <a:rPr lang="it-IT" altLang="en-US" sz="1800" dirty="0" smtClean="0">
                <a:solidFill>
                  <a:srgbClr val="000000"/>
                </a:solidFill>
              </a:rPr>
              <a:t>, la BC decide a quale tasso offrire </a:t>
            </a:r>
            <a:r>
              <a:rPr lang="it-IT" altLang="en-US" sz="1800" b="1" dirty="0" smtClean="0">
                <a:solidFill>
                  <a:srgbClr val="000000"/>
                </a:solidFill>
              </a:rPr>
              <a:t>liquidità alle banche</a:t>
            </a:r>
          </a:p>
          <a:p>
            <a:pPr>
              <a:lnSpc>
                <a:spcPct val="125000"/>
              </a:lnSpc>
              <a:spcBef>
                <a:spcPts val="600"/>
              </a:spcBef>
              <a:buFont typeface="+mj-lt"/>
              <a:buAutoNum type="alphaLcPeriod"/>
            </a:pPr>
            <a:r>
              <a:rPr lang="it-IT" altLang="en-US" sz="1800" dirty="0" smtClean="0">
                <a:solidFill>
                  <a:srgbClr val="000000"/>
                </a:solidFill>
              </a:rPr>
              <a:t>In base alla liquidità che hanno a disposizione, ed al suo costo, le banche decideranno la loro funzione di offerta sul </a:t>
            </a:r>
            <a:r>
              <a:rPr lang="it-IT" altLang="en-US" sz="1800" b="1" dirty="0" smtClean="0">
                <a:solidFill>
                  <a:schemeClr val="accent1">
                    <a:lumMod val="50000"/>
                  </a:schemeClr>
                </a:solidFill>
              </a:rPr>
              <a:t>mercato dei prestiti.</a:t>
            </a:r>
          </a:p>
          <a:p>
            <a:pPr>
              <a:lnSpc>
                <a:spcPct val="125000"/>
              </a:lnSpc>
              <a:spcBef>
                <a:spcPts val="600"/>
              </a:spcBef>
              <a:buFont typeface="+mj-lt"/>
              <a:buAutoNum type="alphaLcPeriod"/>
            </a:pPr>
            <a:r>
              <a:rPr lang="it-IT" altLang="en-US" sz="1800" dirty="0" smtClean="0">
                <a:solidFill>
                  <a:srgbClr val="000000"/>
                </a:solidFill>
              </a:rPr>
              <a:t>L’equilibrio sul </a:t>
            </a:r>
            <a:r>
              <a:rPr lang="it-IT" altLang="en-US" sz="1800" b="1" dirty="0" smtClean="0">
                <a:solidFill>
                  <a:schemeClr val="accent1">
                    <a:lumMod val="50000"/>
                  </a:schemeClr>
                </a:solidFill>
              </a:rPr>
              <a:t>mercato dei prestiti </a:t>
            </a:r>
            <a:r>
              <a:rPr lang="it-IT" altLang="en-US" sz="1800" dirty="0" smtClean="0">
                <a:solidFill>
                  <a:srgbClr val="000000"/>
                </a:solidFill>
              </a:rPr>
              <a:t>nasce dall’incontro tra domanda (delle imprese e famiglie) e offerta delle banche.</a:t>
            </a:r>
          </a:p>
          <a:p>
            <a:pPr>
              <a:lnSpc>
                <a:spcPct val="125000"/>
              </a:lnSpc>
              <a:spcBef>
                <a:spcPts val="600"/>
              </a:spcBef>
              <a:buFont typeface="+mj-lt"/>
              <a:buAutoNum type="alphaLcPeriod"/>
            </a:pPr>
            <a:r>
              <a:rPr lang="it-IT" altLang="en-US" sz="1800" dirty="0" smtClean="0">
                <a:solidFill>
                  <a:srgbClr val="000000"/>
                </a:solidFill>
              </a:rPr>
              <a:t>Se la </a:t>
            </a:r>
            <a:r>
              <a:rPr lang="it-IT" altLang="en-US" sz="1800" b="1" i="1" dirty="0" smtClean="0">
                <a:solidFill>
                  <a:srgbClr val="C00000"/>
                </a:solidFill>
              </a:rPr>
              <a:t>BC riduce il tasso di interesse </a:t>
            </a:r>
            <a:r>
              <a:rPr lang="it-IT" altLang="en-US" sz="1800" dirty="0" smtClean="0">
                <a:solidFill>
                  <a:srgbClr val="000000"/>
                </a:solidFill>
              </a:rPr>
              <a:t>richiesto sul mercato monetario</a:t>
            </a:r>
          </a:p>
          <a:p>
            <a:pPr>
              <a:lnSpc>
                <a:spcPct val="125000"/>
              </a:lnSpc>
              <a:spcBef>
                <a:spcPts val="600"/>
              </a:spcBef>
              <a:buFont typeface="+mj-lt"/>
              <a:buAutoNum type="alphaLcPeriod"/>
            </a:pPr>
            <a:r>
              <a:rPr lang="it-IT" altLang="en-US" sz="1800" dirty="0" smtClean="0">
                <a:solidFill>
                  <a:srgbClr val="000000"/>
                </a:solidFill>
              </a:rPr>
              <a:t>… vi sarà una </a:t>
            </a:r>
            <a:r>
              <a:rPr lang="it-IT" altLang="en-US" sz="1800" b="1" dirty="0" smtClean="0">
                <a:solidFill>
                  <a:srgbClr val="000099"/>
                </a:solidFill>
              </a:rPr>
              <a:t>maggiore liquidità </a:t>
            </a:r>
            <a:r>
              <a:rPr lang="it-IT" altLang="en-US" sz="1800" dirty="0" smtClean="0">
                <a:solidFill>
                  <a:srgbClr val="000000"/>
                </a:solidFill>
              </a:rPr>
              <a:t>a disposizione delle banche</a:t>
            </a:r>
          </a:p>
          <a:p>
            <a:pPr>
              <a:lnSpc>
                <a:spcPct val="125000"/>
              </a:lnSpc>
              <a:spcBef>
                <a:spcPts val="600"/>
              </a:spcBef>
              <a:buFont typeface="+mj-lt"/>
              <a:buAutoNum type="alphaLcPeriod"/>
            </a:pPr>
            <a:r>
              <a:rPr lang="it-IT" altLang="en-US" sz="1800" dirty="0" smtClean="0">
                <a:solidFill>
                  <a:srgbClr val="000000"/>
                </a:solidFill>
              </a:rPr>
              <a:t>… ed un </a:t>
            </a:r>
            <a:r>
              <a:rPr lang="it-IT" altLang="en-US" sz="1800" b="1" dirty="0" smtClean="0">
                <a:solidFill>
                  <a:srgbClr val="C00000"/>
                </a:solidFill>
              </a:rPr>
              <a:t>minore tasso </a:t>
            </a:r>
            <a:r>
              <a:rPr lang="it-IT" altLang="en-US" sz="1800" dirty="0" smtClean="0">
                <a:solidFill>
                  <a:srgbClr val="000000"/>
                </a:solidFill>
              </a:rPr>
              <a:t>e un </a:t>
            </a:r>
            <a:r>
              <a:rPr lang="it-IT" altLang="en-US" sz="1800" b="1" dirty="0" smtClean="0">
                <a:solidFill>
                  <a:srgbClr val="C00000"/>
                </a:solidFill>
              </a:rPr>
              <a:t>maggiore volume </a:t>
            </a:r>
            <a:r>
              <a:rPr lang="it-IT" altLang="en-US" sz="1800" dirty="0" smtClean="0">
                <a:solidFill>
                  <a:srgbClr val="000000"/>
                </a:solidFill>
              </a:rPr>
              <a:t>erogati sul </a:t>
            </a:r>
            <a:r>
              <a:rPr lang="it-IT" altLang="en-US" sz="1800" b="1" dirty="0" smtClean="0">
                <a:solidFill>
                  <a:srgbClr val="000099"/>
                </a:solidFill>
              </a:rPr>
              <a:t>mercato dei prestiti.</a:t>
            </a:r>
          </a:p>
          <a:p>
            <a:pPr>
              <a:lnSpc>
                <a:spcPct val="125000"/>
              </a:lnSpc>
              <a:spcBef>
                <a:spcPts val="600"/>
              </a:spcBef>
              <a:buFont typeface="+mj-lt"/>
              <a:buAutoNum type="alphaLcPeriod"/>
            </a:pPr>
            <a:r>
              <a:rPr lang="it-IT" altLang="en-US" sz="1800" dirty="0" smtClean="0">
                <a:solidFill>
                  <a:srgbClr val="000000"/>
                </a:solidFill>
              </a:rPr>
              <a:t>Contestualmente, vi sarà anche un maggior volume di </a:t>
            </a:r>
            <a:r>
              <a:rPr lang="it-IT" altLang="en-US" sz="1800" b="1" dirty="0" smtClean="0">
                <a:solidFill>
                  <a:srgbClr val="000099"/>
                </a:solidFill>
              </a:rPr>
              <a:t>depositi</a:t>
            </a:r>
            <a:r>
              <a:rPr lang="it-IT" altLang="en-US" sz="1800" dirty="0" smtClean="0">
                <a:solidFill>
                  <a:srgbClr val="000000"/>
                </a:solidFill>
              </a:rPr>
              <a:t>, </a:t>
            </a:r>
            <a:endParaRPr lang="it-IT" altLang="en-US" sz="1800" dirty="0">
              <a:solidFill>
                <a:srgbClr val="000000"/>
              </a:solidFill>
            </a:endParaRPr>
          </a:p>
          <a:p>
            <a:pPr>
              <a:lnSpc>
                <a:spcPct val="125000"/>
              </a:lnSpc>
              <a:spcBef>
                <a:spcPts val="600"/>
              </a:spcBef>
              <a:buFont typeface="+mj-lt"/>
              <a:buAutoNum type="alphaLcPeriod"/>
            </a:pPr>
            <a:r>
              <a:rPr lang="it-IT" altLang="en-US" sz="1800" dirty="0" smtClean="0">
                <a:solidFill>
                  <a:srgbClr val="000000"/>
                </a:solidFill>
              </a:rPr>
              <a:t>… e le banche depositeranno una parte delle maggiore liquidità come </a:t>
            </a:r>
            <a:r>
              <a:rPr lang="it-IT" altLang="en-US" sz="1800" b="1" dirty="0" smtClean="0">
                <a:solidFill>
                  <a:srgbClr val="000099"/>
                </a:solidFill>
              </a:rPr>
              <a:t>Riserva Obbligatoria </a:t>
            </a:r>
            <a:r>
              <a:rPr lang="it-IT" altLang="en-US" sz="1800" dirty="0" smtClean="0">
                <a:solidFill>
                  <a:srgbClr val="000000"/>
                </a:solidFill>
              </a:rPr>
              <a:t>presso la BC,</a:t>
            </a:r>
          </a:p>
        </p:txBody>
      </p:sp>
      <p:sp>
        <p:nvSpPr>
          <p:cNvPr id="685058" name="Rectangle 2"/>
          <p:cNvSpPr>
            <a:spLocks noGrp="1" noChangeArrowheads="1"/>
          </p:cNvSpPr>
          <p:nvPr>
            <p:ph type="title"/>
          </p:nvPr>
        </p:nvSpPr>
        <p:spPr>
          <a:xfrm>
            <a:off x="395536" y="44624"/>
            <a:ext cx="8568952" cy="895350"/>
          </a:xfrm>
        </p:spPr>
        <p:txBody>
          <a:bodyPr/>
          <a:lstStyle/>
          <a:p>
            <a:pPr algn="ctr" eaLnBrk="1" hangingPunct="1">
              <a:defRPr/>
            </a:pPr>
            <a:r>
              <a:rPr lang="it-IT" sz="2400" b="1" dirty="0" smtClean="0">
                <a:solidFill>
                  <a:srgbClr val="005A5A"/>
                </a:solidFill>
              </a:rPr>
              <a:t>Dai tassi di interesse della BC … ai depositi delle banche: </a:t>
            </a:r>
            <a:r>
              <a:rPr lang="it-IT" sz="2400" b="1" i="1" dirty="0" smtClean="0">
                <a:solidFill>
                  <a:srgbClr val="000099"/>
                </a:solidFill>
              </a:rPr>
              <a:t>Riassumendo</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335430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85059" name="Rectangle 3"/>
              <p:cNvSpPr>
                <a:spLocks noGrp="1" noChangeArrowheads="1"/>
              </p:cNvSpPr>
              <p:nvPr>
                <p:ph idx="1"/>
              </p:nvPr>
            </p:nvSpPr>
            <p:spPr>
              <a:xfrm>
                <a:off x="467544" y="1171355"/>
                <a:ext cx="8604448" cy="4968552"/>
              </a:xfrm>
            </p:spPr>
            <p:txBody>
              <a:bodyPr/>
              <a:lstStyle/>
              <a:p>
                <a:pPr>
                  <a:lnSpc>
                    <a:spcPct val="125000"/>
                  </a:lnSpc>
                  <a:spcBef>
                    <a:spcPts val="600"/>
                  </a:spcBef>
                  <a:buFont typeface="Wingdings" panose="05000000000000000000" pitchFamily="2" charset="2"/>
                  <a:buChar char="Ø"/>
                </a:pPr>
                <a:r>
                  <a:rPr lang="it-IT" altLang="en-US" sz="1800" dirty="0" smtClean="0">
                    <a:solidFill>
                      <a:srgbClr val="000000"/>
                    </a:solidFill>
                  </a:rPr>
                  <a:t>Dagli anni 80, si fa spesso riferimento </a:t>
                </a:r>
                <a:r>
                  <a:rPr lang="it-IT" altLang="en-US" sz="1800" dirty="0">
                    <a:solidFill>
                      <a:srgbClr val="000000"/>
                    </a:solidFill>
                  </a:rPr>
                  <a:t>alla «</a:t>
                </a:r>
                <a:r>
                  <a:rPr lang="it-IT" altLang="en-US" sz="1800" b="1" dirty="0">
                    <a:solidFill>
                      <a:srgbClr val="C00000"/>
                    </a:solidFill>
                  </a:rPr>
                  <a:t>Regola di </a:t>
                </a:r>
                <a:r>
                  <a:rPr lang="it-IT" altLang="en-US" sz="1800" b="1" dirty="0" smtClean="0">
                    <a:solidFill>
                      <a:srgbClr val="C00000"/>
                    </a:solidFill>
                  </a:rPr>
                  <a:t>Taylor</a:t>
                </a:r>
                <a:r>
                  <a:rPr lang="it-IT" altLang="en-US" sz="1800" dirty="0" smtClean="0">
                    <a:solidFill>
                      <a:srgbClr val="000000"/>
                    </a:solidFill>
                  </a:rPr>
                  <a:t>» (</a:t>
                </a:r>
                <a:r>
                  <a:rPr lang="it-IT" altLang="en-US" sz="1800" b="1" dirty="0" smtClean="0">
                    <a:solidFill>
                      <a:srgbClr val="C00000"/>
                    </a:solidFill>
                  </a:rPr>
                  <a:t>TR</a:t>
                </a:r>
                <a:r>
                  <a:rPr lang="it-IT" altLang="en-US" sz="1800" dirty="0" smtClean="0">
                    <a:solidFill>
                      <a:srgbClr val="000000"/>
                    </a:solidFill>
                  </a:rPr>
                  <a:t>) per descrivere il modo in cui le BC decidono il livello dei tassi d’interesse (per le loro operazioni di mercato monetario, nei confronti delle banche). </a:t>
                </a:r>
              </a:p>
              <a:p>
                <a:pPr>
                  <a:lnSpc>
                    <a:spcPct val="125000"/>
                  </a:lnSpc>
                  <a:spcBef>
                    <a:spcPts val="600"/>
                  </a:spcBef>
                  <a:buFont typeface="Wingdings" panose="05000000000000000000" pitchFamily="2" charset="2"/>
                  <a:buChar char="Ø"/>
                </a:pPr>
                <a:r>
                  <a:rPr lang="it-IT" altLang="en-US" sz="1800" dirty="0" smtClean="0">
                    <a:solidFill>
                      <a:srgbClr val="000000"/>
                    </a:solidFill>
                  </a:rPr>
                  <a:t>In realtà, nessuna BC segue precisamente questa regola, ma essa ci aiuta comunque a </a:t>
                </a:r>
                <a:r>
                  <a:rPr lang="it-IT" altLang="en-US" sz="1800" b="1" dirty="0" smtClean="0">
                    <a:solidFill>
                      <a:srgbClr val="000000"/>
                    </a:solidFill>
                  </a:rPr>
                  <a:t>simulare</a:t>
                </a:r>
                <a:r>
                  <a:rPr lang="it-IT" altLang="en-US" sz="1800" dirty="0" smtClean="0">
                    <a:solidFill>
                      <a:srgbClr val="000000"/>
                    </a:solidFill>
                  </a:rPr>
                  <a:t> abbastanza correttamente il processo che ha condotto la BC a scegliere un particolare livello del tasso di interesse:</a:t>
                </a:r>
              </a:p>
              <a:p>
                <a:pPr marL="0" indent="0">
                  <a:lnSpc>
                    <a:spcPct val="125000"/>
                  </a:lnSpc>
                  <a:spcBef>
                    <a:spcPts val="600"/>
                  </a:spcBef>
                  <a:buNone/>
                </a:pPr>
                <a:r>
                  <a:rPr lang="it-IT" altLang="en-US" sz="1800" b="0" dirty="0" smtClean="0">
                    <a:solidFill>
                      <a:srgbClr val="000000"/>
                    </a:solidFill>
                  </a:rPr>
                  <a:t>	</a:t>
                </a:r>
                <a:r>
                  <a:rPr lang="it-IT" altLang="en-US" sz="2000" b="1" dirty="0" smtClean="0">
                    <a:solidFill>
                      <a:srgbClr val="C00000"/>
                    </a:solidFill>
                  </a:rPr>
                  <a:t>TR:         </a:t>
                </a:r>
                <a14:m>
                  <m:oMath xmlns:m="http://schemas.openxmlformats.org/officeDocument/2006/math">
                    <m:r>
                      <a:rPr lang="it-IT" altLang="en-US" sz="2000" b="1" i="1" smtClean="0">
                        <a:solidFill>
                          <a:srgbClr val="C00000"/>
                        </a:solidFill>
                        <a:latin typeface="Cambria Math" panose="02040503050406030204" pitchFamily="18" charset="0"/>
                      </a:rPr>
                      <m:t>𝒊</m:t>
                    </m:r>
                    <m:r>
                      <a:rPr lang="it-IT" altLang="en-US" sz="2000" b="1" i="1" smtClean="0">
                        <a:solidFill>
                          <a:srgbClr val="C00000"/>
                        </a:solidFill>
                        <a:latin typeface="Cambria Math" panose="02040503050406030204" pitchFamily="18" charset="0"/>
                      </a:rPr>
                      <m:t>= </m:t>
                    </m:r>
                    <m:sSup>
                      <m:sSupPr>
                        <m:ctrlPr>
                          <a:rPr lang="it-IT" altLang="en-US" sz="2000" b="1" i="1" smtClean="0">
                            <a:solidFill>
                              <a:srgbClr val="C00000"/>
                            </a:solidFill>
                            <a:latin typeface="Cambria Math" panose="02040503050406030204" pitchFamily="18" charset="0"/>
                          </a:rPr>
                        </m:ctrlPr>
                      </m:sSupPr>
                      <m:e>
                        <m:r>
                          <a:rPr lang="it-IT" altLang="en-US" sz="2000" b="1" i="1" smtClean="0">
                            <a:solidFill>
                              <a:srgbClr val="C00000"/>
                            </a:solidFill>
                            <a:latin typeface="Cambria Math" panose="02040503050406030204" pitchFamily="18" charset="0"/>
                          </a:rPr>
                          <m:t>𝒊</m:t>
                        </m:r>
                      </m:e>
                      <m:sup>
                        <m:r>
                          <a:rPr lang="it-IT" altLang="en-US" sz="2000" b="1" i="1" smtClean="0">
                            <a:solidFill>
                              <a:srgbClr val="C00000"/>
                            </a:solidFill>
                            <a:latin typeface="Cambria Math" panose="02040503050406030204" pitchFamily="18" charset="0"/>
                          </a:rPr>
                          <m:t>𝒏</m:t>
                        </m:r>
                      </m:sup>
                    </m:sSup>
                    <m:r>
                      <a:rPr lang="it-IT" altLang="en-US" sz="2000" b="1" i="1" smtClean="0">
                        <a:solidFill>
                          <a:srgbClr val="C00000"/>
                        </a:solidFill>
                        <a:latin typeface="Cambria Math" panose="02040503050406030204" pitchFamily="18" charset="0"/>
                      </a:rPr>
                      <m:t>+</m:t>
                    </m:r>
                    <m:r>
                      <a:rPr lang="it-IT" altLang="en-US" sz="2000" b="1" i="1" smtClean="0">
                        <a:solidFill>
                          <a:srgbClr val="C00000"/>
                        </a:solidFill>
                        <a:latin typeface="Cambria Math" panose="02040503050406030204" pitchFamily="18" charset="0"/>
                        <a:ea typeface="Cambria Math" panose="02040503050406030204" pitchFamily="18" charset="0"/>
                      </a:rPr>
                      <m:t>𝜶</m:t>
                    </m:r>
                    <m:d>
                      <m:dPr>
                        <m:ctrlPr>
                          <a:rPr lang="it-IT" altLang="en-US" sz="2000" b="1" i="1" smtClean="0">
                            <a:solidFill>
                              <a:srgbClr val="C00000"/>
                            </a:solidFill>
                            <a:latin typeface="Cambria Math" panose="02040503050406030204" pitchFamily="18" charset="0"/>
                            <a:ea typeface="Cambria Math" panose="02040503050406030204" pitchFamily="18" charset="0"/>
                          </a:rPr>
                        </m:ctrlPr>
                      </m:dPr>
                      <m:e>
                        <m:r>
                          <a:rPr lang="it-IT" altLang="en-US" sz="2000" b="1" i="1" smtClean="0">
                            <a:solidFill>
                              <a:srgbClr val="C00000"/>
                            </a:solidFill>
                            <a:latin typeface="Cambria Math" panose="02040503050406030204" pitchFamily="18" charset="0"/>
                            <a:ea typeface="Cambria Math" panose="02040503050406030204" pitchFamily="18" charset="0"/>
                          </a:rPr>
                          <m:t>𝝅</m:t>
                        </m:r>
                        <m:r>
                          <a:rPr lang="it-IT" altLang="en-US" sz="2000" b="1" i="1" smtClean="0">
                            <a:solidFill>
                              <a:srgbClr val="C00000"/>
                            </a:solidFill>
                            <a:latin typeface="Cambria Math" panose="02040503050406030204" pitchFamily="18" charset="0"/>
                            <a:ea typeface="Cambria Math" panose="02040503050406030204" pitchFamily="18" charset="0"/>
                          </a:rPr>
                          <m:t>−</m:t>
                        </m:r>
                        <m:acc>
                          <m:accPr>
                            <m:chr m:val="̅"/>
                            <m:ctrlPr>
                              <a:rPr lang="it-IT" altLang="en-US" sz="2000" b="1" i="1" smtClean="0">
                                <a:solidFill>
                                  <a:srgbClr val="C00000"/>
                                </a:solidFill>
                                <a:latin typeface="Cambria Math" panose="02040503050406030204" pitchFamily="18" charset="0"/>
                                <a:ea typeface="Cambria Math" panose="02040503050406030204" pitchFamily="18" charset="0"/>
                              </a:rPr>
                            </m:ctrlPr>
                          </m:accPr>
                          <m:e>
                            <m:r>
                              <a:rPr lang="it-IT" altLang="en-US" sz="2000" b="1" i="1" smtClean="0">
                                <a:solidFill>
                                  <a:srgbClr val="C00000"/>
                                </a:solidFill>
                                <a:latin typeface="Cambria Math" panose="02040503050406030204" pitchFamily="18" charset="0"/>
                                <a:ea typeface="Cambria Math" panose="02040503050406030204" pitchFamily="18" charset="0"/>
                              </a:rPr>
                              <m:t>𝝅</m:t>
                            </m:r>
                          </m:e>
                        </m:acc>
                      </m:e>
                    </m:d>
                    <m:r>
                      <a:rPr lang="it-IT" altLang="en-US" sz="2000" b="1" i="1" smtClean="0">
                        <a:solidFill>
                          <a:srgbClr val="C00000"/>
                        </a:solidFill>
                        <a:latin typeface="Cambria Math" panose="02040503050406030204" pitchFamily="18" charset="0"/>
                      </a:rPr>
                      <m:t>+</m:t>
                    </m:r>
                    <m:r>
                      <a:rPr lang="it-IT" altLang="en-US" sz="2000" b="1" i="1" smtClean="0">
                        <a:solidFill>
                          <a:srgbClr val="C00000"/>
                        </a:solidFill>
                        <a:latin typeface="Cambria Math" panose="02040503050406030204" pitchFamily="18" charset="0"/>
                        <a:ea typeface="Cambria Math" panose="02040503050406030204" pitchFamily="18" charset="0"/>
                      </a:rPr>
                      <m:t>𝜷</m:t>
                    </m:r>
                    <m:r>
                      <a:rPr lang="it-IT" altLang="en-US" sz="2000" b="1" i="1" smtClean="0">
                        <a:solidFill>
                          <a:srgbClr val="C00000"/>
                        </a:solidFill>
                        <a:latin typeface="Cambria Math" panose="02040503050406030204" pitchFamily="18" charset="0"/>
                        <a:ea typeface="Cambria Math" panose="02040503050406030204" pitchFamily="18" charset="0"/>
                      </a:rPr>
                      <m:t>(</m:t>
                    </m:r>
                    <m:f>
                      <m:fPr>
                        <m:ctrlPr>
                          <a:rPr lang="it-IT" altLang="en-US" sz="2000" b="1" i="1" smtClean="0">
                            <a:solidFill>
                              <a:srgbClr val="C00000"/>
                            </a:solidFill>
                            <a:latin typeface="Cambria Math" panose="02040503050406030204" pitchFamily="18" charset="0"/>
                            <a:ea typeface="Cambria Math" panose="02040503050406030204" pitchFamily="18" charset="0"/>
                          </a:rPr>
                        </m:ctrlPr>
                      </m:fPr>
                      <m:num>
                        <m:r>
                          <a:rPr lang="it-IT" altLang="en-US" sz="2000" b="1" i="1" smtClean="0">
                            <a:solidFill>
                              <a:srgbClr val="C00000"/>
                            </a:solidFill>
                            <a:latin typeface="Cambria Math" panose="02040503050406030204" pitchFamily="18" charset="0"/>
                            <a:ea typeface="Cambria Math" panose="02040503050406030204" pitchFamily="18" charset="0"/>
                          </a:rPr>
                          <m:t>𝒀</m:t>
                        </m:r>
                        <m:r>
                          <a:rPr lang="it-IT" altLang="en-US" sz="2000" b="1" i="1" smtClean="0">
                            <a:solidFill>
                              <a:srgbClr val="C00000"/>
                            </a:solidFill>
                            <a:latin typeface="Cambria Math" panose="02040503050406030204" pitchFamily="18" charset="0"/>
                            <a:ea typeface="Cambria Math" panose="02040503050406030204" pitchFamily="18" charset="0"/>
                          </a:rPr>
                          <m:t>−</m:t>
                        </m:r>
                        <m:sSup>
                          <m:sSupPr>
                            <m:ctrlPr>
                              <a:rPr lang="it-IT" altLang="en-US" sz="2000" b="1" i="1" smtClean="0">
                                <a:solidFill>
                                  <a:srgbClr val="C00000"/>
                                </a:solidFill>
                                <a:latin typeface="Cambria Math" panose="02040503050406030204" pitchFamily="18" charset="0"/>
                                <a:ea typeface="Cambria Math" panose="02040503050406030204" pitchFamily="18" charset="0"/>
                              </a:rPr>
                            </m:ctrlPr>
                          </m:sSupPr>
                          <m:e>
                            <m:r>
                              <a:rPr lang="it-IT" altLang="en-US" sz="2000" b="1" i="1" smtClean="0">
                                <a:solidFill>
                                  <a:srgbClr val="C00000"/>
                                </a:solidFill>
                                <a:latin typeface="Cambria Math" panose="02040503050406030204" pitchFamily="18" charset="0"/>
                                <a:ea typeface="Cambria Math" panose="02040503050406030204" pitchFamily="18" charset="0"/>
                              </a:rPr>
                              <m:t>𝒀</m:t>
                            </m:r>
                          </m:e>
                          <m:sup>
                            <m:r>
                              <a:rPr lang="it-IT" altLang="en-US" sz="2000" b="1" i="1" smtClean="0">
                                <a:solidFill>
                                  <a:srgbClr val="C00000"/>
                                </a:solidFill>
                                <a:latin typeface="Cambria Math" panose="02040503050406030204" pitchFamily="18" charset="0"/>
                                <a:ea typeface="Cambria Math" panose="02040503050406030204" pitchFamily="18" charset="0"/>
                              </a:rPr>
                              <m:t>𝒏</m:t>
                            </m:r>
                          </m:sup>
                        </m:sSup>
                      </m:num>
                      <m:den>
                        <m:sSup>
                          <m:sSupPr>
                            <m:ctrlPr>
                              <a:rPr lang="it-IT" altLang="en-US" sz="2000" b="1" i="1" smtClean="0">
                                <a:solidFill>
                                  <a:srgbClr val="C00000"/>
                                </a:solidFill>
                                <a:latin typeface="Cambria Math" panose="02040503050406030204" pitchFamily="18" charset="0"/>
                                <a:ea typeface="Cambria Math" panose="02040503050406030204" pitchFamily="18" charset="0"/>
                              </a:rPr>
                            </m:ctrlPr>
                          </m:sSupPr>
                          <m:e>
                            <m:r>
                              <a:rPr lang="it-IT" altLang="en-US" sz="2000" b="1" i="1" smtClean="0">
                                <a:solidFill>
                                  <a:srgbClr val="C00000"/>
                                </a:solidFill>
                                <a:latin typeface="Cambria Math" panose="02040503050406030204" pitchFamily="18" charset="0"/>
                                <a:ea typeface="Cambria Math" panose="02040503050406030204" pitchFamily="18" charset="0"/>
                              </a:rPr>
                              <m:t>𝒀</m:t>
                            </m:r>
                          </m:e>
                          <m:sup>
                            <m:r>
                              <a:rPr lang="it-IT" altLang="en-US" sz="2000" b="1" i="1" smtClean="0">
                                <a:solidFill>
                                  <a:srgbClr val="C00000"/>
                                </a:solidFill>
                                <a:latin typeface="Cambria Math" panose="02040503050406030204" pitchFamily="18" charset="0"/>
                                <a:ea typeface="Cambria Math" panose="02040503050406030204" pitchFamily="18" charset="0"/>
                              </a:rPr>
                              <m:t>𝒏</m:t>
                            </m:r>
                          </m:sup>
                        </m:sSup>
                      </m:den>
                    </m:f>
                  </m:oMath>
                </a14:m>
                <a:r>
                  <a:rPr lang="it-IT" altLang="en-US" sz="2000" b="1" dirty="0" smtClean="0">
                    <a:solidFill>
                      <a:srgbClr val="C00000"/>
                    </a:solidFill>
                  </a:rPr>
                  <a:t>)</a:t>
                </a:r>
              </a:p>
              <a:p>
                <a:pPr>
                  <a:lnSpc>
                    <a:spcPct val="125000"/>
                  </a:lnSpc>
                  <a:spcBef>
                    <a:spcPts val="600"/>
                  </a:spcBef>
                  <a:buFont typeface="Arial" panose="020B0604020202020204" pitchFamily="34" charset="0"/>
                  <a:buChar char="•"/>
                </a:pPr>
                <a14:m>
                  <m:oMath xmlns:m="http://schemas.openxmlformats.org/officeDocument/2006/math">
                    <m:r>
                      <a:rPr lang="it-IT" altLang="en-US" sz="1800" b="1" i="1">
                        <a:solidFill>
                          <a:schemeClr val="accent1">
                            <a:lumMod val="50000"/>
                          </a:schemeClr>
                        </a:solidFill>
                        <a:latin typeface="Cambria Math" panose="02040503050406030204" pitchFamily="18" charset="0"/>
                      </a:rPr>
                      <m:t>𝒊</m:t>
                    </m:r>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r>
                  <a:rPr lang="it-IT" altLang="en-US" sz="1800" dirty="0" smtClean="0">
                    <a:latin typeface="+mj-lt"/>
                    <a:ea typeface="Cambria Math" panose="02040503050406030204" pitchFamily="18" charset="0"/>
                  </a:rPr>
                  <a:t>= tasso di interesse sulle operazioni di mercato monetario;</a:t>
                </a:r>
              </a:p>
              <a:p>
                <a:pPr>
                  <a:lnSpc>
                    <a:spcPct val="125000"/>
                  </a:lnSpc>
                  <a:spcBef>
                    <a:spcPts val="600"/>
                  </a:spcBef>
                  <a:buFont typeface="Arial" panose="020B0604020202020204" pitchFamily="34" charset="0"/>
                  <a:buChar char="•"/>
                </a:pPr>
                <a14:m>
                  <m:oMath xmlns:m="http://schemas.openxmlformats.org/officeDocument/2006/math">
                    <m:sSup>
                      <m:sSupPr>
                        <m:ctrlPr>
                          <a:rPr lang="it-IT" altLang="en-US" sz="1800" b="1" i="1">
                            <a:solidFill>
                              <a:schemeClr val="accent1">
                                <a:lumMod val="50000"/>
                              </a:schemeClr>
                            </a:solidFill>
                            <a:latin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rPr>
                          <m:t>𝒊</m:t>
                        </m:r>
                      </m:e>
                      <m:sup>
                        <m:r>
                          <a:rPr lang="it-IT" altLang="en-US" sz="1800" b="1" i="1">
                            <a:solidFill>
                              <a:schemeClr val="accent1">
                                <a:lumMod val="50000"/>
                              </a:schemeClr>
                            </a:solidFill>
                            <a:latin typeface="Cambria Math" panose="02040503050406030204" pitchFamily="18" charset="0"/>
                          </a:rPr>
                          <m:t>𝒏</m:t>
                        </m:r>
                      </m:sup>
                    </m:sSup>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r>
                  <a:rPr lang="it-IT" altLang="en-US" sz="1800" dirty="0" smtClean="0">
                    <a:ea typeface="Cambria Math" panose="02040503050406030204" pitchFamily="18" charset="0"/>
                  </a:rPr>
                  <a:t>= valore «normale» dello stesso tasso  (quando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r>
                      <a:rPr lang="it-IT" altLang="en-US" sz="1800" b="1" i="1" smtClean="0">
                        <a:solidFill>
                          <a:schemeClr val="accent1">
                            <a:lumMod val="50000"/>
                          </a:schemeClr>
                        </a:solidFill>
                        <a:latin typeface="Cambria Math" panose="02040503050406030204" pitchFamily="18" charset="0"/>
                        <a:ea typeface="Cambria Math" panose="02040503050406030204" pitchFamily="18" charset="0"/>
                      </a:rPr>
                      <m:t>=</m:t>
                    </m:r>
                    <m:acc>
                      <m:accPr>
                        <m:chr m:val="̅"/>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acc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e>
                    </m:acc>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r>
                  <a:rPr lang="it-IT" altLang="en-US" sz="1800" dirty="0" smtClean="0">
                    <a:ea typeface="Cambria Math" panose="02040503050406030204" pitchFamily="18" charset="0"/>
                  </a:rPr>
                  <a:t>e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r>
                      <a:rPr lang="it-IT" altLang="en-US" sz="1800" b="1" i="1" smtClean="0">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oMath>
                </a14:m>
                <a:r>
                  <a:rPr lang="it-IT" altLang="en-US" sz="1800" dirty="0" smtClean="0">
                    <a:ea typeface="Cambria Math" panose="02040503050406030204" pitchFamily="18" charset="0"/>
                  </a:rPr>
                  <a:t> );</a:t>
                </a:r>
              </a:p>
              <a:p>
                <a:pPr>
                  <a:lnSpc>
                    <a:spcPct val="125000"/>
                  </a:lnSpc>
                  <a:spcBef>
                    <a:spcPts val="600"/>
                  </a:spcBef>
                  <a:buFont typeface="Arial" panose="020B0604020202020204" pitchFamily="34" charset="0"/>
                  <a:buChar char="•"/>
                </a:pP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𝜶</m:t>
                    </m:r>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𝜷</m:t>
                    </m:r>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r>
                  <a:rPr lang="it-IT" altLang="en-US" sz="1800" dirty="0" smtClean="0">
                    <a:latin typeface="+mj-lt"/>
                    <a:ea typeface="Cambria Math" panose="02040503050406030204" pitchFamily="18" charset="0"/>
                  </a:rPr>
                  <a:t>=</a:t>
                </a:r>
                <a:r>
                  <a:rPr lang="it-IT" altLang="en-US" sz="1800" b="1" dirty="0" smtClean="0">
                    <a:latin typeface="+mj-lt"/>
                    <a:ea typeface="Cambria Math" panose="02040503050406030204" pitchFamily="18" charset="0"/>
                  </a:rPr>
                  <a:t> </a:t>
                </a:r>
                <a:r>
                  <a:rPr lang="it-IT" altLang="en-US" sz="1800" dirty="0" smtClean="0">
                    <a:latin typeface="+mj-lt"/>
                    <a:ea typeface="Cambria Math" panose="02040503050406030204" pitchFamily="18" charset="0"/>
                  </a:rPr>
                  <a:t>due costanti :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𝜶</m:t>
                    </m:r>
                  </m:oMath>
                </a14:m>
                <a:r>
                  <a:rPr lang="it-IT" altLang="en-US" sz="1800" dirty="0" smtClean="0">
                    <a:latin typeface="+mj-lt"/>
                    <a:ea typeface="Cambria Math" panose="02040503050406030204" pitchFamily="18" charset="0"/>
                  </a:rPr>
                  <a:t> ≈ 1,5;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𝜷</m:t>
                    </m:r>
                  </m:oMath>
                </a14:m>
                <a:r>
                  <a:rPr lang="it-IT" altLang="en-US" sz="1800" dirty="0" smtClean="0">
                    <a:latin typeface="+mj-lt"/>
                    <a:ea typeface="Cambria Math" panose="02040503050406030204" pitchFamily="18" charset="0"/>
                  </a:rPr>
                  <a:t> </a:t>
                </a:r>
                <a:r>
                  <a:rPr lang="it-IT" altLang="en-US" sz="1800" dirty="0">
                    <a:ea typeface="Cambria Math" panose="02040503050406030204" pitchFamily="18" charset="0"/>
                  </a:rPr>
                  <a:t>≈ </a:t>
                </a:r>
                <a:r>
                  <a:rPr lang="it-IT" altLang="en-US" sz="1800" dirty="0" smtClean="0">
                    <a:ea typeface="Cambria Math" panose="02040503050406030204" pitchFamily="18" charset="0"/>
                  </a:rPr>
                  <a:t>0,5;</a:t>
                </a:r>
              </a:p>
              <a:p>
                <a:pPr>
                  <a:lnSpc>
                    <a:spcPct val="125000"/>
                  </a:lnSpc>
                  <a:spcBef>
                    <a:spcPts val="600"/>
                  </a:spcBef>
                  <a:buFont typeface="Arial" panose="020B0604020202020204" pitchFamily="34" charset="0"/>
                  <a:buChar char="•"/>
                </a:pP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m:t>
                    </m:r>
                    <m:acc>
                      <m:accPr>
                        <m:chr m:val="̅"/>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acc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e>
                    </m:acc>
                  </m:oMath>
                </a14:m>
                <a:r>
                  <a:rPr lang="it-IT" altLang="en-US" sz="1800" b="1" dirty="0" smtClean="0">
                    <a:solidFill>
                      <a:schemeClr val="accent1">
                        <a:lumMod val="50000"/>
                      </a:schemeClr>
                    </a:solidFill>
                    <a:ea typeface="Cambria Math" panose="02040503050406030204" pitchFamily="18" charset="0"/>
                  </a:rPr>
                  <a:t>  	</a:t>
                </a:r>
                <a:r>
                  <a:rPr lang="it-IT" altLang="en-US" sz="1800" dirty="0" smtClean="0">
                    <a:ea typeface="Cambria Math" panose="02040503050406030204" pitchFamily="18" charset="0"/>
                  </a:rPr>
                  <a:t>= «</a:t>
                </a:r>
                <a:r>
                  <a:rPr lang="it-IT" altLang="en-US" sz="1800" dirty="0" err="1" smtClean="0">
                    <a:ea typeface="Cambria Math" panose="02040503050406030204" pitchFamily="18" charset="0"/>
                  </a:rPr>
                  <a:t>inflation</a:t>
                </a:r>
                <a:r>
                  <a:rPr lang="it-IT" altLang="en-US" sz="1800" dirty="0" smtClean="0">
                    <a:ea typeface="Cambria Math" panose="02040503050406030204" pitchFamily="18" charset="0"/>
                  </a:rPr>
                  <a:t> gap» </a:t>
                </a:r>
                <a:r>
                  <a:rPr lang="it-IT" altLang="en-US" sz="1600" i="1" dirty="0" smtClean="0">
                    <a:ea typeface="Cambria Math" panose="02040503050406030204" pitchFamily="18" charset="0"/>
                  </a:rPr>
                  <a:t>: scostamento dall’obiettivo di inflazione;</a:t>
                </a:r>
              </a:p>
              <a:p>
                <a:pPr>
                  <a:lnSpc>
                    <a:spcPct val="125000"/>
                  </a:lnSpc>
                  <a:spcBef>
                    <a:spcPts val="600"/>
                  </a:spcBef>
                  <a:buFont typeface="Arial" panose="020B0604020202020204" pitchFamily="34" charset="0"/>
                  <a:buChar char="•"/>
                </a:pPr>
                <a:r>
                  <a:rPr lang="it-IT" altLang="en-US" sz="1800" b="1" dirty="0" smtClean="0">
                    <a:solidFill>
                      <a:schemeClr val="accent1">
                        <a:lumMod val="50000"/>
                      </a:schemeClr>
                    </a:solidFill>
                    <a:ea typeface="Cambria Math" panose="02040503050406030204" pitchFamily="18" charset="0"/>
                  </a:rPr>
                  <a:t>(</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r>
                      <a:rPr lang="it-IT" altLang="en-US" sz="1800" b="1" i="1" smtClean="0">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oMath>
                </a14:m>
                <a:r>
                  <a:rPr lang="it-IT" altLang="en-US" sz="1800" dirty="0" smtClean="0">
                    <a:latin typeface="+mj-lt"/>
                    <a:ea typeface="Cambria Math" panose="02040503050406030204" pitchFamily="18" charset="0"/>
                  </a:rPr>
                  <a:t> 	= «output gap» </a:t>
                </a:r>
                <a:r>
                  <a:rPr lang="it-IT" altLang="en-US" sz="1600" i="1" dirty="0" smtClean="0">
                    <a:latin typeface="+mj-lt"/>
                    <a:ea typeface="Cambria Math" panose="02040503050406030204" pitchFamily="18" charset="0"/>
                  </a:rPr>
                  <a:t>: scostamento dal reddito di piena occupazione.</a:t>
                </a:r>
              </a:p>
            </p:txBody>
          </p:sp>
        </mc:Choice>
        <mc:Fallback xmlns="">
          <p:sp>
            <p:nvSpPr>
              <p:cNvPr id="685059" name="Rectangle 3"/>
              <p:cNvSpPr>
                <a:spLocks noGrp="1" noRot="1" noChangeAspect="1" noMove="1" noResize="1" noEditPoints="1" noAdjustHandles="1" noChangeArrowheads="1" noChangeShapeType="1" noTextEdit="1"/>
              </p:cNvSpPr>
              <p:nvPr>
                <p:ph idx="1"/>
              </p:nvPr>
            </p:nvSpPr>
            <p:spPr>
              <a:xfrm>
                <a:off x="467544" y="1171355"/>
                <a:ext cx="8604448" cy="4968552"/>
              </a:xfrm>
              <a:blipFill rotWithShape="0">
                <a:blip r:embed="rId3"/>
                <a:stretch>
                  <a:fillRect l="-71" r="-1134" b="-1350"/>
                </a:stretch>
              </a:blipFill>
            </p:spPr>
            <p:txBody>
              <a:bodyPr/>
              <a:lstStyle/>
              <a:p>
                <a:r>
                  <a:rPr lang="it-IT">
                    <a:noFill/>
                  </a:rPr>
                  <a:t> </a:t>
                </a:r>
              </a:p>
            </p:txBody>
          </p:sp>
        </mc:Fallback>
      </mc:AlternateContent>
      <p:sp>
        <p:nvSpPr>
          <p:cNvPr id="685058" name="Rectangle 2"/>
          <p:cNvSpPr>
            <a:spLocks noGrp="1" noChangeArrowheads="1"/>
          </p:cNvSpPr>
          <p:nvPr>
            <p:ph type="title"/>
          </p:nvPr>
        </p:nvSpPr>
        <p:spPr>
          <a:xfrm>
            <a:off x="395536" y="44624"/>
            <a:ext cx="8676456" cy="895350"/>
          </a:xfrm>
        </p:spPr>
        <p:txBody>
          <a:bodyPr/>
          <a:lstStyle/>
          <a:p>
            <a:pPr eaLnBrk="1" hangingPunct="1">
              <a:defRPr/>
            </a:pPr>
            <a:r>
              <a:rPr lang="it-IT" sz="2400" b="1" dirty="0" smtClean="0">
                <a:solidFill>
                  <a:srgbClr val="005A5A"/>
                </a:solidFill>
              </a:rPr>
              <a:t>3. Taylor </a:t>
            </a:r>
            <a:r>
              <a:rPr lang="it-IT" sz="2400" b="1" dirty="0" err="1" smtClean="0">
                <a:solidFill>
                  <a:srgbClr val="005A5A"/>
                </a:solidFill>
              </a:rPr>
              <a:t>Rule</a:t>
            </a:r>
            <a:r>
              <a:rPr lang="it-IT" sz="2400" b="1" dirty="0" smtClean="0">
                <a:solidFill>
                  <a:srgbClr val="005A5A"/>
                </a:solidFill>
              </a:rPr>
              <a:t>, ovvero la PM in pratica: </a:t>
            </a:r>
            <a:br>
              <a:rPr lang="it-IT" sz="2400" b="1" dirty="0" smtClean="0">
                <a:solidFill>
                  <a:srgbClr val="005A5A"/>
                </a:solidFill>
              </a:rPr>
            </a:br>
            <a:r>
              <a:rPr lang="it-IT" sz="2400" b="1" dirty="0" smtClean="0">
                <a:solidFill>
                  <a:srgbClr val="005A5A"/>
                </a:solidFill>
              </a:rPr>
              <a:t>    una regola per determinare i tassi di interesse</a:t>
            </a:r>
            <a:endParaRPr lang="it-IT" sz="2400" b="1" i="1" dirty="0">
              <a:solidFill>
                <a:srgbClr val="000099"/>
              </a:solidFill>
            </a:endParaRPr>
          </a:p>
        </p:txBody>
      </p:sp>
      <p:sp>
        <p:nvSpPr>
          <p:cNvPr id="2" name="Segnaposto piè di pagina 1"/>
          <p:cNvSpPr>
            <a:spLocks noGrp="1"/>
          </p:cNvSpPr>
          <p:nvPr>
            <p:ph type="ftr" sz="quarter" idx="10"/>
          </p:nvPr>
        </p:nvSpPr>
        <p:spPr>
          <a:xfrm>
            <a:off x="1403648" y="6381328"/>
            <a:ext cx="3886200" cy="228600"/>
          </a:xfrm>
        </p:spPr>
        <p:txBody>
          <a:bodyPr/>
          <a:lstStyle/>
          <a:p>
            <a:pPr>
              <a:defRPr/>
            </a:pPr>
            <a:r>
              <a:rPr lang="it-IT" smtClean="0"/>
              <a:t>Lez. 10: BC e PM</a:t>
            </a:r>
            <a:endParaRPr lang="it-IT"/>
          </a:p>
        </p:txBody>
      </p:sp>
    </p:spTree>
    <p:extLst>
      <p:ext uri="{BB962C8B-B14F-4D97-AF65-F5344CB8AC3E}">
        <p14:creationId xmlns:p14="http://schemas.microsoft.com/office/powerpoint/2010/main" val="4024090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85059" name="Rectangle 3"/>
              <p:cNvSpPr>
                <a:spLocks noGrp="1" noChangeArrowheads="1"/>
              </p:cNvSpPr>
              <p:nvPr>
                <p:ph idx="1"/>
              </p:nvPr>
            </p:nvSpPr>
            <p:spPr>
              <a:xfrm>
                <a:off x="467544" y="1171355"/>
                <a:ext cx="8604448" cy="4968552"/>
              </a:xfrm>
            </p:spPr>
            <p:txBody>
              <a:bodyPr/>
              <a:lstStyle/>
              <a:p>
                <a:pPr marL="0" indent="0">
                  <a:lnSpc>
                    <a:spcPct val="125000"/>
                  </a:lnSpc>
                  <a:spcBef>
                    <a:spcPts val="600"/>
                  </a:spcBef>
                  <a:buNone/>
                </a:pPr>
                <a:r>
                  <a:rPr lang="it-IT" altLang="en-US" sz="1800" b="0" dirty="0" smtClean="0">
                    <a:solidFill>
                      <a:srgbClr val="000000"/>
                    </a:solidFill>
                  </a:rPr>
                  <a:t>	</a:t>
                </a:r>
                <a:r>
                  <a:rPr lang="it-IT" altLang="en-US" sz="1800" b="1" dirty="0" smtClean="0">
                    <a:solidFill>
                      <a:schemeClr val="accent1">
                        <a:lumMod val="50000"/>
                      </a:schemeClr>
                    </a:solidFill>
                  </a:rPr>
                  <a:t>	</a:t>
                </a:r>
                <a14:m>
                  <m:oMath xmlns:m="http://schemas.openxmlformats.org/officeDocument/2006/math">
                    <m:r>
                      <a:rPr lang="it-IT" altLang="en-US" sz="2000" b="1" i="1" smtClean="0">
                        <a:solidFill>
                          <a:srgbClr val="C00000"/>
                        </a:solidFill>
                        <a:latin typeface="Cambria Math" panose="02040503050406030204" pitchFamily="18" charset="0"/>
                      </a:rPr>
                      <m:t>𝒊</m:t>
                    </m:r>
                    <m:r>
                      <a:rPr lang="it-IT" altLang="en-US" sz="2000" b="1" i="1" smtClean="0">
                        <a:solidFill>
                          <a:srgbClr val="C00000"/>
                        </a:solidFill>
                        <a:latin typeface="Cambria Math" panose="02040503050406030204" pitchFamily="18" charset="0"/>
                      </a:rPr>
                      <m:t>= </m:t>
                    </m:r>
                    <m:sSup>
                      <m:sSupPr>
                        <m:ctrlPr>
                          <a:rPr lang="it-IT" altLang="en-US" sz="2000" b="1" i="1" smtClean="0">
                            <a:solidFill>
                              <a:srgbClr val="C00000"/>
                            </a:solidFill>
                            <a:latin typeface="Cambria Math" panose="02040503050406030204" pitchFamily="18" charset="0"/>
                          </a:rPr>
                        </m:ctrlPr>
                      </m:sSupPr>
                      <m:e>
                        <m:r>
                          <a:rPr lang="it-IT" altLang="en-US" sz="2000" b="1" i="1" smtClean="0">
                            <a:solidFill>
                              <a:srgbClr val="C00000"/>
                            </a:solidFill>
                            <a:latin typeface="Cambria Math" panose="02040503050406030204" pitchFamily="18" charset="0"/>
                          </a:rPr>
                          <m:t>𝒊</m:t>
                        </m:r>
                      </m:e>
                      <m:sup>
                        <m:r>
                          <a:rPr lang="it-IT" altLang="en-US" sz="2000" b="1" i="1" smtClean="0">
                            <a:solidFill>
                              <a:srgbClr val="C00000"/>
                            </a:solidFill>
                            <a:latin typeface="Cambria Math" panose="02040503050406030204" pitchFamily="18" charset="0"/>
                          </a:rPr>
                          <m:t>𝒏</m:t>
                        </m:r>
                      </m:sup>
                    </m:sSup>
                    <m:r>
                      <a:rPr lang="it-IT" altLang="en-US" sz="2000" b="1" i="1" smtClean="0">
                        <a:solidFill>
                          <a:srgbClr val="C00000"/>
                        </a:solidFill>
                        <a:latin typeface="Cambria Math" panose="02040503050406030204" pitchFamily="18" charset="0"/>
                      </a:rPr>
                      <m:t>+</m:t>
                    </m:r>
                    <m:r>
                      <a:rPr lang="it-IT" altLang="en-US" sz="2000" b="1" i="1" smtClean="0">
                        <a:solidFill>
                          <a:srgbClr val="C00000"/>
                        </a:solidFill>
                        <a:latin typeface="Cambria Math" panose="02040503050406030204" pitchFamily="18" charset="0"/>
                        <a:ea typeface="Cambria Math" panose="02040503050406030204" pitchFamily="18" charset="0"/>
                      </a:rPr>
                      <m:t>𝜶</m:t>
                    </m:r>
                    <m:d>
                      <m:dPr>
                        <m:ctrlPr>
                          <a:rPr lang="it-IT" altLang="en-US" sz="2000" b="1" i="1" smtClean="0">
                            <a:solidFill>
                              <a:srgbClr val="C00000"/>
                            </a:solidFill>
                            <a:latin typeface="Cambria Math" panose="02040503050406030204" pitchFamily="18" charset="0"/>
                            <a:ea typeface="Cambria Math" panose="02040503050406030204" pitchFamily="18" charset="0"/>
                          </a:rPr>
                        </m:ctrlPr>
                      </m:dPr>
                      <m:e>
                        <m:r>
                          <a:rPr lang="it-IT" altLang="en-US" sz="2000" b="1" i="1" smtClean="0">
                            <a:solidFill>
                              <a:srgbClr val="C00000"/>
                            </a:solidFill>
                            <a:latin typeface="Cambria Math" panose="02040503050406030204" pitchFamily="18" charset="0"/>
                            <a:ea typeface="Cambria Math" panose="02040503050406030204" pitchFamily="18" charset="0"/>
                          </a:rPr>
                          <m:t>𝝅</m:t>
                        </m:r>
                        <m:r>
                          <a:rPr lang="it-IT" altLang="en-US" sz="2000" b="1" i="1" smtClean="0">
                            <a:solidFill>
                              <a:srgbClr val="C00000"/>
                            </a:solidFill>
                            <a:latin typeface="Cambria Math" panose="02040503050406030204" pitchFamily="18" charset="0"/>
                            <a:ea typeface="Cambria Math" panose="02040503050406030204" pitchFamily="18" charset="0"/>
                          </a:rPr>
                          <m:t>−</m:t>
                        </m:r>
                        <m:acc>
                          <m:accPr>
                            <m:chr m:val="̅"/>
                            <m:ctrlPr>
                              <a:rPr lang="it-IT" altLang="en-US" sz="2000" b="1" i="1" smtClean="0">
                                <a:solidFill>
                                  <a:srgbClr val="C00000"/>
                                </a:solidFill>
                                <a:latin typeface="Cambria Math" panose="02040503050406030204" pitchFamily="18" charset="0"/>
                                <a:ea typeface="Cambria Math" panose="02040503050406030204" pitchFamily="18" charset="0"/>
                              </a:rPr>
                            </m:ctrlPr>
                          </m:accPr>
                          <m:e>
                            <m:r>
                              <a:rPr lang="it-IT" altLang="en-US" sz="2000" b="1" i="1" smtClean="0">
                                <a:solidFill>
                                  <a:srgbClr val="C00000"/>
                                </a:solidFill>
                                <a:latin typeface="Cambria Math" panose="02040503050406030204" pitchFamily="18" charset="0"/>
                                <a:ea typeface="Cambria Math" panose="02040503050406030204" pitchFamily="18" charset="0"/>
                              </a:rPr>
                              <m:t>𝝅</m:t>
                            </m:r>
                          </m:e>
                        </m:acc>
                      </m:e>
                    </m:d>
                    <m:r>
                      <a:rPr lang="it-IT" altLang="en-US" sz="2000" b="1" i="1" smtClean="0">
                        <a:solidFill>
                          <a:srgbClr val="C00000"/>
                        </a:solidFill>
                        <a:latin typeface="Cambria Math" panose="02040503050406030204" pitchFamily="18" charset="0"/>
                      </a:rPr>
                      <m:t>+</m:t>
                    </m:r>
                    <m:r>
                      <a:rPr lang="it-IT" altLang="en-US" sz="2000" b="1" i="1" smtClean="0">
                        <a:solidFill>
                          <a:srgbClr val="C00000"/>
                        </a:solidFill>
                        <a:latin typeface="Cambria Math" panose="02040503050406030204" pitchFamily="18" charset="0"/>
                        <a:ea typeface="Cambria Math" panose="02040503050406030204" pitchFamily="18" charset="0"/>
                      </a:rPr>
                      <m:t>𝜷</m:t>
                    </m:r>
                    <m:r>
                      <a:rPr lang="it-IT" altLang="en-US" sz="2000" b="1" i="1" smtClean="0">
                        <a:solidFill>
                          <a:srgbClr val="C00000"/>
                        </a:solidFill>
                        <a:latin typeface="Cambria Math" panose="02040503050406030204" pitchFamily="18" charset="0"/>
                        <a:ea typeface="Cambria Math" panose="02040503050406030204" pitchFamily="18" charset="0"/>
                      </a:rPr>
                      <m:t>(</m:t>
                    </m:r>
                    <m:f>
                      <m:fPr>
                        <m:ctrlPr>
                          <a:rPr lang="it-IT" altLang="en-US" sz="2000" b="1" i="1" smtClean="0">
                            <a:solidFill>
                              <a:srgbClr val="C00000"/>
                            </a:solidFill>
                            <a:latin typeface="Cambria Math" panose="02040503050406030204" pitchFamily="18" charset="0"/>
                            <a:ea typeface="Cambria Math" panose="02040503050406030204" pitchFamily="18" charset="0"/>
                          </a:rPr>
                        </m:ctrlPr>
                      </m:fPr>
                      <m:num>
                        <m:r>
                          <a:rPr lang="it-IT" altLang="en-US" sz="2000" b="1" i="1" smtClean="0">
                            <a:solidFill>
                              <a:srgbClr val="C00000"/>
                            </a:solidFill>
                            <a:latin typeface="Cambria Math" panose="02040503050406030204" pitchFamily="18" charset="0"/>
                            <a:ea typeface="Cambria Math" panose="02040503050406030204" pitchFamily="18" charset="0"/>
                          </a:rPr>
                          <m:t>𝒀</m:t>
                        </m:r>
                        <m:r>
                          <a:rPr lang="it-IT" altLang="en-US" sz="2000" b="1" i="1" smtClean="0">
                            <a:solidFill>
                              <a:srgbClr val="C00000"/>
                            </a:solidFill>
                            <a:latin typeface="Cambria Math" panose="02040503050406030204" pitchFamily="18" charset="0"/>
                            <a:ea typeface="Cambria Math" panose="02040503050406030204" pitchFamily="18" charset="0"/>
                          </a:rPr>
                          <m:t>−</m:t>
                        </m:r>
                        <m:sSup>
                          <m:sSupPr>
                            <m:ctrlPr>
                              <a:rPr lang="it-IT" altLang="en-US" sz="2000" b="1" i="1" smtClean="0">
                                <a:solidFill>
                                  <a:srgbClr val="C00000"/>
                                </a:solidFill>
                                <a:latin typeface="Cambria Math" panose="02040503050406030204" pitchFamily="18" charset="0"/>
                                <a:ea typeface="Cambria Math" panose="02040503050406030204" pitchFamily="18" charset="0"/>
                              </a:rPr>
                            </m:ctrlPr>
                          </m:sSupPr>
                          <m:e>
                            <m:r>
                              <a:rPr lang="it-IT" altLang="en-US" sz="2000" b="1" i="1" smtClean="0">
                                <a:solidFill>
                                  <a:srgbClr val="C00000"/>
                                </a:solidFill>
                                <a:latin typeface="Cambria Math" panose="02040503050406030204" pitchFamily="18" charset="0"/>
                                <a:ea typeface="Cambria Math" panose="02040503050406030204" pitchFamily="18" charset="0"/>
                              </a:rPr>
                              <m:t>𝒀</m:t>
                            </m:r>
                          </m:e>
                          <m:sup>
                            <m:r>
                              <a:rPr lang="it-IT" altLang="en-US" sz="2000" b="1" i="1" smtClean="0">
                                <a:solidFill>
                                  <a:srgbClr val="C00000"/>
                                </a:solidFill>
                                <a:latin typeface="Cambria Math" panose="02040503050406030204" pitchFamily="18" charset="0"/>
                                <a:ea typeface="Cambria Math" panose="02040503050406030204" pitchFamily="18" charset="0"/>
                              </a:rPr>
                              <m:t>𝒏</m:t>
                            </m:r>
                          </m:sup>
                        </m:sSup>
                      </m:num>
                      <m:den>
                        <m:sSup>
                          <m:sSupPr>
                            <m:ctrlPr>
                              <a:rPr lang="it-IT" altLang="en-US" sz="2000" b="1" i="1" smtClean="0">
                                <a:solidFill>
                                  <a:srgbClr val="C00000"/>
                                </a:solidFill>
                                <a:latin typeface="Cambria Math" panose="02040503050406030204" pitchFamily="18" charset="0"/>
                                <a:ea typeface="Cambria Math" panose="02040503050406030204" pitchFamily="18" charset="0"/>
                              </a:rPr>
                            </m:ctrlPr>
                          </m:sSupPr>
                          <m:e>
                            <m:r>
                              <a:rPr lang="it-IT" altLang="en-US" sz="2000" b="1" i="1" smtClean="0">
                                <a:solidFill>
                                  <a:srgbClr val="C00000"/>
                                </a:solidFill>
                                <a:latin typeface="Cambria Math" panose="02040503050406030204" pitchFamily="18" charset="0"/>
                                <a:ea typeface="Cambria Math" panose="02040503050406030204" pitchFamily="18" charset="0"/>
                              </a:rPr>
                              <m:t>𝒀</m:t>
                            </m:r>
                          </m:e>
                          <m:sup>
                            <m:r>
                              <a:rPr lang="it-IT" altLang="en-US" sz="2000" b="1" i="1" smtClean="0">
                                <a:solidFill>
                                  <a:srgbClr val="C00000"/>
                                </a:solidFill>
                                <a:latin typeface="Cambria Math" panose="02040503050406030204" pitchFamily="18" charset="0"/>
                                <a:ea typeface="Cambria Math" panose="02040503050406030204" pitchFamily="18" charset="0"/>
                              </a:rPr>
                              <m:t>𝒏</m:t>
                            </m:r>
                          </m:sup>
                        </m:sSup>
                      </m:den>
                    </m:f>
                  </m:oMath>
                </a14:m>
                <a:r>
                  <a:rPr lang="it-IT" altLang="en-US" sz="2000" b="1" dirty="0" smtClean="0">
                    <a:solidFill>
                      <a:srgbClr val="C00000"/>
                    </a:solidFill>
                  </a:rPr>
                  <a:t>)</a:t>
                </a:r>
              </a:p>
              <a:p>
                <a:pPr>
                  <a:lnSpc>
                    <a:spcPct val="125000"/>
                  </a:lnSpc>
                  <a:spcBef>
                    <a:spcPts val="600"/>
                  </a:spcBef>
                  <a:buFont typeface="Arial" panose="020B0604020202020204" pitchFamily="34" charset="0"/>
                  <a:buChar char="•"/>
                </a:pPr>
                <a:r>
                  <a:rPr lang="it-IT" altLang="en-US" sz="1800" dirty="0" smtClean="0">
                    <a:latin typeface="+mj-lt"/>
                  </a:rPr>
                  <a:t>Se:    </a:t>
                </a:r>
                <a14:m>
                  <m:oMath xmlns:m="http://schemas.openxmlformats.org/officeDocument/2006/math">
                    <m:r>
                      <a:rPr lang="it-IT" altLang="en-US" sz="1800" b="0" i="0" smtClean="0">
                        <a:solidFill>
                          <a:schemeClr val="accent1">
                            <a:lumMod val="50000"/>
                          </a:schemeClr>
                        </a:solidFill>
                        <a:latin typeface="Cambria Math" panose="02040503050406030204" pitchFamily="18" charset="0"/>
                      </a:rPr>
                      <m:t>  </m:t>
                    </m:r>
                    <m:sSup>
                      <m:sSupPr>
                        <m:ctrlPr>
                          <a:rPr lang="it-IT" altLang="en-US" sz="1800" b="1" i="1">
                            <a:solidFill>
                              <a:schemeClr val="accent1">
                                <a:lumMod val="50000"/>
                              </a:schemeClr>
                            </a:solidFill>
                            <a:latin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rPr>
                          <m:t>𝒊</m:t>
                        </m:r>
                      </m:e>
                      <m:sup>
                        <m:r>
                          <a:rPr lang="it-IT" altLang="en-US" sz="1800" b="1" i="1">
                            <a:solidFill>
                              <a:schemeClr val="accent1">
                                <a:lumMod val="50000"/>
                              </a:schemeClr>
                            </a:solidFill>
                            <a:latin typeface="Cambria Math" panose="02040503050406030204" pitchFamily="18" charset="0"/>
                          </a:rPr>
                          <m:t>𝒏</m:t>
                        </m:r>
                      </m:sup>
                    </m:sSup>
                  </m:oMath>
                </a14:m>
                <a:r>
                  <a:rPr lang="it-IT" altLang="en-US" sz="1800" b="1" i="1" dirty="0" smtClean="0">
                    <a:solidFill>
                      <a:schemeClr val="accent1">
                        <a:lumMod val="50000"/>
                      </a:schemeClr>
                    </a:solidFill>
                    <a:latin typeface="Cambria Math" panose="02040503050406030204" pitchFamily="18" charset="0"/>
                    <a:ea typeface="Cambria Math" panose="02040503050406030204" pitchFamily="18" charset="0"/>
                  </a:rPr>
                  <a:t> </a:t>
                </a:r>
                <a:r>
                  <a:rPr lang="it-IT" altLang="en-US" sz="1800" dirty="0" smtClean="0">
                    <a:ea typeface="Cambria Math" panose="02040503050406030204" pitchFamily="18" charset="0"/>
                  </a:rPr>
                  <a:t>= 3% = 0,03</a:t>
                </a:r>
              </a:p>
              <a:p>
                <a:pPr>
                  <a:lnSpc>
                    <a:spcPct val="125000"/>
                  </a:lnSpc>
                  <a:spcBef>
                    <a:spcPts val="600"/>
                  </a:spcBef>
                  <a:buFont typeface="Arial" panose="020B0604020202020204" pitchFamily="34" charset="0"/>
                  <a:buChar char="•"/>
                </a:pPr>
                <a:r>
                  <a:rPr lang="it-IT" altLang="en-US" sz="1800" dirty="0" smtClean="0"/>
                  <a:t>E:</a:t>
                </a:r>
                <a:r>
                  <a:rPr lang="it-IT" altLang="en-US" sz="1800" b="1" dirty="0" smtClean="0">
                    <a:solidFill>
                      <a:schemeClr val="accent1">
                        <a:lumMod val="50000"/>
                      </a:schemeClr>
                    </a:solidFill>
                    <a:ea typeface="Cambria Math" panose="02040503050406030204" pitchFamily="18" charset="0"/>
                  </a:rPr>
                  <a:t>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𝜶</m:t>
                    </m:r>
                  </m:oMath>
                </a14:m>
                <a:r>
                  <a:rPr lang="it-IT" altLang="en-US" sz="1800" dirty="0" smtClean="0">
                    <a:latin typeface="+mj-lt"/>
                    <a:ea typeface="Cambria Math" panose="02040503050406030204" pitchFamily="18" charset="0"/>
                  </a:rPr>
                  <a:t> ≈ 1,5;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𝜷</m:t>
                    </m:r>
                  </m:oMath>
                </a14:m>
                <a:r>
                  <a:rPr lang="it-IT" altLang="en-US" sz="1800" dirty="0" smtClean="0">
                    <a:latin typeface="+mj-lt"/>
                    <a:ea typeface="Cambria Math" panose="02040503050406030204" pitchFamily="18" charset="0"/>
                  </a:rPr>
                  <a:t> </a:t>
                </a:r>
                <a:r>
                  <a:rPr lang="it-IT" altLang="en-US" sz="1800" dirty="0">
                    <a:ea typeface="Cambria Math" panose="02040503050406030204" pitchFamily="18" charset="0"/>
                  </a:rPr>
                  <a:t>≈ </a:t>
                </a:r>
                <a:r>
                  <a:rPr lang="it-IT" altLang="en-US" sz="1800" dirty="0" smtClean="0">
                    <a:ea typeface="Cambria Math" panose="02040503050406030204" pitchFamily="18" charset="0"/>
                  </a:rPr>
                  <a:t>0,5</a:t>
                </a:r>
              </a:p>
              <a:p>
                <a:pPr>
                  <a:lnSpc>
                    <a:spcPct val="125000"/>
                  </a:lnSpc>
                  <a:spcBef>
                    <a:spcPts val="600"/>
                  </a:spcBef>
                  <a:buFont typeface="Arial" panose="020B0604020202020204" pitchFamily="34" charset="0"/>
                  <a:buChar char="•"/>
                </a:pPr>
                <a:endParaRPr lang="it-IT" altLang="en-US" sz="1800" dirty="0" smtClean="0">
                  <a:ea typeface="Cambria Math" panose="02040503050406030204" pitchFamily="18" charset="0"/>
                </a:endParaRPr>
              </a:p>
              <a:p>
                <a:pPr>
                  <a:lnSpc>
                    <a:spcPct val="125000"/>
                  </a:lnSpc>
                  <a:spcBef>
                    <a:spcPts val="600"/>
                  </a:spcBef>
                  <a:buFont typeface="Arial" panose="020B0604020202020204" pitchFamily="34" charset="0"/>
                  <a:buChar char="•"/>
                </a:pPr>
                <a14:m>
                  <m:oMath xmlns:m="http://schemas.openxmlformats.org/officeDocument/2006/math">
                    <m:acc>
                      <m:accPr>
                        <m:chr m:val="̅"/>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acc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e>
                    </m:acc>
                  </m:oMath>
                </a14:m>
                <a:r>
                  <a:rPr lang="it-IT" altLang="en-US" sz="1800" b="1" dirty="0" smtClean="0">
                    <a:solidFill>
                      <a:schemeClr val="accent1">
                        <a:lumMod val="50000"/>
                      </a:schemeClr>
                    </a:solidFill>
                    <a:ea typeface="Cambria Math" panose="02040503050406030204" pitchFamily="18" charset="0"/>
                  </a:rPr>
                  <a:t> </a:t>
                </a:r>
                <a:r>
                  <a:rPr lang="it-IT" altLang="en-US" sz="1800" dirty="0" smtClean="0">
                    <a:ea typeface="Cambria Math" panose="02040503050406030204" pitchFamily="18" charset="0"/>
                  </a:rPr>
                  <a:t>= 2% = 0,02</a:t>
                </a:r>
                <a:r>
                  <a:rPr lang="it-IT" altLang="en-US" sz="1800" b="1" dirty="0" smtClean="0">
                    <a:solidFill>
                      <a:schemeClr val="accent1">
                        <a:lumMod val="50000"/>
                      </a:schemeClr>
                    </a:solidFill>
                    <a:ea typeface="Cambria Math" panose="02040503050406030204" pitchFamily="18" charset="0"/>
                  </a:rPr>
                  <a:t>     ;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 </m:t>
                    </m:r>
                  </m:oMath>
                </a14:m>
                <a:r>
                  <a:rPr lang="it-IT" altLang="en-US" sz="1800" dirty="0">
                    <a:ea typeface="Cambria Math" panose="02040503050406030204" pitchFamily="18" charset="0"/>
                  </a:rPr>
                  <a:t>= </a:t>
                </a:r>
                <a:r>
                  <a:rPr lang="it-IT" altLang="en-US" sz="1800" dirty="0" smtClean="0">
                    <a:ea typeface="Cambria Math" panose="02040503050406030204" pitchFamily="18" charset="0"/>
                  </a:rPr>
                  <a:t>4% </a:t>
                </a:r>
                <a:r>
                  <a:rPr lang="it-IT" altLang="en-US" sz="1800" dirty="0">
                    <a:ea typeface="Cambria Math" panose="02040503050406030204" pitchFamily="18" charset="0"/>
                  </a:rPr>
                  <a:t>= </a:t>
                </a:r>
                <a:r>
                  <a:rPr lang="it-IT" altLang="en-US" sz="1800" dirty="0" smtClean="0">
                    <a:ea typeface="Cambria Math" panose="02040503050406030204" pitchFamily="18" charset="0"/>
                  </a:rPr>
                  <a:t>0,04</a:t>
                </a:r>
                <a:r>
                  <a:rPr lang="it-IT" altLang="en-US" sz="1800" b="1" dirty="0" smtClean="0">
                    <a:solidFill>
                      <a:schemeClr val="accent1">
                        <a:lumMod val="50000"/>
                      </a:schemeClr>
                    </a:solidFill>
                    <a:ea typeface="Cambria Math" panose="02040503050406030204" pitchFamily="18" charset="0"/>
                  </a:rPr>
                  <a:t>      ;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r>
                      <a:rPr lang="it-IT" altLang="en-US" sz="1800" b="1" i="1" smtClean="0">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oMath>
                </a14:m>
                <a:r>
                  <a:rPr lang="it-IT" altLang="en-US" sz="1800" dirty="0" smtClean="0">
                    <a:latin typeface="+mj-lt"/>
                    <a:ea typeface="Cambria Math" panose="02040503050406030204" pitchFamily="18" charset="0"/>
                  </a:rPr>
                  <a:t> = 3% = 0,03</a:t>
                </a:r>
                <a:endParaRPr lang="it-IT" altLang="en-US" sz="1800" b="1" i="1" dirty="0" smtClean="0">
                  <a:solidFill>
                    <a:schemeClr val="accent1">
                      <a:lumMod val="50000"/>
                    </a:schemeClr>
                  </a:solidFill>
                  <a:latin typeface="Cambria Math" panose="02040503050406030204" pitchFamily="18" charset="0"/>
                </a:endParaRPr>
              </a:p>
              <a:p>
                <a:pPr marL="0" indent="0">
                  <a:lnSpc>
                    <a:spcPct val="125000"/>
                  </a:lnSpc>
                  <a:spcBef>
                    <a:spcPts val="600"/>
                  </a:spcBef>
                  <a:buNone/>
                </a:pPr>
                <a:r>
                  <a:rPr lang="it-IT" altLang="en-US" sz="1800" dirty="0" smtClean="0">
                    <a:latin typeface="+mj-lt"/>
                  </a:rPr>
                  <a:t>     </a:t>
                </a:r>
                <a:r>
                  <a:rPr lang="it-IT" altLang="en-US" sz="1800" i="1" dirty="0" smtClean="0">
                    <a:latin typeface="+mj-lt"/>
                  </a:rPr>
                  <a:t>Allora</a:t>
                </a:r>
                <a:r>
                  <a:rPr lang="it-IT" altLang="en-US" sz="1800" dirty="0" smtClean="0">
                    <a:solidFill>
                      <a:srgbClr val="C00000"/>
                    </a:solidFill>
                    <a:latin typeface="+mj-lt"/>
                  </a:rPr>
                  <a:t>:</a:t>
                </a:r>
                <a:r>
                  <a:rPr lang="it-IT" altLang="en-US" sz="1800" dirty="0">
                    <a:solidFill>
                      <a:srgbClr val="C00000"/>
                    </a:solidFill>
                    <a:latin typeface="+mj-lt"/>
                  </a:rPr>
                  <a:t> </a:t>
                </a:r>
                <a14:m>
                  <m:oMath xmlns:m="http://schemas.openxmlformats.org/officeDocument/2006/math">
                    <m:r>
                      <a:rPr lang="it-IT" altLang="en-US" sz="1800">
                        <a:solidFill>
                          <a:srgbClr val="C00000"/>
                        </a:solidFill>
                        <a:latin typeface="Cambria Math" panose="02040503050406030204" pitchFamily="18" charset="0"/>
                      </a:rPr>
                      <m:t>   </m:t>
                    </m:r>
                    <m:r>
                      <a:rPr lang="it-IT" altLang="en-US" sz="1800" smtClean="0">
                        <a:solidFill>
                          <a:srgbClr val="C00000"/>
                        </a:solidFill>
                        <a:latin typeface="Cambria Math" panose="02040503050406030204" pitchFamily="18" charset="0"/>
                      </a:rPr>
                      <m:t> </m:t>
                    </m:r>
                    <m:r>
                      <a:rPr lang="it-IT" altLang="en-US" sz="1800">
                        <a:solidFill>
                          <a:srgbClr val="C00000"/>
                        </a:solidFill>
                        <a:latin typeface="Cambria Math" panose="02040503050406030204" pitchFamily="18" charset="0"/>
                      </a:rPr>
                      <m:t>𝒊</m:t>
                    </m:r>
                  </m:oMath>
                </a14:m>
                <a:r>
                  <a:rPr lang="it-IT" altLang="en-US" sz="1800" b="1" i="1" dirty="0">
                    <a:solidFill>
                      <a:srgbClr val="C00000"/>
                    </a:solidFill>
                    <a:latin typeface="Cambria Math" panose="02040503050406030204" pitchFamily="18" charset="0"/>
                    <a:ea typeface="Cambria Math" panose="02040503050406030204" pitchFamily="18" charset="0"/>
                  </a:rPr>
                  <a:t> </a:t>
                </a:r>
                <a:r>
                  <a:rPr lang="it-IT" altLang="en-US" sz="1800" dirty="0" smtClean="0">
                    <a:solidFill>
                      <a:srgbClr val="C00000"/>
                    </a:solidFill>
                    <a:latin typeface="+mj-lt"/>
                    <a:ea typeface="Cambria Math" panose="02040503050406030204" pitchFamily="18" charset="0"/>
                  </a:rPr>
                  <a:t>= 0,03 + 1,5(0,02) + 0,5 (0,03) = 0,075 = 7,5%.</a:t>
                </a:r>
              </a:p>
              <a:p>
                <a:pPr marL="0" indent="0">
                  <a:lnSpc>
                    <a:spcPct val="125000"/>
                  </a:lnSpc>
                  <a:spcBef>
                    <a:spcPts val="1800"/>
                  </a:spcBef>
                  <a:buNone/>
                </a:pPr>
                <a:r>
                  <a:rPr lang="it-IT" altLang="en-US" sz="1600" i="1" dirty="0" smtClean="0">
                    <a:latin typeface="+mj-lt"/>
                    <a:ea typeface="Cambria Math" panose="02040503050406030204" pitchFamily="18" charset="0"/>
                  </a:rPr>
                  <a:t>Un esempio più attuale:</a:t>
                </a:r>
              </a:p>
              <a:p>
                <a:pPr>
                  <a:lnSpc>
                    <a:spcPct val="125000"/>
                  </a:lnSpc>
                  <a:spcBef>
                    <a:spcPts val="1200"/>
                  </a:spcBef>
                  <a:buFont typeface="Arial" panose="020B0604020202020204" pitchFamily="34" charset="0"/>
                  <a:buChar char="•"/>
                </a:pPr>
                <a14:m>
                  <m:oMath xmlns:m="http://schemas.openxmlformats.org/officeDocument/2006/math">
                    <m:acc>
                      <m:accPr>
                        <m:chr m:val="̅"/>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acc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e>
                    </m:acc>
                  </m:oMath>
                </a14:m>
                <a:r>
                  <a:rPr lang="it-IT" altLang="en-US" sz="1800" b="1" dirty="0">
                    <a:solidFill>
                      <a:schemeClr val="accent1">
                        <a:lumMod val="50000"/>
                      </a:schemeClr>
                    </a:solidFill>
                    <a:ea typeface="Cambria Math" panose="02040503050406030204" pitchFamily="18" charset="0"/>
                  </a:rPr>
                  <a:t> </a:t>
                </a:r>
                <a:r>
                  <a:rPr lang="it-IT" altLang="en-US" sz="1800" dirty="0">
                    <a:ea typeface="Cambria Math" panose="02040503050406030204" pitchFamily="18" charset="0"/>
                  </a:rPr>
                  <a:t>= 2% = 0,02</a:t>
                </a:r>
                <a:r>
                  <a:rPr lang="it-IT" altLang="en-US" sz="1800" b="1" dirty="0">
                    <a:solidFill>
                      <a:schemeClr val="accent1">
                        <a:lumMod val="50000"/>
                      </a:schemeClr>
                    </a:solidFill>
                    <a:ea typeface="Cambria Math" panose="02040503050406030204" pitchFamily="18" charset="0"/>
                  </a:rPr>
                  <a:t>     ;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𝝅</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 </m:t>
                    </m:r>
                  </m:oMath>
                </a14:m>
                <a:r>
                  <a:rPr lang="it-IT" altLang="en-US" sz="1800" dirty="0">
                    <a:ea typeface="Cambria Math" panose="02040503050406030204" pitchFamily="18" charset="0"/>
                  </a:rPr>
                  <a:t>= </a:t>
                </a:r>
                <a:r>
                  <a:rPr lang="it-IT" altLang="en-US" sz="1800" dirty="0" smtClean="0">
                    <a:ea typeface="Cambria Math" panose="02040503050406030204" pitchFamily="18" charset="0"/>
                  </a:rPr>
                  <a:t>1% </a:t>
                </a:r>
                <a:r>
                  <a:rPr lang="it-IT" altLang="en-US" sz="1800" dirty="0">
                    <a:ea typeface="Cambria Math" panose="02040503050406030204" pitchFamily="18" charset="0"/>
                  </a:rPr>
                  <a:t>= </a:t>
                </a:r>
                <a:r>
                  <a:rPr lang="it-IT" altLang="en-US" sz="1800" dirty="0" smtClean="0">
                    <a:ea typeface="Cambria Math" panose="02040503050406030204" pitchFamily="18" charset="0"/>
                  </a:rPr>
                  <a:t>0,01</a:t>
                </a:r>
                <a:r>
                  <a:rPr lang="it-IT" altLang="en-US" sz="1800" b="1" dirty="0" smtClean="0">
                    <a:solidFill>
                      <a:schemeClr val="accent1">
                        <a:lumMod val="50000"/>
                      </a:schemeClr>
                    </a:solidFill>
                    <a:ea typeface="Cambria Math" panose="02040503050406030204" pitchFamily="18" charset="0"/>
                  </a:rPr>
                  <a:t>      </a:t>
                </a:r>
                <a:r>
                  <a:rPr lang="it-IT" altLang="en-US" sz="1800" b="1" dirty="0">
                    <a:solidFill>
                      <a:schemeClr val="accent1">
                        <a:lumMod val="50000"/>
                      </a:schemeClr>
                    </a:solidFill>
                    <a:ea typeface="Cambria Math" panose="02040503050406030204" pitchFamily="18" charset="0"/>
                  </a:rPr>
                  <a:t>;      (</a:t>
                </a:r>
                <a14:m>
                  <m:oMath xmlns:m="http://schemas.openxmlformats.org/officeDocument/2006/math">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r>
                      <a:rPr lang="it-IT" altLang="en-US" sz="1800" b="1" i="1">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r>
                      <a:rPr lang="it-IT" altLang="en-US" sz="1800" b="1" i="1">
                        <a:solidFill>
                          <a:schemeClr val="accent1">
                            <a:lumMod val="50000"/>
                          </a:schemeClr>
                        </a:solidFill>
                        <a:latin typeface="Cambria Math" panose="02040503050406030204" pitchFamily="18" charset="0"/>
                        <a:ea typeface="Cambria Math" panose="02040503050406030204" pitchFamily="18" charset="0"/>
                      </a:rPr>
                      <m:t>)/</m:t>
                    </m:r>
                    <m:sSup>
                      <m:sSupPr>
                        <m:ctrlPr>
                          <a:rPr lang="it-IT" altLang="en-US" sz="1800" b="1" i="1">
                            <a:solidFill>
                              <a:schemeClr val="accent1">
                                <a:lumMod val="50000"/>
                              </a:schemeClr>
                            </a:solidFill>
                            <a:latin typeface="Cambria Math" panose="02040503050406030204" pitchFamily="18" charset="0"/>
                            <a:ea typeface="Cambria Math" panose="02040503050406030204" pitchFamily="18" charset="0"/>
                          </a:rPr>
                        </m:ctrlPr>
                      </m:sSupPr>
                      <m:e>
                        <m:r>
                          <a:rPr lang="it-IT" altLang="en-US" sz="1800" b="1" i="1">
                            <a:solidFill>
                              <a:schemeClr val="accent1">
                                <a:lumMod val="50000"/>
                              </a:schemeClr>
                            </a:solidFill>
                            <a:latin typeface="Cambria Math" panose="02040503050406030204" pitchFamily="18" charset="0"/>
                            <a:ea typeface="Cambria Math" panose="02040503050406030204" pitchFamily="18" charset="0"/>
                          </a:rPr>
                          <m:t>𝒀</m:t>
                        </m:r>
                      </m:e>
                      <m:sup>
                        <m:r>
                          <a:rPr lang="it-IT" altLang="en-US" sz="1800" b="1" i="1">
                            <a:solidFill>
                              <a:schemeClr val="accent1">
                                <a:lumMod val="50000"/>
                              </a:schemeClr>
                            </a:solidFill>
                            <a:latin typeface="Cambria Math" panose="02040503050406030204" pitchFamily="18" charset="0"/>
                            <a:ea typeface="Cambria Math" panose="02040503050406030204" pitchFamily="18" charset="0"/>
                          </a:rPr>
                          <m:t>𝒏</m:t>
                        </m:r>
                      </m:sup>
                    </m:sSup>
                  </m:oMath>
                </a14:m>
                <a:r>
                  <a:rPr lang="it-IT" altLang="en-US" sz="1800" dirty="0">
                    <a:ea typeface="Cambria Math" panose="02040503050406030204" pitchFamily="18" charset="0"/>
                  </a:rPr>
                  <a:t> = </a:t>
                </a:r>
                <a:r>
                  <a:rPr lang="it-IT" altLang="en-US" sz="1800" dirty="0" smtClean="0">
                    <a:ea typeface="Cambria Math" panose="02040503050406030204" pitchFamily="18" charset="0"/>
                  </a:rPr>
                  <a:t>-2% </a:t>
                </a:r>
                <a:r>
                  <a:rPr lang="it-IT" altLang="en-US" sz="1800" dirty="0">
                    <a:ea typeface="Cambria Math" panose="02040503050406030204" pitchFamily="18" charset="0"/>
                  </a:rPr>
                  <a:t>= </a:t>
                </a:r>
                <a:r>
                  <a:rPr lang="it-IT" altLang="en-US" sz="1800" dirty="0" smtClean="0">
                    <a:ea typeface="Cambria Math" panose="02040503050406030204" pitchFamily="18" charset="0"/>
                  </a:rPr>
                  <a:t>-0,02</a:t>
                </a:r>
                <a:endParaRPr lang="it-IT" altLang="en-US" sz="1800" b="1" i="1" dirty="0">
                  <a:solidFill>
                    <a:schemeClr val="accent1">
                      <a:lumMod val="50000"/>
                    </a:schemeClr>
                  </a:solidFill>
                  <a:latin typeface="Cambria Math" panose="02040503050406030204" pitchFamily="18" charset="0"/>
                </a:endParaRPr>
              </a:p>
              <a:p>
                <a:pPr marL="400050" lvl="1" indent="0">
                  <a:lnSpc>
                    <a:spcPct val="125000"/>
                  </a:lnSpc>
                  <a:spcBef>
                    <a:spcPts val="600"/>
                  </a:spcBef>
                  <a:buNone/>
                </a:pPr>
                <a:r>
                  <a:rPr lang="it-IT" altLang="en-US" sz="1800" i="1" dirty="0"/>
                  <a:t>Allora</a:t>
                </a:r>
                <a:r>
                  <a:rPr lang="it-IT" altLang="en-US" sz="1800" dirty="0"/>
                  <a:t>: </a:t>
                </a:r>
                <a14:m>
                  <m:oMath xmlns:m="http://schemas.openxmlformats.org/officeDocument/2006/math">
                    <m:r>
                      <a:rPr lang="it-IT" altLang="en-US" sz="1800">
                        <a:latin typeface="Cambria Math" panose="02040503050406030204" pitchFamily="18" charset="0"/>
                      </a:rPr>
                      <m:t>   </m:t>
                    </m:r>
                    <m:r>
                      <a:rPr lang="it-IT" altLang="en-US" sz="1800">
                        <a:solidFill>
                          <a:schemeClr val="accent1">
                            <a:lumMod val="50000"/>
                          </a:schemeClr>
                        </a:solidFill>
                        <a:latin typeface="Cambria Math" panose="02040503050406030204" pitchFamily="18" charset="0"/>
                      </a:rPr>
                      <m:t> </m:t>
                    </m:r>
                    <m:r>
                      <a:rPr lang="it-IT" altLang="en-US" sz="1800" b="0" i="1" smtClean="0">
                        <a:solidFill>
                          <a:srgbClr val="C00000"/>
                        </a:solidFill>
                        <a:latin typeface="Cambria Math" panose="02040503050406030204" pitchFamily="18" charset="0"/>
                      </a:rPr>
                      <m:t>𝑖</m:t>
                    </m:r>
                  </m:oMath>
                </a14:m>
                <a:r>
                  <a:rPr lang="it-IT" altLang="en-US" sz="1800" i="1" dirty="0">
                    <a:solidFill>
                      <a:srgbClr val="C00000"/>
                    </a:solidFill>
                    <a:latin typeface="Cambria Math" panose="02040503050406030204" pitchFamily="18" charset="0"/>
                    <a:ea typeface="Cambria Math" panose="02040503050406030204" pitchFamily="18" charset="0"/>
                  </a:rPr>
                  <a:t> </a:t>
                </a:r>
                <a:r>
                  <a:rPr lang="it-IT" altLang="en-US" sz="1800" dirty="0">
                    <a:solidFill>
                      <a:srgbClr val="C00000"/>
                    </a:solidFill>
                    <a:ea typeface="Cambria Math" panose="02040503050406030204" pitchFamily="18" charset="0"/>
                  </a:rPr>
                  <a:t>= </a:t>
                </a:r>
                <a:r>
                  <a:rPr lang="it-IT" altLang="en-US" sz="1800" dirty="0" smtClean="0">
                    <a:solidFill>
                      <a:srgbClr val="C00000"/>
                    </a:solidFill>
                    <a:ea typeface="Cambria Math" panose="02040503050406030204" pitchFamily="18" charset="0"/>
                  </a:rPr>
                  <a:t>0,03 - 1,5(0,01) - </a:t>
                </a:r>
                <a:r>
                  <a:rPr lang="it-IT" altLang="en-US" sz="1800" dirty="0">
                    <a:solidFill>
                      <a:srgbClr val="C00000"/>
                    </a:solidFill>
                    <a:ea typeface="Cambria Math" panose="02040503050406030204" pitchFamily="18" charset="0"/>
                  </a:rPr>
                  <a:t>0,5 (</a:t>
                </a:r>
                <a:r>
                  <a:rPr lang="it-IT" altLang="en-US" sz="1800" dirty="0" smtClean="0">
                    <a:solidFill>
                      <a:srgbClr val="C00000"/>
                    </a:solidFill>
                    <a:ea typeface="Cambria Math" panose="02040503050406030204" pitchFamily="18" charset="0"/>
                  </a:rPr>
                  <a:t>0,02) </a:t>
                </a:r>
                <a:r>
                  <a:rPr lang="it-IT" altLang="en-US" sz="1800" dirty="0">
                    <a:solidFill>
                      <a:srgbClr val="C00000"/>
                    </a:solidFill>
                    <a:ea typeface="Cambria Math" panose="02040503050406030204" pitchFamily="18" charset="0"/>
                  </a:rPr>
                  <a:t>= </a:t>
                </a:r>
                <a:r>
                  <a:rPr lang="it-IT" altLang="en-US" sz="1800" dirty="0" smtClean="0">
                    <a:solidFill>
                      <a:srgbClr val="C00000"/>
                    </a:solidFill>
                    <a:ea typeface="Cambria Math" panose="02040503050406030204" pitchFamily="18" charset="0"/>
                  </a:rPr>
                  <a:t>0,005 </a:t>
                </a:r>
                <a:r>
                  <a:rPr lang="it-IT" altLang="en-US" sz="1800" dirty="0">
                    <a:solidFill>
                      <a:srgbClr val="C00000"/>
                    </a:solidFill>
                    <a:ea typeface="Cambria Math" panose="02040503050406030204" pitchFamily="18" charset="0"/>
                  </a:rPr>
                  <a:t>= </a:t>
                </a:r>
                <a:r>
                  <a:rPr lang="it-IT" altLang="en-US" sz="1800" dirty="0" smtClean="0">
                    <a:solidFill>
                      <a:srgbClr val="C00000"/>
                    </a:solidFill>
                    <a:ea typeface="Cambria Math" panose="02040503050406030204" pitchFamily="18" charset="0"/>
                  </a:rPr>
                  <a:t>0,5%.</a:t>
                </a:r>
                <a:endParaRPr lang="it-IT" altLang="en-US" sz="1800" dirty="0">
                  <a:solidFill>
                    <a:srgbClr val="C00000"/>
                  </a:solidFill>
                  <a:ea typeface="Cambria Math" panose="02040503050406030204" pitchFamily="18" charset="0"/>
                </a:endParaRPr>
              </a:p>
              <a:p>
                <a:pPr>
                  <a:lnSpc>
                    <a:spcPct val="125000"/>
                  </a:lnSpc>
                  <a:spcBef>
                    <a:spcPts val="600"/>
                  </a:spcBef>
                  <a:buFont typeface="Arial" panose="020B0604020202020204" pitchFamily="34" charset="0"/>
                  <a:buChar char="•"/>
                </a:pPr>
                <a:endParaRPr lang="it-IT" altLang="en-US" sz="1800" dirty="0" smtClean="0">
                  <a:latin typeface="+mj-lt"/>
                  <a:ea typeface="Cambria Math" panose="02040503050406030204" pitchFamily="18" charset="0"/>
                </a:endParaRPr>
              </a:p>
              <a:p>
                <a:pPr>
                  <a:lnSpc>
                    <a:spcPct val="125000"/>
                  </a:lnSpc>
                  <a:spcBef>
                    <a:spcPts val="600"/>
                  </a:spcBef>
                  <a:buFont typeface="Arial" panose="020B0604020202020204" pitchFamily="34" charset="0"/>
                  <a:buChar char="•"/>
                </a:pPr>
                <a:endParaRPr lang="it-IT" altLang="en-US" sz="1800" dirty="0" smtClean="0">
                  <a:latin typeface="+mj-lt"/>
                  <a:ea typeface="Cambria Math" panose="02040503050406030204" pitchFamily="18" charset="0"/>
                </a:endParaRPr>
              </a:p>
            </p:txBody>
          </p:sp>
        </mc:Choice>
        <mc:Fallback xmlns="">
          <p:sp>
            <p:nvSpPr>
              <p:cNvPr id="685059" name="Rectangle 3"/>
              <p:cNvSpPr>
                <a:spLocks noGrp="1" noRot="1" noChangeAspect="1" noMove="1" noResize="1" noEditPoints="1" noAdjustHandles="1" noChangeArrowheads="1" noChangeShapeType="1" noTextEdit="1"/>
              </p:cNvSpPr>
              <p:nvPr>
                <p:ph idx="1"/>
              </p:nvPr>
            </p:nvSpPr>
            <p:spPr>
              <a:xfrm>
                <a:off x="467544" y="1171355"/>
                <a:ext cx="8604448" cy="4968552"/>
              </a:xfrm>
              <a:blipFill rotWithShape="0">
                <a:blip r:embed="rId3"/>
                <a:stretch>
                  <a:fillRect l="-425"/>
                </a:stretch>
              </a:blipFill>
            </p:spPr>
            <p:txBody>
              <a:bodyPr/>
              <a:lstStyle/>
              <a:p>
                <a:r>
                  <a:rPr lang="en-GB">
                    <a:noFill/>
                  </a:rPr>
                  <a:t> </a:t>
                </a:r>
              </a:p>
            </p:txBody>
          </p:sp>
        </mc:Fallback>
      </mc:AlternateContent>
      <p:sp>
        <p:nvSpPr>
          <p:cNvPr id="685058" name="Rectangle 2"/>
          <p:cNvSpPr>
            <a:spLocks noGrp="1" noChangeArrowheads="1"/>
          </p:cNvSpPr>
          <p:nvPr>
            <p:ph type="title"/>
          </p:nvPr>
        </p:nvSpPr>
        <p:spPr>
          <a:xfrm>
            <a:off x="431540" y="276005"/>
            <a:ext cx="8676456" cy="634457"/>
          </a:xfrm>
        </p:spPr>
        <p:txBody>
          <a:bodyPr/>
          <a:lstStyle/>
          <a:p>
            <a:pPr eaLnBrk="1" hangingPunct="1">
              <a:defRPr/>
            </a:pPr>
            <a:r>
              <a:rPr lang="it-IT" sz="2400" b="1" dirty="0" smtClean="0">
                <a:solidFill>
                  <a:srgbClr val="005A5A"/>
                </a:solidFill>
              </a:rPr>
              <a:t>Regola di Taylor : Un esempio</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29110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31540" y="276005"/>
            <a:ext cx="8676456" cy="634457"/>
          </a:xfrm>
        </p:spPr>
        <p:txBody>
          <a:bodyPr/>
          <a:lstStyle/>
          <a:p>
            <a:pPr eaLnBrk="1" hangingPunct="1">
              <a:defRPr/>
            </a:pPr>
            <a:r>
              <a:rPr lang="it-IT" sz="2400" b="1" dirty="0" smtClean="0">
                <a:solidFill>
                  <a:srgbClr val="005A5A"/>
                </a:solidFill>
              </a:rPr>
              <a:t>I tassi di interesse della BCE, dal 1999 al 2017</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graphicFrame>
        <p:nvGraphicFramePr>
          <p:cNvPr id="6" name="Segnaposto contenuto 5" title="Euro area: Tassi d'interese di mercato monetario. Dati mensili"/>
          <p:cNvGraphicFramePr>
            <a:graphicFrameLocks noGrp="1"/>
          </p:cNvGraphicFramePr>
          <p:nvPr>
            <p:ph idx="1"/>
            <p:extLst>
              <p:ext uri="{D42A27DB-BD31-4B8C-83A1-F6EECF244321}">
                <p14:modId xmlns:p14="http://schemas.microsoft.com/office/powerpoint/2010/main" val="4008109800"/>
              </p:ext>
            </p:extLst>
          </p:nvPr>
        </p:nvGraphicFramePr>
        <p:xfrm>
          <a:off x="611188" y="981075"/>
          <a:ext cx="8010525" cy="4680173"/>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p:cNvSpPr txBox="1"/>
          <p:nvPr/>
        </p:nvSpPr>
        <p:spPr>
          <a:xfrm>
            <a:off x="755576" y="5805264"/>
            <a:ext cx="7056784" cy="584775"/>
          </a:xfrm>
          <a:prstGeom prst="rect">
            <a:avLst/>
          </a:prstGeom>
          <a:noFill/>
        </p:spPr>
        <p:txBody>
          <a:bodyPr wrap="square" rtlCol="0">
            <a:spAutoFit/>
          </a:bodyPr>
          <a:lstStyle/>
          <a:p>
            <a:pPr algn="ctr"/>
            <a:r>
              <a:rPr lang="it-IT" sz="1600" dirty="0" smtClean="0">
                <a:solidFill>
                  <a:srgbClr val="000099"/>
                </a:solidFill>
              </a:rPr>
              <a:t>I tassi di interesse sono crollati dal 2008.09 al 2009.07</a:t>
            </a:r>
          </a:p>
          <a:p>
            <a:pPr algn="ctr"/>
            <a:r>
              <a:rPr lang="it-IT" sz="1600" dirty="0" smtClean="0">
                <a:solidFill>
                  <a:srgbClr val="000099"/>
                </a:solidFill>
              </a:rPr>
              <a:t>… e sono nulli o negativi dal 2014.10</a:t>
            </a:r>
            <a:endParaRPr lang="en-US" sz="1600" dirty="0">
              <a:solidFill>
                <a:srgbClr val="000099"/>
              </a:solidFill>
            </a:endParaRPr>
          </a:p>
        </p:txBody>
      </p:sp>
    </p:spTree>
    <p:extLst>
      <p:ext uri="{BB962C8B-B14F-4D97-AF65-F5344CB8AC3E}">
        <p14:creationId xmlns:p14="http://schemas.microsoft.com/office/powerpoint/2010/main" val="3651823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445568" y="1052736"/>
            <a:ext cx="8698432" cy="4968552"/>
          </a:xfrm>
        </p:spPr>
        <p:txBody>
          <a:bodyPr/>
          <a:lstStyle/>
          <a:p>
            <a:pPr marL="0" indent="0">
              <a:lnSpc>
                <a:spcPct val="125000"/>
              </a:lnSpc>
              <a:spcBef>
                <a:spcPts val="600"/>
              </a:spcBef>
              <a:buNone/>
            </a:pPr>
            <a:r>
              <a:rPr lang="it-IT" altLang="en-US" sz="1800" dirty="0" smtClean="0">
                <a:solidFill>
                  <a:srgbClr val="000000"/>
                </a:solidFill>
              </a:rPr>
              <a:t>A quale obiettivo è orientata la PM?</a:t>
            </a:r>
          </a:p>
          <a:p>
            <a:pPr marL="0" indent="0">
              <a:lnSpc>
                <a:spcPct val="125000"/>
              </a:lnSpc>
              <a:spcBef>
                <a:spcPts val="600"/>
              </a:spcBef>
              <a:buNone/>
            </a:pPr>
            <a:r>
              <a:rPr lang="it-IT" altLang="en-US" sz="1800" dirty="0" smtClean="0">
                <a:solidFill>
                  <a:srgbClr val="000000"/>
                </a:solidFill>
              </a:rPr>
              <a:t>Su questa domanda, si è acceso un lungo dibattito, iniziato già negli anni ’60, tra</a:t>
            </a:r>
          </a:p>
          <a:p>
            <a:pPr>
              <a:lnSpc>
                <a:spcPct val="125000"/>
              </a:lnSpc>
              <a:spcBef>
                <a:spcPts val="600"/>
              </a:spcBef>
              <a:buFont typeface="Arial" panose="020B0604020202020204" pitchFamily="34" charset="0"/>
              <a:buChar char="•"/>
            </a:pPr>
            <a:r>
              <a:rPr lang="it-IT" altLang="en-US" sz="1800" dirty="0" smtClean="0">
                <a:solidFill>
                  <a:srgbClr val="000000"/>
                </a:solidFill>
              </a:rPr>
              <a:t>«</a:t>
            </a:r>
            <a:r>
              <a:rPr lang="it-IT" altLang="en-US" sz="1800" b="1" dirty="0" smtClean="0">
                <a:solidFill>
                  <a:srgbClr val="000000"/>
                </a:solidFill>
              </a:rPr>
              <a:t>monetaristi</a:t>
            </a:r>
            <a:r>
              <a:rPr lang="it-IT" altLang="en-US" sz="1800" dirty="0" smtClean="0">
                <a:solidFill>
                  <a:srgbClr val="000000"/>
                </a:solidFill>
              </a:rPr>
              <a:t>» (seguaci della Teoria Quantitativa e poi di Milton Friedman, si oppongono all’uso della PM come politica di stabilizzazione del reddito reale); </a:t>
            </a:r>
          </a:p>
          <a:p>
            <a:pPr>
              <a:lnSpc>
                <a:spcPct val="125000"/>
              </a:lnSpc>
              <a:spcBef>
                <a:spcPts val="600"/>
              </a:spcBef>
              <a:buFont typeface="Arial" panose="020B0604020202020204" pitchFamily="34" charset="0"/>
              <a:buChar char="•"/>
            </a:pPr>
            <a:r>
              <a:rPr lang="it-IT" altLang="en-US" sz="1800" dirty="0" smtClean="0">
                <a:solidFill>
                  <a:srgbClr val="000000"/>
                </a:solidFill>
              </a:rPr>
              <a:t>e «</a:t>
            </a:r>
            <a:r>
              <a:rPr lang="it-IT" altLang="en-US" sz="1800" b="1" dirty="0" smtClean="0">
                <a:solidFill>
                  <a:srgbClr val="000000"/>
                </a:solidFill>
              </a:rPr>
              <a:t>neo-keynesiani</a:t>
            </a:r>
            <a:r>
              <a:rPr lang="it-IT" altLang="en-US" sz="1800" dirty="0" smtClean="0">
                <a:solidFill>
                  <a:srgbClr val="000000"/>
                </a:solidFill>
              </a:rPr>
              <a:t>» (sostenitori convinti che la BC debba usare la PM come politica attiva di stabilizzazione del reddito reale). </a:t>
            </a:r>
          </a:p>
          <a:p>
            <a:pPr marL="720000" indent="0">
              <a:lnSpc>
                <a:spcPct val="125000"/>
              </a:lnSpc>
              <a:spcBef>
                <a:spcPts val="600"/>
              </a:spcBef>
              <a:buNone/>
            </a:pPr>
            <a:r>
              <a:rPr lang="it-IT" altLang="en-US" sz="1800" i="1" dirty="0" smtClean="0">
                <a:solidFill>
                  <a:srgbClr val="000099"/>
                </a:solidFill>
              </a:rPr>
              <a:t>Nelle prossime lezioni esamineremo i contenuti, le motivazioni e l’evoluzione nel tempo di questi dibattiti. </a:t>
            </a:r>
          </a:p>
          <a:p>
            <a:pPr marL="0" indent="0">
              <a:lnSpc>
                <a:spcPct val="125000"/>
              </a:lnSpc>
              <a:spcBef>
                <a:spcPts val="600"/>
              </a:spcBef>
              <a:buNone/>
            </a:pPr>
            <a:r>
              <a:rPr lang="it-IT" altLang="en-US" sz="1800" dirty="0" smtClean="0">
                <a:solidFill>
                  <a:srgbClr val="000000"/>
                </a:solidFill>
              </a:rPr>
              <a:t>Oggi, in relazione agli </a:t>
            </a:r>
            <a:r>
              <a:rPr lang="it-IT" altLang="en-US" sz="1800" smtClean="0">
                <a:solidFill>
                  <a:srgbClr val="000000"/>
                </a:solidFill>
              </a:rPr>
              <a:t>obiettivi perseguiti dalla PM, ci sono </a:t>
            </a:r>
            <a:r>
              <a:rPr lang="it-IT" altLang="en-US" sz="1800" u="sng" smtClean="0">
                <a:solidFill>
                  <a:srgbClr val="000000"/>
                </a:solidFill>
              </a:rPr>
              <a:t>due </a:t>
            </a:r>
            <a:r>
              <a:rPr lang="it-IT" altLang="en-US" sz="1800" u="sng" dirty="0" smtClean="0">
                <a:solidFill>
                  <a:srgbClr val="000000"/>
                </a:solidFill>
              </a:rPr>
              <a:t>modelli </a:t>
            </a:r>
            <a:r>
              <a:rPr lang="it-IT" altLang="en-US" sz="1800" dirty="0" smtClean="0">
                <a:solidFill>
                  <a:srgbClr val="000000"/>
                </a:solidFill>
              </a:rPr>
              <a:t>di BC:</a:t>
            </a:r>
          </a:p>
          <a:p>
            <a:pPr>
              <a:lnSpc>
                <a:spcPct val="125000"/>
              </a:lnSpc>
              <a:spcBef>
                <a:spcPts val="600"/>
              </a:spcBef>
            </a:pPr>
            <a:r>
              <a:rPr lang="it-IT" altLang="en-US" sz="1800" dirty="0" smtClean="0">
                <a:solidFill>
                  <a:srgbClr val="000000"/>
                </a:solidFill>
              </a:rPr>
              <a:t>BC che perseguono </a:t>
            </a:r>
            <a:r>
              <a:rPr lang="it-IT" altLang="en-US" sz="1800" b="1" dirty="0" smtClean="0">
                <a:solidFill>
                  <a:srgbClr val="000000"/>
                </a:solidFill>
              </a:rPr>
              <a:t>un solo obiettivo</a:t>
            </a:r>
            <a:r>
              <a:rPr lang="it-IT" altLang="en-US" sz="1800" dirty="0" smtClean="0">
                <a:solidFill>
                  <a:srgbClr val="000000"/>
                </a:solidFill>
              </a:rPr>
              <a:t>: la stabilità dei prezzi.</a:t>
            </a:r>
          </a:p>
          <a:p>
            <a:pPr>
              <a:lnSpc>
                <a:spcPct val="125000"/>
              </a:lnSpc>
              <a:spcBef>
                <a:spcPts val="600"/>
              </a:spcBef>
            </a:pPr>
            <a:r>
              <a:rPr lang="it-IT" altLang="en-US" sz="1800" dirty="0" smtClean="0">
                <a:solidFill>
                  <a:srgbClr val="000000"/>
                </a:solidFill>
              </a:rPr>
              <a:t>BC che perseguono </a:t>
            </a:r>
            <a:r>
              <a:rPr lang="it-IT" altLang="en-US" sz="1800" b="1" dirty="0" smtClean="0">
                <a:solidFill>
                  <a:srgbClr val="000000"/>
                </a:solidFill>
              </a:rPr>
              <a:t>diversi obiettivi</a:t>
            </a:r>
            <a:r>
              <a:rPr lang="it-IT" altLang="en-US" sz="1800" dirty="0" smtClean="0">
                <a:solidFill>
                  <a:srgbClr val="000000"/>
                </a:solidFill>
              </a:rPr>
              <a:t>, conciliando stabilità dei prezzi e stabilizzazione attiva del reddito e dell’occupazione.</a:t>
            </a:r>
          </a:p>
        </p:txBody>
      </p:sp>
      <p:sp>
        <p:nvSpPr>
          <p:cNvPr id="685058" name="Rectangle 2"/>
          <p:cNvSpPr>
            <a:spLocks noGrp="1" noChangeArrowheads="1"/>
          </p:cNvSpPr>
          <p:nvPr>
            <p:ph type="title"/>
          </p:nvPr>
        </p:nvSpPr>
        <p:spPr>
          <a:xfrm>
            <a:off x="395536" y="260648"/>
            <a:ext cx="8676456" cy="679326"/>
          </a:xfrm>
        </p:spPr>
        <p:txBody>
          <a:bodyPr/>
          <a:lstStyle/>
          <a:p>
            <a:pPr eaLnBrk="1" hangingPunct="1">
              <a:defRPr/>
            </a:pPr>
            <a:r>
              <a:rPr lang="it-IT" sz="2400" b="1" dirty="0" smtClean="0">
                <a:solidFill>
                  <a:srgbClr val="005A5A"/>
                </a:solidFill>
              </a:rPr>
              <a:t>4. Obiettivi della PM</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366551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bwMode="auto">
          <a:xfrm>
            <a:off x="683568" y="3356992"/>
            <a:ext cx="8388424" cy="2520280"/>
          </a:xfrm>
          <a:prstGeom prst="roundRect">
            <a:avLst/>
          </a:prstGeom>
          <a:solidFill>
            <a:schemeClr val="accent6">
              <a:lumMod val="20000"/>
              <a:lumOff val="80000"/>
            </a:schemeClr>
          </a:solidFill>
          <a:ln w="28575" cap="flat" cmpd="sng" algn="ctr">
            <a:solidFill>
              <a:srgbClr val="FF33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Verdana" pitchFamily="34" charset="0"/>
            </a:endParaRPr>
          </a:p>
        </p:txBody>
      </p:sp>
      <p:sp>
        <p:nvSpPr>
          <p:cNvPr id="685059" name="Rectangle 3"/>
          <p:cNvSpPr>
            <a:spLocks noGrp="1" noChangeArrowheads="1"/>
          </p:cNvSpPr>
          <p:nvPr>
            <p:ph idx="1"/>
          </p:nvPr>
        </p:nvSpPr>
        <p:spPr>
          <a:xfrm>
            <a:off x="445568" y="1052736"/>
            <a:ext cx="8698432" cy="4968552"/>
          </a:xfrm>
        </p:spPr>
        <p:txBody>
          <a:bodyPr/>
          <a:lstStyle/>
          <a:p>
            <a:pPr>
              <a:lnSpc>
                <a:spcPct val="125000"/>
              </a:lnSpc>
              <a:spcBef>
                <a:spcPts val="600"/>
              </a:spcBef>
              <a:buFont typeface="Wingdings" panose="05000000000000000000" pitchFamily="2" charset="2"/>
              <a:buChar char="Ø"/>
            </a:pPr>
            <a:r>
              <a:rPr lang="it-IT" altLang="en-US" sz="1800" dirty="0" smtClean="0">
                <a:solidFill>
                  <a:srgbClr val="000000"/>
                </a:solidFill>
              </a:rPr>
              <a:t>La BCE persegue un obiettivo primario: la stabilità dei prezzi. </a:t>
            </a:r>
          </a:p>
          <a:p>
            <a:pPr marL="468000" indent="0">
              <a:lnSpc>
                <a:spcPct val="125000"/>
              </a:lnSpc>
              <a:spcBef>
                <a:spcPts val="600"/>
              </a:spcBef>
              <a:buNone/>
            </a:pPr>
            <a:r>
              <a:rPr lang="en-US" sz="1800" dirty="0" smtClean="0">
                <a:solidFill>
                  <a:srgbClr val="000099"/>
                </a:solidFill>
              </a:rPr>
              <a:t>“</a:t>
            </a:r>
            <a:r>
              <a:rPr lang="en-US" sz="1800" dirty="0">
                <a:solidFill>
                  <a:srgbClr val="000099"/>
                </a:solidFill>
              </a:rPr>
              <a:t>The Governing Council of the ECB has to influence the level of short-term interest rates to ensure that </a:t>
            </a:r>
            <a:r>
              <a:rPr lang="en-US" sz="1800" b="1" dirty="0">
                <a:solidFill>
                  <a:srgbClr val="000099"/>
                </a:solidFill>
              </a:rPr>
              <a:t>price stability is maintained </a:t>
            </a:r>
            <a:r>
              <a:rPr lang="en-US" sz="1800" dirty="0">
                <a:solidFill>
                  <a:srgbClr val="000099"/>
                </a:solidFill>
              </a:rPr>
              <a:t>over the medium term.” </a:t>
            </a:r>
            <a:r>
              <a:rPr lang="en-US" sz="1800" dirty="0" smtClean="0">
                <a:solidFill>
                  <a:srgbClr val="000099"/>
                </a:solidFill>
              </a:rPr>
              <a:t>	               </a:t>
            </a:r>
            <a:r>
              <a:rPr lang="it-IT" altLang="en-US" sz="1400" dirty="0" smtClean="0">
                <a:solidFill>
                  <a:srgbClr val="000000"/>
                </a:solidFill>
                <a:hlinkClick r:id="rId3"/>
              </a:rPr>
              <a:t>https</a:t>
            </a:r>
            <a:r>
              <a:rPr lang="it-IT" altLang="en-US" sz="1400" dirty="0">
                <a:solidFill>
                  <a:srgbClr val="000000"/>
                </a:solidFill>
                <a:hlinkClick r:id="rId3"/>
              </a:rPr>
              <a:t>://www.ecb.europa.eu/mopo/strategy/princ/html/index.en.html</a:t>
            </a:r>
            <a:endParaRPr lang="it-IT" altLang="en-US" sz="1400" dirty="0">
              <a:solidFill>
                <a:srgbClr val="000000"/>
              </a:solidFill>
            </a:endParaRPr>
          </a:p>
          <a:p>
            <a:pPr marL="400050" lvl="1" indent="0">
              <a:lnSpc>
                <a:spcPct val="125000"/>
              </a:lnSpc>
              <a:spcBef>
                <a:spcPts val="600"/>
              </a:spcBef>
              <a:buNone/>
            </a:pPr>
            <a:r>
              <a:rPr lang="it-IT" sz="1800" dirty="0" smtClean="0">
                <a:solidFill>
                  <a:srgbClr val="000000"/>
                </a:solidFill>
                <a:ea typeface="+mn-ea"/>
                <a:cs typeface="+mn-cs"/>
              </a:rPr>
              <a:t>Il </a:t>
            </a:r>
            <a:r>
              <a:rPr lang="it-IT" sz="1800" b="1" dirty="0" smtClean="0">
                <a:solidFill>
                  <a:srgbClr val="000000"/>
                </a:solidFill>
                <a:ea typeface="+mn-ea"/>
                <a:cs typeface="+mn-cs"/>
              </a:rPr>
              <a:t>Trattato </a:t>
            </a:r>
            <a:r>
              <a:rPr lang="it-IT" sz="1800" b="1" dirty="0">
                <a:solidFill>
                  <a:srgbClr val="000000"/>
                </a:solidFill>
                <a:ea typeface="+mn-ea"/>
                <a:cs typeface="+mn-cs"/>
              </a:rPr>
              <a:t>sul Funzionamento </a:t>
            </a:r>
            <a:r>
              <a:rPr lang="it-IT" sz="1800" b="1" dirty="0" smtClean="0">
                <a:solidFill>
                  <a:srgbClr val="000000"/>
                </a:solidFill>
                <a:ea typeface="+mn-ea"/>
                <a:cs typeface="+mn-cs"/>
              </a:rPr>
              <a:t>dell’UE </a:t>
            </a:r>
            <a:r>
              <a:rPr lang="it-IT" sz="1800" dirty="0" smtClean="0">
                <a:solidFill>
                  <a:srgbClr val="000000"/>
                </a:solidFill>
                <a:ea typeface="+mn-ea"/>
                <a:cs typeface="+mn-cs"/>
              </a:rPr>
              <a:t>(Art.127.1) ha dato alla BCE e al Sistema europeo di banche centrali un mandato specifico in questo senso:</a:t>
            </a:r>
          </a:p>
          <a:p>
            <a:pPr marL="468000" lvl="1" indent="0">
              <a:lnSpc>
                <a:spcPct val="114000"/>
              </a:lnSpc>
              <a:spcBef>
                <a:spcPts val="600"/>
              </a:spcBef>
              <a:buNone/>
            </a:pPr>
            <a:r>
              <a:rPr lang="it-IT" sz="1600" dirty="0" smtClean="0">
                <a:solidFill>
                  <a:srgbClr val="000099"/>
                </a:solidFill>
              </a:rPr>
              <a:t>L'obiettivo </a:t>
            </a:r>
            <a:r>
              <a:rPr lang="it-IT" sz="1600" dirty="0">
                <a:solidFill>
                  <a:srgbClr val="000099"/>
                </a:solidFill>
              </a:rPr>
              <a:t>principale del Sistema europeo di banche centrali, in appresso denominato "SEBC", </a:t>
            </a:r>
            <a:r>
              <a:rPr lang="it-IT" sz="1600" dirty="0" smtClean="0">
                <a:solidFill>
                  <a:srgbClr val="000099"/>
                </a:solidFill>
              </a:rPr>
              <a:t>è il </a:t>
            </a:r>
            <a:r>
              <a:rPr lang="it-IT" sz="1600" dirty="0">
                <a:solidFill>
                  <a:srgbClr val="000099"/>
                </a:solidFill>
              </a:rPr>
              <a:t>mantenimento della stabilità dei prezzi. </a:t>
            </a:r>
            <a:endParaRPr lang="it-IT" sz="1600" dirty="0" smtClean="0">
              <a:solidFill>
                <a:srgbClr val="000099"/>
              </a:solidFill>
            </a:endParaRPr>
          </a:p>
          <a:p>
            <a:pPr marL="468000" lvl="1" indent="0">
              <a:lnSpc>
                <a:spcPct val="114000"/>
              </a:lnSpc>
              <a:buNone/>
            </a:pPr>
            <a:r>
              <a:rPr lang="it-IT" sz="1600" dirty="0" smtClean="0">
                <a:solidFill>
                  <a:srgbClr val="000099"/>
                </a:solidFill>
              </a:rPr>
              <a:t>Fatto </a:t>
            </a:r>
            <a:r>
              <a:rPr lang="it-IT" sz="1600" dirty="0">
                <a:solidFill>
                  <a:srgbClr val="000099"/>
                </a:solidFill>
              </a:rPr>
              <a:t>salvo l'obiettivo della stabilità dei prezzi, il </a:t>
            </a:r>
            <a:r>
              <a:rPr lang="it-IT" sz="1600" dirty="0" smtClean="0">
                <a:solidFill>
                  <a:srgbClr val="000099"/>
                </a:solidFill>
              </a:rPr>
              <a:t>SEBC sostiene </a:t>
            </a:r>
            <a:r>
              <a:rPr lang="it-IT" sz="1600" dirty="0">
                <a:solidFill>
                  <a:srgbClr val="000099"/>
                </a:solidFill>
              </a:rPr>
              <a:t>le politiche economiche generali nell'Unione al fine di contribuire alla realizzazione </a:t>
            </a:r>
            <a:r>
              <a:rPr lang="it-IT" sz="1600" dirty="0" smtClean="0">
                <a:solidFill>
                  <a:srgbClr val="000099"/>
                </a:solidFill>
              </a:rPr>
              <a:t>degli obiettivi </a:t>
            </a:r>
            <a:r>
              <a:rPr lang="it-IT" sz="1600" dirty="0">
                <a:solidFill>
                  <a:srgbClr val="000099"/>
                </a:solidFill>
              </a:rPr>
              <a:t>dell'Unione definiti nell'articolo 3 del trattato sull'Unione europea. </a:t>
            </a:r>
            <a:endParaRPr lang="it-IT" sz="1600" dirty="0" smtClean="0">
              <a:solidFill>
                <a:srgbClr val="000099"/>
              </a:solidFill>
            </a:endParaRPr>
          </a:p>
          <a:p>
            <a:pPr marL="468000" lvl="1" indent="0">
              <a:lnSpc>
                <a:spcPct val="114000"/>
              </a:lnSpc>
              <a:buNone/>
            </a:pPr>
            <a:r>
              <a:rPr lang="it-IT" sz="1600" dirty="0" smtClean="0">
                <a:solidFill>
                  <a:srgbClr val="000099"/>
                </a:solidFill>
              </a:rPr>
              <a:t>Il </a:t>
            </a:r>
            <a:r>
              <a:rPr lang="it-IT" sz="1600" dirty="0">
                <a:solidFill>
                  <a:srgbClr val="000099"/>
                </a:solidFill>
              </a:rPr>
              <a:t>SEBC agisce in </a:t>
            </a:r>
            <a:r>
              <a:rPr lang="it-IT" sz="1600" dirty="0" smtClean="0">
                <a:solidFill>
                  <a:srgbClr val="000099"/>
                </a:solidFill>
              </a:rPr>
              <a:t>conformità del </a:t>
            </a:r>
            <a:r>
              <a:rPr lang="it-IT" sz="1600" dirty="0">
                <a:solidFill>
                  <a:srgbClr val="000099"/>
                </a:solidFill>
              </a:rPr>
              <a:t>principio di un'economia di mercato aperta e in libera concorrenza, favorendo </a:t>
            </a:r>
            <a:r>
              <a:rPr lang="it-IT" sz="1600" dirty="0" smtClean="0">
                <a:solidFill>
                  <a:srgbClr val="000099"/>
                </a:solidFill>
              </a:rPr>
              <a:t>una efficace </a:t>
            </a:r>
            <a:r>
              <a:rPr lang="it-IT" sz="1600" dirty="0">
                <a:solidFill>
                  <a:srgbClr val="000099"/>
                </a:solidFill>
              </a:rPr>
              <a:t>allocazione delle risorse e rispettando i principi di cui all'articolo </a:t>
            </a:r>
            <a:r>
              <a:rPr lang="it-IT" sz="1600" dirty="0" smtClean="0">
                <a:solidFill>
                  <a:srgbClr val="000099"/>
                </a:solidFill>
              </a:rPr>
              <a:t>119.</a:t>
            </a:r>
            <a:endParaRPr lang="en-US" sz="1600" dirty="0">
              <a:solidFill>
                <a:srgbClr val="000099"/>
              </a:solidFill>
            </a:endParaRPr>
          </a:p>
          <a:p>
            <a:pPr marL="0" indent="0">
              <a:lnSpc>
                <a:spcPct val="125000"/>
              </a:lnSpc>
              <a:spcBef>
                <a:spcPts val="600"/>
              </a:spcBef>
              <a:buNone/>
            </a:pPr>
            <a:endParaRPr lang="it-IT" altLang="en-US" sz="1800" dirty="0" smtClean="0">
              <a:solidFill>
                <a:srgbClr val="000000"/>
              </a:solidFill>
            </a:endParaRPr>
          </a:p>
        </p:txBody>
      </p:sp>
      <p:sp>
        <p:nvSpPr>
          <p:cNvPr id="685058" name="Rectangle 2"/>
          <p:cNvSpPr>
            <a:spLocks noGrp="1" noChangeArrowheads="1"/>
          </p:cNvSpPr>
          <p:nvPr>
            <p:ph type="title"/>
          </p:nvPr>
        </p:nvSpPr>
        <p:spPr>
          <a:xfrm>
            <a:off x="395536" y="260648"/>
            <a:ext cx="8676456" cy="679326"/>
          </a:xfrm>
        </p:spPr>
        <p:txBody>
          <a:bodyPr/>
          <a:lstStyle/>
          <a:p>
            <a:pPr eaLnBrk="1" hangingPunct="1">
              <a:defRPr/>
            </a:pPr>
            <a:r>
              <a:rPr lang="it-IT" sz="2400" b="1" dirty="0" smtClean="0">
                <a:solidFill>
                  <a:srgbClr val="005A5A"/>
                </a:solidFill>
              </a:rPr>
              <a:t>Obiettivi delle BC: il modello BCE</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434409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370096" y="939974"/>
            <a:ext cx="8698432" cy="4968552"/>
          </a:xfrm>
        </p:spPr>
        <p:txBody>
          <a:bodyPr/>
          <a:lstStyle/>
          <a:p>
            <a:pPr>
              <a:lnSpc>
                <a:spcPct val="125000"/>
              </a:lnSpc>
              <a:spcBef>
                <a:spcPts val="600"/>
              </a:spcBef>
              <a:buFont typeface="Wingdings" panose="05000000000000000000" pitchFamily="2" charset="2"/>
              <a:buChar char="Ø"/>
            </a:pPr>
            <a:r>
              <a:rPr lang="it-IT" altLang="en-US" sz="1800" dirty="0" smtClean="0">
                <a:solidFill>
                  <a:srgbClr val="000000"/>
                </a:solidFill>
              </a:rPr>
              <a:t>La Federal </a:t>
            </a:r>
            <a:r>
              <a:rPr lang="it-IT" altLang="en-US" sz="1800" dirty="0" err="1" smtClean="0">
                <a:solidFill>
                  <a:srgbClr val="000000"/>
                </a:solidFill>
              </a:rPr>
              <a:t>Reserve</a:t>
            </a:r>
            <a:r>
              <a:rPr lang="it-IT" altLang="en-US" sz="1800" dirty="0" smtClean="0">
                <a:solidFill>
                  <a:srgbClr val="000000"/>
                </a:solidFill>
              </a:rPr>
              <a:t> degli Usa persegue un duplice (o triplice) mandato: </a:t>
            </a:r>
          </a:p>
          <a:p>
            <a:pPr marL="468000" indent="0">
              <a:lnSpc>
                <a:spcPct val="114000"/>
              </a:lnSpc>
              <a:spcBef>
                <a:spcPts val="600"/>
              </a:spcBef>
              <a:buNone/>
            </a:pPr>
            <a:r>
              <a:rPr lang="en-US" sz="1800" dirty="0" smtClean="0">
                <a:solidFill>
                  <a:srgbClr val="000099"/>
                </a:solidFill>
              </a:rPr>
              <a:t>“</a:t>
            </a:r>
            <a:r>
              <a:rPr lang="en-US" sz="1800" dirty="0">
                <a:solidFill>
                  <a:srgbClr val="000099"/>
                </a:solidFill>
              </a:rPr>
              <a:t>The Congress established the statutory objectives for monetary </a:t>
            </a:r>
            <a:r>
              <a:rPr lang="en-US" sz="1800" dirty="0" smtClean="0">
                <a:solidFill>
                  <a:srgbClr val="000099"/>
                </a:solidFill>
              </a:rPr>
              <a:t>policy –</a:t>
            </a:r>
            <a:r>
              <a:rPr lang="en-US" sz="1800" b="1" dirty="0" smtClean="0">
                <a:solidFill>
                  <a:schemeClr val="tx2">
                    <a:lumMod val="50000"/>
                  </a:schemeClr>
                </a:solidFill>
              </a:rPr>
              <a:t>maximum </a:t>
            </a:r>
            <a:r>
              <a:rPr lang="en-US" sz="1800" b="1" dirty="0">
                <a:solidFill>
                  <a:schemeClr val="tx2">
                    <a:lumMod val="50000"/>
                  </a:schemeClr>
                </a:solidFill>
              </a:rPr>
              <a:t>employment</a:t>
            </a:r>
            <a:r>
              <a:rPr lang="en-US" sz="1800" dirty="0">
                <a:solidFill>
                  <a:srgbClr val="000099"/>
                </a:solidFill>
              </a:rPr>
              <a:t>, </a:t>
            </a:r>
            <a:r>
              <a:rPr lang="en-US" sz="1800" b="1" dirty="0">
                <a:solidFill>
                  <a:schemeClr val="tx2">
                    <a:lumMod val="50000"/>
                  </a:schemeClr>
                </a:solidFill>
              </a:rPr>
              <a:t>stable prices</a:t>
            </a:r>
            <a:r>
              <a:rPr lang="en-US" sz="1800" dirty="0">
                <a:solidFill>
                  <a:srgbClr val="000099"/>
                </a:solidFill>
              </a:rPr>
              <a:t>, and </a:t>
            </a:r>
            <a:r>
              <a:rPr lang="en-US" sz="1800" b="1" dirty="0">
                <a:solidFill>
                  <a:schemeClr val="tx2">
                    <a:lumMod val="50000"/>
                  </a:schemeClr>
                </a:solidFill>
              </a:rPr>
              <a:t>moderate long-term interest </a:t>
            </a:r>
            <a:r>
              <a:rPr lang="en-US" sz="1800" b="1" dirty="0" smtClean="0">
                <a:solidFill>
                  <a:schemeClr val="tx2">
                    <a:lumMod val="50000"/>
                  </a:schemeClr>
                </a:solidFill>
              </a:rPr>
              <a:t>rates</a:t>
            </a:r>
            <a:r>
              <a:rPr lang="en-US" sz="1800" b="1" dirty="0" smtClean="0">
                <a:solidFill>
                  <a:srgbClr val="000099"/>
                </a:solidFill>
              </a:rPr>
              <a:t> – </a:t>
            </a:r>
            <a:r>
              <a:rPr lang="en-US" sz="1800" dirty="0" smtClean="0">
                <a:solidFill>
                  <a:srgbClr val="000099"/>
                </a:solidFill>
              </a:rPr>
              <a:t>in </a:t>
            </a:r>
            <a:r>
              <a:rPr lang="en-US" sz="1800" dirty="0">
                <a:solidFill>
                  <a:srgbClr val="000099"/>
                </a:solidFill>
              </a:rPr>
              <a:t>the Federal Reserve Act.</a:t>
            </a:r>
          </a:p>
          <a:p>
            <a:pPr marL="468000" indent="0">
              <a:lnSpc>
                <a:spcPct val="114000"/>
              </a:lnSpc>
              <a:spcBef>
                <a:spcPts val="600"/>
              </a:spcBef>
              <a:buNone/>
            </a:pPr>
            <a:r>
              <a:rPr lang="en-US" sz="1800" dirty="0">
                <a:solidFill>
                  <a:srgbClr val="000099"/>
                </a:solidFill>
              </a:rPr>
              <a:t>The Federal Open Market Committee (FOMC) is firmly committed to fulfilling this statutory </a:t>
            </a:r>
            <a:r>
              <a:rPr lang="en-US" sz="1800" dirty="0" smtClean="0">
                <a:solidFill>
                  <a:srgbClr val="000099"/>
                </a:solidFill>
              </a:rPr>
              <a:t>mandate”  </a:t>
            </a:r>
            <a:r>
              <a:rPr lang="it-IT" sz="1800" dirty="0" smtClean="0">
                <a:solidFill>
                  <a:srgbClr val="000099"/>
                </a:solidFill>
              </a:rPr>
              <a:t>(…)</a:t>
            </a:r>
          </a:p>
          <a:p>
            <a:pPr marL="468000" indent="0">
              <a:lnSpc>
                <a:spcPct val="114000"/>
              </a:lnSpc>
              <a:spcBef>
                <a:spcPts val="600"/>
              </a:spcBef>
              <a:buNone/>
            </a:pPr>
            <a:r>
              <a:rPr lang="en-US" sz="1800" dirty="0">
                <a:solidFill>
                  <a:srgbClr val="000099"/>
                </a:solidFill>
              </a:rPr>
              <a:t>In setting monetary policy, the Committee seeks to </a:t>
            </a:r>
            <a:r>
              <a:rPr lang="en-US" sz="1800" b="1" dirty="0">
                <a:solidFill>
                  <a:schemeClr val="tx2">
                    <a:lumMod val="50000"/>
                  </a:schemeClr>
                </a:solidFill>
              </a:rPr>
              <a:t>mitigate deviations of inflation from its longer-run goal </a:t>
            </a:r>
            <a:r>
              <a:rPr lang="en-US" sz="1800" dirty="0">
                <a:solidFill>
                  <a:srgbClr val="000099"/>
                </a:solidFill>
              </a:rPr>
              <a:t>and </a:t>
            </a:r>
            <a:r>
              <a:rPr lang="en-US" sz="1800" b="1" dirty="0">
                <a:solidFill>
                  <a:schemeClr val="tx2">
                    <a:lumMod val="50000"/>
                  </a:schemeClr>
                </a:solidFill>
              </a:rPr>
              <a:t>deviations of employment </a:t>
            </a:r>
            <a:r>
              <a:rPr lang="en-US" sz="1800" dirty="0">
                <a:solidFill>
                  <a:srgbClr val="000099"/>
                </a:solidFill>
              </a:rPr>
              <a:t>from the Committee's assessments of its maximum level. These objectives are generally complementary. </a:t>
            </a:r>
            <a:endParaRPr lang="en-US" sz="1800" dirty="0" smtClean="0">
              <a:solidFill>
                <a:srgbClr val="000099"/>
              </a:solidFill>
            </a:endParaRPr>
          </a:p>
          <a:p>
            <a:pPr marL="468000" indent="0">
              <a:lnSpc>
                <a:spcPct val="114000"/>
              </a:lnSpc>
              <a:spcBef>
                <a:spcPts val="600"/>
              </a:spcBef>
              <a:buNone/>
            </a:pPr>
            <a:r>
              <a:rPr lang="en-US" sz="1800" dirty="0" smtClean="0">
                <a:solidFill>
                  <a:srgbClr val="000099"/>
                </a:solidFill>
              </a:rPr>
              <a:t>However</a:t>
            </a:r>
            <a:r>
              <a:rPr lang="en-US" sz="1800" dirty="0">
                <a:solidFill>
                  <a:srgbClr val="000099"/>
                </a:solidFill>
              </a:rPr>
              <a:t>, under circumstances in which the Committee judges that the objectives are not complementary, it follows a </a:t>
            </a:r>
            <a:r>
              <a:rPr lang="en-US" sz="1800" b="1" dirty="0">
                <a:solidFill>
                  <a:schemeClr val="tx2">
                    <a:lumMod val="50000"/>
                  </a:schemeClr>
                </a:solidFill>
              </a:rPr>
              <a:t>balanced approach </a:t>
            </a:r>
            <a:r>
              <a:rPr lang="en-US" sz="1800" dirty="0">
                <a:solidFill>
                  <a:srgbClr val="000099"/>
                </a:solidFill>
              </a:rPr>
              <a:t>in promoting them, taking into account the magnitude of the deviations and the potentially different time horizons over which employment and inflation are projected to return to levels judged consistent with its mandate.</a:t>
            </a:r>
          </a:p>
          <a:p>
            <a:pPr marL="468000" indent="0" algn="r">
              <a:lnSpc>
                <a:spcPct val="114000"/>
              </a:lnSpc>
              <a:spcBef>
                <a:spcPts val="0"/>
              </a:spcBef>
              <a:buNone/>
            </a:pPr>
            <a:r>
              <a:rPr lang="en-US" sz="1400" dirty="0">
                <a:solidFill>
                  <a:srgbClr val="000099"/>
                </a:solidFill>
                <a:hlinkClick r:id="rId3"/>
              </a:rPr>
              <a:t>https://</a:t>
            </a:r>
            <a:r>
              <a:rPr lang="en-US" sz="1400" dirty="0" smtClean="0">
                <a:solidFill>
                  <a:srgbClr val="000099"/>
                </a:solidFill>
                <a:hlinkClick r:id="rId3"/>
              </a:rPr>
              <a:t>www.federalreserve.gov/faqs/money_12848.htm</a:t>
            </a:r>
            <a:endParaRPr lang="en-US" sz="1400" dirty="0" smtClean="0">
              <a:solidFill>
                <a:srgbClr val="000099"/>
              </a:solidFill>
            </a:endParaRPr>
          </a:p>
          <a:p>
            <a:pPr marL="468000" indent="0" algn="r">
              <a:lnSpc>
                <a:spcPct val="114000"/>
              </a:lnSpc>
              <a:spcBef>
                <a:spcPts val="600"/>
              </a:spcBef>
              <a:buNone/>
            </a:pPr>
            <a:endParaRPr lang="en-US" sz="1800" dirty="0">
              <a:solidFill>
                <a:srgbClr val="000099"/>
              </a:solidFill>
            </a:endParaRPr>
          </a:p>
        </p:txBody>
      </p:sp>
      <p:sp>
        <p:nvSpPr>
          <p:cNvPr id="685058" name="Rectangle 2"/>
          <p:cNvSpPr>
            <a:spLocks noGrp="1" noChangeArrowheads="1"/>
          </p:cNvSpPr>
          <p:nvPr>
            <p:ph type="title"/>
          </p:nvPr>
        </p:nvSpPr>
        <p:spPr>
          <a:xfrm>
            <a:off x="395536" y="260648"/>
            <a:ext cx="8676456" cy="679326"/>
          </a:xfrm>
        </p:spPr>
        <p:txBody>
          <a:bodyPr/>
          <a:lstStyle/>
          <a:p>
            <a:pPr eaLnBrk="1" hangingPunct="1">
              <a:defRPr/>
            </a:pPr>
            <a:r>
              <a:rPr lang="it-IT" sz="2400" b="1" dirty="0" smtClean="0">
                <a:solidFill>
                  <a:srgbClr val="005A5A"/>
                </a:solidFill>
              </a:rPr>
              <a:t>Obiettivi delle BC: il modello FED</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4234338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445568" y="912055"/>
            <a:ext cx="8698432" cy="5256584"/>
          </a:xfrm>
        </p:spPr>
        <p:txBody>
          <a:bodyPr/>
          <a:lstStyle/>
          <a:p>
            <a:pPr marL="0" indent="0">
              <a:lnSpc>
                <a:spcPct val="114000"/>
              </a:lnSpc>
              <a:spcBef>
                <a:spcPts val="600"/>
              </a:spcBef>
              <a:buNone/>
            </a:pPr>
            <a:r>
              <a:rPr lang="it-IT" altLang="en-US" sz="1800" dirty="0" smtClean="0">
                <a:solidFill>
                  <a:srgbClr val="000000"/>
                </a:solidFill>
              </a:rPr>
              <a:t>Nel tempo, alle BC sono state istituzionalmente assegnate diverse funzioni:</a:t>
            </a:r>
          </a:p>
          <a:p>
            <a:pPr>
              <a:lnSpc>
                <a:spcPct val="114000"/>
              </a:lnSpc>
              <a:spcBef>
                <a:spcPts val="600"/>
              </a:spcBef>
              <a:buFont typeface="+mj-lt"/>
              <a:buAutoNum type="arabicPeriod"/>
            </a:pPr>
            <a:r>
              <a:rPr lang="it-IT" altLang="en-US" sz="1800" b="1" dirty="0" smtClean="0">
                <a:solidFill>
                  <a:srgbClr val="000000"/>
                </a:solidFill>
              </a:rPr>
              <a:t>Prestatore di ultima istanza (LOLR) </a:t>
            </a:r>
            <a:r>
              <a:rPr lang="it-IT" altLang="en-US" sz="1800" dirty="0" smtClean="0">
                <a:solidFill>
                  <a:srgbClr val="000000"/>
                </a:solidFill>
              </a:rPr>
              <a:t>per il sistema bancario</a:t>
            </a:r>
          </a:p>
          <a:p>
            <a:pPr>
              <a:lnSpc>
                <a:spcPct val="114000"/>
              </a:lnSpc>
              <a:spcBef>
                <a:spcPts val="600"/>
              </a:spcBef>
              <a:buFont typeface="+mj-lt"/>
              <a:buAutoNum type="arabicPeriod"/>
            </a:pPr>
            <a:r>
              <a:rPr lang="it-IT" altLang="en-US" sz="1800" dirty="0" smtClean="0">
                <a:solidFill>
                  <a:srgbClr val="000000"/>
                </a:solidFill>
              </a:rPr>
              <a:t>Responsabile del buon funzionamento del </a:t>
            </a:r>
            <a:r>
              <a:rPr lang="it-IT" altLang="en-US" sz="1800" b="1" dirty="0" smtClean="0">
                <a:solidFill>
                  <a:srgbClr val="000000"/>
                </a:solidFill>
              </a:rPr>
              <a:t>sistema dei pagamenti</a:t>
            </a:r>
          </a:p>
          <a:p>
            <a:pPr>
              <a:lnSpc>
                <a:spcPct val="114000"/>
              </a:lnSpc>
              <a:spcBef>
                <a:spcPts val="600"/>
              </a:spcBef>
              <a:buFont typeface="+mj-lt"/>
              <a:buAutoNum type="arabicPeriod"/>
            </a:pPr>
            <a:r>
              <a:rPr lang="it-IT" altLang="en-US" sz="1800" b="1" dirty="0" smtClean="0">
                <a:solidFill>
                  <a:srgbClr val="000000"/>
                </a:solidFill>
              </a:rPr>
              <a:t>Banca</a:t>
            </a:r>
            <a:r>
              <a:rPr lang="it-IT" altLang="en-US" sz="1800" dirty="0" smtClean="0">
                <a:solidFill>
                  <a:srgbClr val="000000"/>
                </a:solidFill>
              </a:rPr>
              <a:t> (e finanziatore) </a:t>
            </a:r>
            <a:r>
              <a:rPr lang="it-IT" altLang="en-US" sz="1800" b="1" dirty="0" smtClean="0">
                <a:solidFill>
                  <a:srgbClr val="000000"/>
                </a:solidFill>
              </a:rPr>
              <a:t>dello stato</a:t>
            </a:r>
          </a:p>
          <a:p>
            <a:pPr marL="400050" lvl="1" indent="0">
              <a:lnSpc>
                <a:spcPct val="114000"/>
              </a:lnSpc>
              <a:spcBef>
                <a:spcPts val="600"/>
              </a:spcBef>
              <a:buNone/>
            </a:pPr>
            <a:r>
              <a:rPr lang="it-IT" altLang="en-US" sz="1600" dirty="0" smtClean="0">
                <a:solidFill>
                  <a:schemeClr val="tx2">
                    <a:lumMod val="50000"/>
                  </a:schemeClr>
                </a:solidFill>
              </a:rPr>
              <a:t>Questa funzione è stata </a:t>
            </a:r>
            <a:r>
              <a:rPr lang="it-IT" altLang="en-US" sz="1600" b="1" dirty="0" smtClean="0">
                <a:solidFill>
                  <a:srgbClr val="C00000"/>
                </a:solidFill>
              </a:rPr>
              <a:t>abolita</a:t>
            </a:r>
            <a:r>
              <a:rPr lang="it-IT" altLang="en-US" sz="1600" dirty="0" smtClean="0">
                <a:solidFill>
                  <a:schemeClr val="tx2">
                    <a:lumMod val="50000"/>
                  </a:schemeClr>
                </a:solidFill>
              </a:rPr>
              <a:t> a partire dagli anni ‘70, perché aveva generato un uso «improprio» (inflazionistico) della PM </a:t>
            </a:r>
            <a:r>
              <a:rPr lang="it-IT" altLang="en-US" sz="1600" i="1" dirty="0" smtClean="0"/>
              <a:t>(vedi sotto, punto 4)</a:t>
            </a:r>
          </a:p>
          <a:p>
            <a:pPr marL="400050" lvl="1" indent="0">
              <a:lnSpc>
                <a:spcPct val="114000"/>
              </a:lnSpc>
              <a:spcBef>
                <a:spcPts val="600"/>
              </a:spcBef>
              <a:buNone/>
            </a:pPr>
            <a:r>
              <a:rPr lang="it-IT" altLang="en-US" sz="1600" dirty="0" smtClean="0">
                <a:solidFill>
                  <a:schemeClr val="tx2">
                    <a:lumMod val="50000"/>
                  </a:schemeClr>
                </a:solidFill>
              </a:rPr>
              <a:t>Negli anni successivi in tutti i paesi (in Italia dal 1981) è stato </a:t>
            </a:r>
            <a:r>
              <a:rPr lang="it-IT" altLang="en-US" sz="1600" b="1" u="sng" dirty="0" smtClean="0">
                <a:solidFill>
                  <a:srgbClr val="C00000"/>
                </a:solidFill>
              </a:rPr>
              <a:t>proibito</a:t>
            </a:r>
            <a:r>
              <a:rPr lang="it-IT" altLang="en-US" sz="1600" dirty="0" smtClean="0">
                <a:solidFill>
                  <a:schemeClr val="tx2">
                    <a:lumMod val="50000"/>
                  </a:schemeClr>
                </a:solidFill>
              </a:rPr>
              <a:t> alle BC di finanziare direttamente lo stato (con l’acquisto di titoli del debito pubblico). </a:t>
            </a:r>
          </a:p>
          <a:p>
            <a:pPr marL="400050" lvl="1" indent="0">
              <a:lnSpc>
                <a:spcPct val="114000"/>
              </a:lnSpc>
              <a:spcBef>
                <a:spcPts val="600"/>
              </a:spcBef>
              <a:buNone/>
            </a:pPr>
            <a:r>
              <a:rPr lang="it-IT" altLang="en-US" sz="1600" dirty="0" smtClean="0">
                <a:solidFill>
                  <a:schemeClr val="tx2">
                    <a:lumMod val="50000"/>
                  </a:schemeClr>
                </a:solidFill>
              </a:rPr>
              <a:t>Lo statuto delle BC è stato modificato per sottolinearne la </a:t>
            </a:r>
            <a:r>
              <a:rPr lang="it-IT" altLang="en-US" sz="1600" b="1" u="sng" dirty="0" smtClean="0">
                <a:solidFill>
                  <a:srgbClr val="C00000"/>
                </a:solidFill>
              </a:rPr>
              <a:t>indipendenza</a:t>
            </a:r>
            <a:r>
              <a:rPr lang="it-IT" altLang="en-US" sz="1600" dirty="0" smtClean="0">
                <a:solidFill>
                  <a:schemeClr val="tx2">
                    <a:lumMod val="50000"/>
                  </a:schemeClr>
                </a:solidFill>
              </a:rPr>
              <a:t> dai governi. </a:t>
            </a:r>
          </a:p>
          <a:p>
            <a:pPr>
              <a:lnSpc>
                <a:spcPct val="114000"/>
              </a:lnSpc>
              <a:spcBef>
                <a:spcPts val="600"/>
              </a:spcBef>
              <a:buFont typeface="+mj-lt"/>
              <a:buAutoNum type="arabicPeriod"/>
            </a:pPr>
            <a:r>
              <a:rPr lang="it-IT" altLang="en-US" sz="1800" b="1" dirty="0">
                <a:solidFill>
                  <a:srgbClr val="000000"/>
                </a:solidFill>
              </a:rPr>
              <a:t>Esecutore </a:t>
            </a:r>
            <a:r>
              <a:rPr lang="it-IT" altLang="en-US" sz="1800" dirty="0">
                <a:solidFill>
                  <a:srgbClr val="000000"/>
                </a:solidFill>
              </a:rPr>
              <a:t>(e</a:t>
            </a:r>
            <a:r>
              <a:rPr lang="it-IT" altLang="en-US" sz="1800" b="1" dirty="0">
                <a:solidFill>
                  <a:srgbClr val="000000"/>
                </a:solidFill>
              </a:rPr>
              <a:t> </a:t>
            </a:r>
            <a:r>
              <a:rPr lang="it-IT" altLang="en-US" sz="1800" dirty="0">
                <a:solidFill>
                  <a:srgbClr val="000000"/>
                </a:solidFill>
              </a:rPr>
              <a:t>in molti casi anche </a:t>
            </a:r>
            <a:r>
              <a:rPr lang="it-IT" altLang="en-US" sz="1800" b="1" dirty="0">
                <a:solidFill>
                  <a:srgbClr val="000000"/>
                </a:solidFill>
              </a:rPr>
              <a:t>decisore</a:t>
            </a:r>
            <a:r>
              <a:rPr lang="it-IT" altLang="en-US" sz="1800" dirty="0">
                <a:solidFill>
                  <a:srgbClr val="000000"/>
                </a:solidFill>
              </a:rPr>
              <a:t> </a:t>
            </a:r>
            <a:r>
              <a:rPr lang="it-IT" altLang="en-US" sz="1800" b="1" dirty="0">
                <a:solidFill>
                  <a:srgbClr val="000000"/>
                </a:solidFill>
              </a:rPr>
              <a:t>degli obiettivi) della PM </a:t>
            </a:r>
            <a:r>
              <a:rPr lang="it-IT" altLang="en-US" sz="1800" dirty="0">
                <a:solidFill>
                  <a:srgbClr val="000000"/>
                </a:solidFill>
              </a:rPr>
              <a:t>e della </a:t>
            </a:r>
            <a:r>
              <a:rPr lang="it-IT" altLang="en-US" sz="1800" b="1" dirty="0">
                <a:solidFill>
                  <a:srgbClr val="000000"/>
                </a:solidFill>
              </a:rPr>
              <a:t>politica del </a:t>
            </a:r>
            <a:r>
              <a:rPr lang="it-IT" altLang="en-US" sz="1800" b="1" dirty="0" smtClean="0">
                <a:solidFill>
                  <a:srgbClr val="000000"/>
                </a:solidFill>
              </a:rPr>
              <a:t>cambio.</a:t>
            </a:r>
            <a:endParaRPr lang="it-IT" altLang="en-US" sz="1800" b="1" dirty="0">
              <a:solidFill>
                <a:srgbClr val="000000"/>
              </a:solidFill>
            </a:endParaRPr>
          </a:p>
          <a:p>
            <a:pPr>
              <a:lnSpc>
                <a:spcPct val="114000"/>
              </a:lnSpc>
              <a:spcBef>
                <a:spcPts val="600"/>
              </a:spcBef>
              <a:buFont typeface="+mj-lt"/>
              <a:buAutoNum type="arabicPeriod"/>
            </a:pPr>
            <a:r>
              <a:rPr lang="it-IT" altLang="en-US" sz="1800" b="1" dirty="0" smtClean="0">
                <a:solidFill>
                  <a:srgbClr val="000000"/>
                </a:solidFill>
              </a:rPr>
              <a:t>Supervisore del </a:t>
            </a:r>
            <a:r>
              <a:rPr lang="it-IT" altLang="en-US" sz="1800" b="1" dirty="0">
                <a:solidFill>
                  <a:srgbClr val="000000"/>
                </a:solidFill>
              </a:rPr>
              <a:t>sistema </a:t>
            </a:r>
            <a:r>
              <a:rPr lang="it-IT" altLang="en-US" sz="1800" b="1" dirty="0" smtClean="0">
                <a:solidFill>
                  <a:srgbClr val="000000"/>
                </a:solidFill>
              </a:rPr>
              <a:t>bancario.</a:t>
            </a:r>
          </a:p>
          <a:p>
            <a:pPr>
              <a:lnSpc>
                <a:spcPct val="114000"/>
              </a:lnSpc>
              <a:spcBef>
                <a:spcPts val="600"/>
              </a:spcBef>
              <a:buFont typeface="+mj-lt"/>
              <a:buAutoNum type="arabicPeriod"/>
            </a:pPr>
            <a:r>
              <a:rPr lang="it-IT" altLang="en-US" sz="1800" b="1" dirty="0" smtClean="0">
                <a:solidFill>
                  <a:srgbClr val="000000"/>
                </a:solidFill>
              </a:rPr>
              <a:t>Responsabile della stabilità del sistema finanziario e delle politiche «macro prudenziali».</a:t>
            </a:r>
            <a:endParaRPr lang="it-IT" altLang="en-US" sz="1800" b="1" dirty="0">
              <a:solidFill>
                <a:srgbClr val="000000"/>
              </a:solidFill>
            </a:endParaRPr>
          </a:p>
          <a:p>
            <a:pPr>
              <a:lnSpc>
                <a:spcPct val="114000"/>
              </a:lnSpc>
              <a:spcBef>
                <a:spcPts val="600"/>
              </a:spcBef>
              <a:buFont typeface="+mj-lt"/>
              <a:buAutoNum type="arabicPeriod"/>
            </a:pPr>
            <a:r>
              <a:rPr lang="it-IT" altLang="en-US" sz="1800" b="1" dirty="0" smtClean="0">
                <a:solidFill>
                  <a:srgbClr val="000000"/>
                </a:solidFill>
              </a:rPr>
              <a:t>Custode e gestore delle riserve valutarie.</a:t>
            </a:r>
          </a:p>
          <a:p>
            <a:pPr>
              <a:lnSpc>
                <a:spcPct val="125000"/>
              </a:lnSpc>
              <a:spcBef>
                <a:spcPts val="600"/>
              </a:spcBef>
              <a:buFont typeface="+mj-lt"/>
              <a:buAutoNum type="arabicPeriod"/>
            </a:pPr>
            <a:endParaRPr lang="it-IT" altLang="en-US" sz="1800" b="1" dirty="0" smtClean="0">
              <a:solidFill>
                <a:srgbClr val="000000"/>
              </a:solidFill>
            </a:endParaRPr>
          </a:p>
        </p:txBody>
      </p:sp>
      <p:sp>
        <p:nvSpPr>
          <p:cNvPr id="685058" name="Rectangle 2"/>
          <p:cNvSpPr>
            <a:spLocks noGrp="1" noChangeArrowheads="1"/>
          </p:cNvSpPr>
          <p:nvPr>
            <p:ph type="title"/>
          </p:nvPr>
        </p:nvSpPr>
        <p:spPr>
          <a:xfrm>
            <a:off x="387927" y="35658"/>
            <a:ext cx="8676456" cy="679326"/>
          </a:xfrm>
        </p:spPr>
        <p:txBody>
          <a:bodyPr/>
          <a:lstStyle/>
          <a:p>
            <a:pPr eaLnBrk="1" hangingPunct="1">
              <a:defRPr/>
            </a:pPr>
            <a:r>
              <a:rPr lang="it-IT" sz="2400" b="1" dirty="0" smtClean="0">
                <a:solidFill>
                  <a:srgbClr val="005A5A"/>
                </a:solidFill>
              </a:rPr>
              <a:t>5. Le BC nelle economie contemporanee</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971435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bwMode="auto">
          <a:xfrm>
            <a:off x="827584" y="1700808"/>
            <a:ext cx="7920880" cy="360040"/>
          </a:xfrm>
          <a:prstGeom prst="roundRect">
            <a:avLst/>
          </a:prstGeom>
          <a:solidFill>
            <a:schemeClr val="accent5">
              <a:lumMod val="60000"/>
              <a:lumOff val="40000"/>
            </a:schemeClr>
          </a:solidFill>
          <a:ln w="28575" cap="flat" cmpd="sng" algn="ctr">
            <a:solidFill>
              <a:srgbClr val="FF33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smtClean="0">
              <a:ln>
                <a:noFill/>
              </a:ln>
              <a:solidFill>
                <a:schemeClr val="tx1"/>
              </a:solidFill>
              <a:effectLst/>
              <a:latin typeface="Verdana" pitchFamily="34" charset="0"/>
            </a:endParaRPr>
          </a:p>
        </p:txBody>
      </p:sp>
      <p:sp>
        <p:nvSpPr>
          <p:cNvPr id="685059" name="Rectangle 3"/>
          <p:cNvSpPr>
            <a:spLocks noGrp="1" noChangeArrowheads="1"/>
          </p:cNvSpPr>
          <p:nvPr>
            <p:ph idx="1"/>
          </p:nvPr>
        </p:nvSpPr>
        <p:spPr>
          <a:xfrm>
            <a:off x="387927" y="980727"/>
            <a:ext cx="8756073" cy="5187911"/>
          </a:xfrm>
        </p:spPr>
        <p:txBody>
          <a:bodyPr/>
          <a:lstStyle/>
          <a:p>
            <a:pPr marL="0" indent="0">
              <a:lnSpc>
                <a:spcPct val="114000"/>
              </a:lnSpc>
              <a:spcBef>
                <a:spcPts val="600"/>
              </a:spcBef>
              <a:buNone/>
            </a:pPr>
            <a:r>
              <a:rPr lang="it-IT" altLang="en-US" sz="1800" dirty="0" smtClean="0">
                <a:solidFill>
                  <a:srgbClr val="000000"/>
                </a:solidFill>
              </a:rPr>
              <a:t>La crisi finanziaria del 2007-2008 è iniziata negli USA, con lo «scoppio» di una bolla finanziaria nel mercato dei mutui per la casa «</a:t>
            </a:r>
            <a:r>
              <a:rPr lang="it-IT" altLang="en-US" sz="1800" i="1" dirty="0" smtClean="0">
                <a:solidFill>
                  <a:srgbClr val="000000"/>
                </a:solidFill>
              </a:rPr>
              <a:t>sub prime</a:t>
            </a:r>
            <a:r>
              <a:rPr lang="it-IT" altLang="en-US" sz="1800" dirty="0" smtClean="0">
                <a:solidFill>
                  <a:srgbClr val="000000"/>
                </a:solidFill>
              </a:rPr>
              <a:t>»  </a:t>
            </a:r>
          </a:p>
          <a:p>
            <a:pPr marL="400050" lvl="1" indent="0">
              <a:lnSpc>
                <a:spcPct val="114000"/>
              </a:lnSpc>
              <a:spcBef>
                <a:spcPts val="600"/>
              </a:spcBef>
              <a:buNone/>
            </a:pPr>
            <a:r>
              <a:rPr lang="it-IT" altLang="en-US" sz="1600" dirty="0" smtClean="0">
                <a:solidFill>
                  <a:srgbClr val="0070C0"/>
                </a:solidFill>
              </a:rPr>
              <a:t> Mutui sub prime: </a:t>
            </a:r>
            <a:r>
              <a:rPr lang="it-IT" altLang="en-US" sz="1600" dirty="0">
                <a:solidFill>
                  <a:srgbClr val="0070C0"/>
                </a:solidFill>
              </a:rPr>
              <a:t> </a:t>
            </a:r>
            <a:r>
              <a:rPr lang="it-IT" altLang="en-US" sz="1600" dirty="0" smtClean="0">
                <a:solidFill>
                  <a:srgbClr val="0070C0"/>
                </a:solidFill>
              </a:rPr>
              <a:t>concessi a debitori le cui capacità di rimborsare il prestito è precaria </a:t>
            </a:r>
          </a:p>
          <a:p>
            <a:pPr marL="0" indent="0">
              <a:lnSpc>
                <a:spcPct val="114000"/>
              </a:lnSpc>
              <a:spcBef>
                <a:spcPts val="1200"/>
              </a:spcBef>
              <a:buNone/>
            </a:pPr>
            <a:r>
              <a:rPr lang="it-IT" altLang="en-US" sz="1800" dirty="0" smtClean="0">
                <a:solidFill>
                  <a:srgbClr val="000000"/>
                </a:solidFill>
              </a:rPr>
              <a:t>Questa crisi ha coinvolto, in una reazione a catena («</a:t>
            </a:r>
            <a:r>
              <a:rPr lang="it-IT" altLang="en-US" sz="1800" i="1" dirty="0" smtClean="0">
                <a:solidFill>
                  <a:srgbClr val="000000"/>
                </a:solidFill>
              </a:rPr>
              <a:t>effetto domino</a:t>
            </a:r>
            <a:r>
              <a:rPr lang="it-IT" altLang="en-US" sz="1800" dirty="0" smtClean="0">
                <a:solidFill>
                  <a:srgbClr val="000000"/>
                </a:solidFill>
              </a:rPr>
              <a:t>») </a:t>
            </a:r>
            <a:r>
              <a:rPr lang="it-IT" altLang="en-US" sz="1800" u="sng" dirty="0" smtClean="0">
                <a:solidFill>
                  <a:srgbClr val="000000"/>
                </a:solidFill>
              </a:rPr>
              <a:t>tutte</a:t>
            </a:r>
            <a:r>
              <a:rPr lang="it-IT" altLang="en-US" sz="1800" dirty="0" smtClean="0">
                <a:solidFill>
                  <a:srgbClr val="000000"/>
                </a:solidFill>
              </a:rPr>
              <a:t> le istituzioni finanziarie degli USA</a:t>
            </a:r>
          </a:p>
          <a:p>
            <a:pPr marL="400050" lvl="1" indent="0">
              <a:lnSpc>
                <a:spcPct val="114000"/>
              </a:lnSpc>
              <a:spcBef>
                <a:spcPts val="600"/>
              </a:spcBef>
              <a:buNone/>
            </a:pPr>
            <a:r>
              <a:rPr lang="it-IT" altLang="en-US" sz="1800" dirty="0" smtClean="0">
                <a:solidFill>
                  <a:schemeClr val="accent6">
                    <a:lumMod val="75000"/>
                  </a:schemeClr>
                </a:solidFill>
              </a:rPr>
              <a:t>(banche commerciali, banche d’investimento, fondi d’investimento, imprese di assicurazione, mercato azionario e dei titoli derivati …)</a:t>
            </a:r>
          </a:p>
          <a:p>
            <a:pPr marL="0" indent="0">
              <a:lnSpc>
                <a:spcPct val="114000"/>
              </a:lnSpc>
              <a:spcBef>
                <a:spcPts val="600"/>
              </a:spcBef>
              <a:buNone/>
            </a:pPr>
            <a:r>
              <a:rPr lang="it-IT" altLang="en-US" sz="1800" dirty="0" smtClean="0">
                <a:solidFill>
                  <a:srgbClr val="000000"/>
                </a:solidFill>
              </a:rPr>
              <a:t>e molte in diversi paesi europei</a:t>
            </a:r>
          </a:p>
          <a:p>
            <a:pPr marL="400050" lvl="1" indent="0">
              <a:lnSpc>
                <a:spcPct val="114000"/>
              </a:lnSpc>
              <a:spcBef>
                <a:spcPts val="600"/>
              </a:spcBef>
              <a:buNone/>
            </a:pPr>
            <a:r>
              <a:rPr lang="it-IT" altLang="en-US" sz="1800" dirty="0" smtClean="0">
                <a:solidFill>
                  <a:schemeClr val="accent6">
                    <a:lumMod val="75000"/>
                  </a:schemeClr>
                </a:solidFill>
              </a:rPr>
              <a:t> </a:t>
            </a:r>
            <a:r>
              <a:rPr lang="it-IT" altLang="en-US" sz="1600" dirty="0">
                <a:solidFill>
                  <a:schemeClr val="accent6">
                    <a:lumMod val="75000"/>
                  </a:schemeClr>
                </a:solidFill>
              </a:rPr>
              <a:t>(UK, Irlanda, Islanda, Belgio, Germania, Spagna </a:t>
            </a:r>
            <a:r>
              <a:rPr lang="it-IT" altLang="en-US" sz="1600" dirty="0" smtClean="0">
                <a:solidFill>
                  <a:schemeClr val="accent6">
                    <a:lumMod val="75000"/>
                  </a:schemeClr>
                </a:solidFill>
              </a:rPr>
              <a:t>…).</a:t>
            </a:r>
            <a:endParaRPr lang="it-IT" altLang="en-US" sz="1600" dirty="0">
              <a:solidFill>
                <a:schemeClr val="accent6">
                  <a:lumMod val="75000"/>
                </a:schemeClr>
              </a:solidFill>
            </a:endParaRPr>
          </a:p>
          <a:p>
            <a:pPr marL="0" indent="0">
              <a:lnSpc>
                <a:spcPct val="114000"/>
              </a:lnSpc>
              <a:spcBef>
                <a:spcPts val="600"/>
              </a:spcBef>
              <a:buNone/>
            </a:pPr>
            <a:r>
              <a:rPr lang="it-IT" altLang="en-US" sz="1800" dirty="0" smtClean="0">
                <a:solidFill>
                  <a:srgbClr val="000000"/>
                </a:solidFill>
              </a:rPr>
              <a:t>La crisi è stata una conseguenza della precedente «</a:t>
            </a:r>
            <a:r>
              <a:rPr lang="it-IT" altLang="en-US" sz="1800" b="1" dirty="0" smtClean="0">
                <a:solidFill>
                  <a:srgbClr val="C00000"/>
                </a:solidFill>
              </a:rPr>
              <a:t>deregolamentazione</a:t>
            </a:r>
            <a:r>
              <a:rPr lang="it-IT" altLang="en-US" sz="1800" dirty="0" smtClean="0">
                <a:solidFill>
                  <a:srgbClr val="000000"/>
                </a:solidFill>
              </a:rPr>
              <a:t>» dei sistemi finanziari, iniziata negli anni ‘90. </a:t>
            </a:r>
          </a:p>
          <a:p>
            <a:pPr marL="0" indent="0">
              <a:lnSpc>
                <a:spcPct val="114000"/>
              </a:lnSpc>
              <a:spcBef>
                <a:spcPts val="600"/>
              </a:spcBef>
              <a:buNone/>
            </a:pPr>
            <a:r>
              <a:rPr lang="it-IT" altLang="en-US" sz="1800" dirty="0" smtClean="0">
                <a:solidFill>
                  <a:srgbClr val="000000"/>
                </a:solidFill>
              </a:rPr>
              <a:t>Ha prodotto, per reazione, una nuova ondata di regole, e anche un nuovo apprezzamento dei compiti delle BC. </a:t>
            </a:r>
          </a:p>
          <a:p>
            <a:pPr marL="0" indent="0">
              <a:lnSpc>
                <a:spcPct val="114000"/>
              </a:lnSpc>
              <a:spcBef>
                <a:spcPts val="600"/>
              </a:spcBef>
              <a:buNone/>
            </a:pPr>
            <a:r>
              <a:rPr lang="it-IT" altLang="en-US" sz="1800" dirty="0" smtClean="0">
                <a:solidFill>
                  <a:srgbClr val="000000"/>
                </a:solidFill>
              </a:rPr>
              <a:t>Tuttavia, non tutte le riforme necessarie sono state ancora pienamente adottate.</a:t>
            </a:r>
            <a:endParaRPr lang="it-IT" altLang="en-US" sz="1800" b="1" dirty="0" smtClean="0">
              <a:solidFill>
                <a:srgbClr val="000000"/>
              </a:solidFill>
            </a:endParaRPr>
          </a:p>
        </p:txBody>
      </p:sp>
      <p:sp>
        <p:nvSpPr>
          <p:cNvPr id="685058" name="Rectangle 2"/>
          <p:cNvSpPr>
            <a:spLocks noGrp="1" noChangeArrowheads="1"/>
          </p:cNvSpPr>
          <p:nvPr>
            <p:ph type="title"/>
          </p:nvPr>
        </p:nvSpPr>
        <p:spPr>
          <a:xfrm>
            <a:off x="387927" y="157386"/>
            <a:ext cx="8676456" cy="679326"/>
          </a:xfrm>
        </p:spPr>
        <p:txBody>
          <a:bodyPr/>
          <a:lstStyle/>
          <a:p>
            <a:pPr eaLnBrk="1" hangingPunct="1">
              <a:defRPr/>
            </a:pPr>
            <a:r>
              <a:rPr lang="it-IT" sz="2400" b="1" dirty="0" smtClean="0">
                <a:solidFill>
                  <a:srgbClr val="005A5A"/>
                </a:solidFill>
              </a:rPr>
              <a:t>5. … e la nuova enfasi sulla stabilità finanziaria</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331832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467544" y="977393"/>
            <a:ext cx="8604448" cy="5423407"/>
          </a:xfrm>
        </p:spPr>
        <p:txBody>
          <a:bodyPr/>
          <a:lstStyle/>
          <a:p>
            <a:pPr marL="0" indent="0">
              <a:lnSpc>
                <a:spcPct val="114000"/>
              </a:lnSpc>
              <a:spcBef>
                <a:spcPts val="600"/>
              </a:spcBef>
              <a:buNone/>
            </a:pPr>
            <a:r>
              <a:rPr lang="it-IT" altLang="en-US" sz="1800" dirty="0" smtClean="0">
                <a:solidFill>
                  <a:srgbClr val="000000"/>
                </a:solidFill>
              </a:rPr>
              <a:t>La crisi del 2007-2008  ha imposto la necessità di adottare regole che:</a:t>
            </a:r>
          </a:p>
          <a:p>
            <a:pPr>
              <a:lnSpc>
                <a:spcPct val="114000"/>
              </a:lnSpc>
              <a:spcBef>
                <a:spcPts val="600"/>
              </a:spcBef>
              <a:buClrTx/>
              <a:buSzPct val="100000"/>
              <a:buFont typeface="+mj-lt"/>
              <a:buAutoNum type="arabicPeriod"/>
            </a:pPr>
            <a:r>
              <a:rPr lang="it-IT" altLang="en-US" sz="1800" dirty="0" smtClean="0">
                <a:solidFill>
                  <a:srgbClr val="000000"/>
                </a:solidFill>
              </a:rPr>
              <a:t>Aumentino la capacità di ciascun intermediario di far fronte a rischi imprevisti.</a:t>
            </a:r>
          </a:p>
          <a:p>
            <a:pPr>
              <a:lnSpc>
                <a:spcPct val="114000"/>
              </a:lnSpc>
              <a:spcBef>
                <a:spcPts val="600"/>
              </a:spcBef>
              <a:buClrTx/>
              <a:buSzPct val="100000"/>
              <a:buFont typeface="+mj-lt"/>
              <a:buAutoNum type="arabicPeriod"/>
            </a:pPr>
            <a:r>
              <a:rPr lang="it-IT" altLang="en-US" sz="1800" dirty="0" smtClean="0">
                <a:solidFill>
                  <a:srgbClr val="000000"/>
                </a:solidFill>
              </a:rPr>
              <a:t>Impediscano o prevengano che singoli intermediari finanziari assumano rischi eccessivi. </a:t>
            </a:r>
          </a:p>
          <a:p>
            <a:pPr>
              <a:lnSpc>
                <a:spcPct val="114000"/>
              </a:lnSpc>
              <a:spcBef>
                <a:spcPts val="600"/>
              </a:spcBef>
              <a:buClrTx/>
              <a:buSzPct val="100000"/>
              <a:buFont typeface="+mj-lt"/>
              <a:buAutoNum type="arabicPeriod"/>
            </a:pPr>
            <a:r>
              <a:rPr lang="it-IT" altLang="en-US" sz="1800" dirty="0" smtClean="0">
                <a:solidFill>
                  <a:srgbClr val="000000"/>
                </a:solidFill>
              </a:rPr>
              <a:t>Costruiscano barriere che impediscano il diffondersi dei rischi da un mercato all’altro, o da un intermediario all’altro (prevenzione del rischio sistemico).</a:t>
            </a:r>
          </a:p>
          <a:p>
            <a:pPr marL="0" indent="0">
              <a:lnSpc>
                <a:spcPct val="114000"/>
              </a:lnSpc>
              <a:spcBef>
                <a:spcPts val="600"/>
              </a:spcBef>
              <a:buClrTx/>
              <a:buSzPct val="100000"/>
              <a:buNone/>
            </a:pPr>
            <a:r>
              <a:rPr lang="it-IT" altLang="en-US" sz="1800" dirty="0" smtClean="0">
                <a:solidFill>
                  <a:srgbClr val="000000"/>
                </a:solidFill>
              </a:rPr>
              <a:t>Per questo:</a:t>
            </a:r>
          </a:p>
          <a:p>
            <a:pPr>
              <a:lnSpc>
                <a:spcPct val="114000"/>
              </a:lnSpc>
              <a:spcBef>
                <a:spcPts val="600"/>
              </a:spcBef>
              <a:buClrTx/>
              <a:buSzPct val="100000"/>
              <a:buFont typeface="Wingdings" panose="05000000000000000000" pitchFamily="2" charset="2"/>
              <a:buChar char="v"/>
            </a:pPr>
            <a:r>
              <a:rPr lang="it-IT" altLang="en-US" sz="1800" dirty="0" smtClean="0">
                <a:solidFill>
                  <a:srgbClr val="000000"/>
                </a:solidFill>
              </a:rPr>
              <a:t>Sono stati aumentati i requisiti di </a:t>
            </a:r>
            <a:r>
              <a:rPr lang="it-IT" altLang="en-US" sz="1800" b="1" dirty="0" smtClean="0">
                <a:solidFill>
                  <a:srgbClr val="C00000"/>
                </a:solidFill>
              </a:rPr>
              <a:t>capitalizzazione</a:t>
            </a:r>
            <a:r>
              <a:rPr lang="it-IT" altLang="en-US" sz="1800" dirty="0" smtClean="0">
                <a:solidFill>
                  <a:srgbClr val="000000"/>
                </a:solidFill>
              </a:rPr>
              <a:t> delle banche (nuovi «criteri di Basilea»).</a:t>
            </a:r>
          </a:p>
          <a:p>
            <a:pPr>
              <a:lnSpc>
                <a:spcPct val="114000"/>
              </a:lnSpc>
              <a:spcBef>
                <a:spcPts val="600"/>
              </a:spcBef>
              <a:buClrTx/>
              <a:buSzPct val="100000"/>
              <a:buFont typeface="Wingdings" panose="05000000000000000000" pitchFamily="2" charset="2"/>
              <a:buChar char="v"/>
            </a:pPr>
            <a:r>
              <a:rPr lang="it-IT" altLang="en-US" sz="1800" dirty="0" smtClean="0">
                <a:solidFill>
                  <a:srgbClr val="000000"/>
                </a:solidFill>
              </a:rPr>
              <a:t>Sono stati aumentati i requisiti di </a:t>
            </a:r>
            <a:r>
              <a:rPr lang="it-IT" altLang="en-US" sz="1800" b="1" dirty="0" smtClean="0">
                <a:solidFill>
                  <a:srgbClr val="C00000"/>
                </a:solidFill>
              </a:rPr>
              <a:t>trasparenza</a:t>
            </a:r>
            <a:r>
              <a:rPr lang="it-IT" altLang="en-US" sz="1800" dirty="0" smtClean="0">
                <a:solidFill>
                  <a:srgbClr val="000000"/>
                </a:solidFill>
              </a:rPr>
              <a:t> di molte operazioni finanziarie.</a:t>
            </a:r>
          </a:p>
          <a:p>
            <a:pPr>
              <a:lnSpc>
                <a:spcPct val="114000"/>
              </a:lnSpc>
              <a:spcBef>
                <a:spcPts val="600"/>
              </a:spcBef>
              <a:buClrTx/>
              <a:buSzPct val="100000"/>
              <a:buFont typeface="Wingdings" panose="05000000000000000000" pitchFamily="2" charset="2"/>
              <a:buChar char="v"/>
            </a:pPr>
            <a:r>
              <a:rPr lang="it-IT" altLang="en-US" sz="1800" dirty="0" smtClean="0">
                <a:solidFill>
                  <a:srgbClr val="000000"/>
                </a:solidFill>
              </a:rPr>
              <a:t>E’ aumentato il grado di sorveglianza («</a:t>
            </a:r>
            <a:r>
              <a:rPr lang="it-IT" altLang="en-US" sz="1800" b="1" dirty="0" err="1" smtClean="0">
                <a:solidFill>
                  <a:srgbClr val="C00000"/>
                </a:solidFill>
              </a:rPr>
              <a:t>prudential</a:t>
            </a:r>
            <a:r>
              <a:rPr lang="it-IT" altLang="en-US" sz="1800" b="1" dirty="0" smtClean="0">
                <a:solidFill>
                  <a:srgbClr val="C00000"/>
                </a:solidFill>
              </a:rPr>
              <a:t> </a:t>
            </a:r>
            <a:r>
              <a:rPr lang="it-IT" altLang="en-US" sz="1800" b="1" dirty="0" err="1" smtClean="0">
                <a:solidFill>
                  <a:srgbClr val="C00000"/>
                </a:solidFill>
              </a:rPr>
              <a:t>monitoring</a:t>
            </a:r>
            <a:r>
              <a:rPr lang="it-IT" altLang="en-US" sz="1800" dirty="0" smtClean="0">
                <a:solidFill>
                  <a:srgbClr val="000000"/>
                </a:solidFill>
              </a:rPr>
              <a:t>») delle banche da parte della BC.</a:t>
            </a:r>
          </a:p>
          <a:p>
            <a:pPr>
              <a:lnSpc>
                <a:spcPct val="114000"/>
              </a:lnSpc>
              <a:spcBef>
                <a:spcPts val="600"/>
              </a:spcBef>
              <a:buClrTx/>
              <a:buSzPct val="100000"/>
              <a:buFont typeface="Wingdings" panose="05000000000000000000" pitchFamily="2" charset="2"/>
              <a:buChar char="v"/>
            </a:pPr>
            <a:r>
              <a:rPr lang="it-IT" altLang="en-US" sz="1800" dirty="0" smtClean="0">
                <a:solidFill>
                  <a:srgbClr val="000000"/>
                </a:solidFill>
              </a:rPr>
              <a:t>Sono stati aumentati responsabilità e poteri delle BC nell’intervenire come </a:t>
            </a:r>
            <a:r>
              <a:rPr lang="it-IT" altLang="en-US" sz="1800" b="1" dirty="0" smtClean="0">
                <a:solidFill>
                  <a:srgbClr val="C00000"/>
                </a:solidFill>
              </a:rPr>
              <a:t>prestatore di ultima istanza </a:t>
            </a:r>
            <a:r>
              <a:rPr lang="it-IT" altLang="en-US" sz="1800" dirty="0" smtClean="0">
                <a:solidFill>
                  <a:srgbClr val="000000"/>
                </a:solidFill>
              </a:rPr>
              <a:t>nel caso di crisi finanziaria, per contenerne i rischi di diffusione da </a:t>
            </a:r>
            <a:r>
              <a:rPr lang="it-IT" altLang="en-US" sz="1800" dirty="0" err="1" smtClean="0">
                <a:solidFill>
                  <a:srgbClr val="000000"/>
                </a:solidFill>
              </a:rPr>
              <a:t>un’intermediario</a:t>
            </a:r>
            <a:r>
              <a:rPr lang="it-IT" altLang="en-US" sz="1800" dirty="0" smtClean="0">
                <a:solidFill>
                  <a:srgbClr val="000000"/>
                </a:solidFill>
              </a:rPr>
              <a:t> all’altro.</a:t>
            </a:r>
          </a:p>
          <a:p>
            <a:pPr>
              <a:lnSpc>
                <a:spcPct val="114000"/>
              </a:lnSpc>
              <a:spcBef>
                <a:spcPts val="600"/>
              </a:spcBef>
              <a:buClrTx/>
              <a:buSzPct val="100000"/>
              <a:buFont typeface="+mj-lt"/>
              <a:buAutoNum type="arabicPeriod"/>
            </a:pPr>
            <a:endParaRPr lang="it-IT" altLang="en-US" sz="1800" dirty="0" smtClean="0">
              <a:solidFill>
                <a:srgbClr val="000000"/>
              </a:solidFill>
            </a:endParaRPr>
          </a:p>
        </p:txBody>
      </p:sp>
      <p:sp>
        <p:nvSpPr>
          <p:cNvPr id="685058" name="Rectangle 2"/>
          <p:cNvSpPr>
            <a:spLocks noGrp="1" noChangeArrowheads="1"/>
          </p:cNvSpPr>
          <p:nvPr>
            <p:ph type="title"/>
          </p:nvPr>
        </p:nvSpPr>
        <p:spPr>
          <a:xfrm>
            <a:off x="387927" y="157386"/>
            <a:ext cx="8676456" cy="679326"/>
          </a:xfrm>
        </p:spPr>
        <p:txBody>
          <a:bodyPr/>
          <a:lstStyle/>
          <a:p>
            <a:pPr eaLnBrk="1" hangingPunct="1">
              <a:defRPr/>
            </a:pPr>
            <a:r>
              <a:rPr lang="it-IT" sz="2400" b="1" dirty="0">
                <a:solidFill>
                  <a:srgbClr val="005A5A"/>
                </a:solidFill>
              </a:rPr>
              <a:t>Le nuove regole per la stabilità finanziaria</a:t>
            </a: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2004409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idx="1"/>
          </p:nvPr>
        </p:nvSpPr>
        <p:spPr>
          <a:xfrm>
            <a:off x="525016" y="1236413"/>
            <a:ext cx="8439472" cy="3128691"/>
          </a:xfrm>
        </p:spPr>
        <p:txBody>
          <a:bodyPr anchor="t"/>
          <a:lstStyle/>
          <a:p>
            <a:pPr marL="0" lvl="0" indent="0" eaLnBrk="1" hangingPunct="1">
              <a:lnSpc>
                <a:spcPct val="114000"/>
              </a:lnSpc>
              <a:spcBef>
                <a:spcPts val="1200"/>
              </a:spcBef>
              <a:buClrTx/>
              <a:buSzTx/>
              <a:buNone/>
            </a:pPr>
            <a:r>
              <a:rPr lang="it-IT" sz="1700" b="1" i="1" kern="1200" dirty="0" smtClean="0">
                <a:solidFill>
                  <a:srgbClr val="000000"/>
                </a:solidFill>
              </a:rPr>
              <a:t>Indice</a:t>
            </a:r>
          </a:p>
          <a:p>
            <a:pPr lvl="0" eaLnBrk="1" hangingPunct="1">
              <a:lnSpc>
                <a:spcPct val="114000"/>
              </a:lnSpc>
              <a:spcBef>
                <a:spcPts val="600"/>
              </a:spcBef>
              <a:buClrTx/>
              <a:buSzTx/>
              <a:buFont typeface="+mj-lt"/>
              <a:buAutoNum type="arabicPeriod"/>
            </a:pPr>
            <a:r>
              <a:rPr lang="it-IT" sz="1700" b="1" i="1" kern="1200" dirty="0" smtClean="0">
                <a:solidFill>
                  <a:srgbClr val="000000"/>
                </a:solidFill>
              </a:rPr>
              <a:t>Banca centrale e politica monetaria				p. </a:t>
            </a:r>
            <a:r>
              <a:rPr lang="it-IT" sz="1700" b="1" i="1" kern="1200" dirty="0" smtClean="0">
                <a:solidFill>
                  <a:srgbClr val="000000"/>
                </a:solidFill>
              </a:rPr>
              <a:t> 3</a:t>
            </a:r>
            <a:endParaRPr lang="it-IT" sz="1700" b="1" i="1" kern="1200" dirty="0" smtClean="0">
              <a:solidFill>
                <a:srgbClr val="000000"/>
              </a:solidFill>
            </a:endParaRPr>
          </a:p>
          <a:p>
            <a:pPr lvl="0" eaLnBrk="1" hangingPunct="1">
              <a:lnSpc>
                <a:spcPct val="114000"/>
              </a:lnSpc>
              <a:spcBef>
                <a:spcPts val="600"/>
              </a:spcBef>
              <a:buClrTx/>
              <a:buSzTx/>
              <a:buFont typeface="+mj-lt"/>
              <a:buAutoNum type="arabicPeriod"/>
            </a:pPr>
            <a:r>
              <a:rPr lang="it-IT" sz="1700" b="1" i="1" kern="1200" dirty="0" smtClean="0">
                <a:solidFill>
                  <a:srgbClr val="000000"/>
                </a:solidFill>
              </a:rPr>
              <a:t>Dal bilancio della BC alla PM 					p. </a:t>
            </a:r>
            <a:r>
              <a:rPr lang="it-IT" sz="1700" b="1" i="1" kern="1200" dirty="0" smtClean="0">
                <a:solidFill>
                  <a:srgbClr val="000000"/>
                </a:solidFill>
              </a:rPr>
              <a:t> 5</a:t>
            </a:r>
            <a:endParaRPr lang="it-IT" sz="1700" b="1" i="1" kern="1200" dirty="0" smtClean="0">
              <a:solidFill>
                <a:srgbClr val="000000"/>
              </a:solidFill>
            </a:endParaRPr>
          </a:p>
          <a:p>
            <a:pPr lvl="0" eaLnBrk="1" hangingPunct="1">
              <a:lnSpc>
                <a:spcPct val="114000"/>
              </a:lnSpc>
              <a:spcBef>
                <a:spcPts val="600"/>
              </a:spcBef>
              <a:buClrTx/>
              <a:buSzTx/>
              <a:buFont typeface="+mj-lt"/>
              <a:buAutoNum type="arabicPeriod"/>
            </a:pPr>
            <a:r>
              <a:rPr lang="it-IT" sz="1700" b="1" i="1" kern="1200" dirty="0" smtClean="0">
                <a:solidFill>
                  <a:srgbClr val="000000"/>
                </a:solidFill>
              </a:rPr>
              <a:t>Taylor </a:t>
            </a:r>
            <a:r>
              <a:rPr lang="it-IT" sz="1700" b="1" i="1" kern="1200" dirty="0" err="1" smtClean="0">
                <a:solidFill>
                  <a:srgbClr val="000000"/>
                </a:solidFill>
              </a:rPr>
              <a:t>Rule</a:t>
            </a:r>
            <a:r>
              <a:rPr lang="it-IT" sz="1700" b="1" i="1" kern="1200" dirty="0" smtClean="0">
                <a:solidFill>
                  <a:srgbClr val="000000"/>
                </a:solidFill>
              </a:rPr>
              <a:t>, </a:t>
            </a:r>
            <a:r>
              <a:rPr lang="it-IT" sz="1700" b="1" i="1" kern="1200" dirty="0">
                <a:solidFill>
                  <a:srgbClr val="000000"/>
                </a:solidFill>
              </a:rPr>
              <a:t>ovvero la PM in pratica: </a:t>
            </a:r>
            <a:r>
              <a:rPr lang="it-IT" sz="1700" b="1" i="1" kern="1200" dirty="0" smtClean="0">
                <a:solidFill>
                  <a:srgbClr val="000000"/>
                </a:solidFill>
              </a:rPr>
              <a:t>				p. </a:t>
            </a:r>
            <a:r>
              <a:rPr lang="it-IT" sz="1700" b="1" i="1" kern="1200" dirty="0" smtClean="0">
                <a:solidFill>
                  <a:srgbClr val="000000"/>
                </a:solidFill>
              </a:rPr>
              <a:t>11</a:t>
            </a:r>
            <a:endParaRPr lang="it-IT" sz="1700" b="1" i="1" kern="1200" dirty="0" smtClean="0">
              <a:solidFill>
                <a:srgbClr val="000000"/>
              </a:solidFill>
            </a:endParaRPr>
          </a:p>
          <a:p>
            <a:pPr lvl="0" eaLnBrk="1" hangingPunct="1">
              <a:lnSpc>
                <a:spcPct val="114000"/>
              </a:lnSpc>
              <a:spcBef>
                <a:spcPts val="600"/>
              </a:spcBef>
              <a:buClrTx/>
              <a:buSzTx/>
              <a:buFont typeface="+mj-lt"/>
              <a:buAutoNum type="arabicPeriod"/>
            </a:pPr>
            <a:r>
              <a:rPr lang="it-IT" sz="1700" b="1" i="1" kern="1200" dirty="0" smtClean="0">
                <a:solidFill>
                  <a:srgbClr val="000000"/>
                </a:solidFill>
              </a:rPr>
              <a:t>Obiettivi della PM						p. </a:t>
            </a:r>
            <a:r>
              <a:rPr lang="it-IT" sz="1700" b="1" i="1" kern="1200" dirty="0" smtClean="0">
                <a:solidFill>
                  <a:srgbClr val="000000"/>
                </a:solidFill>
              </a:rPr>
              <a:t>14</a:t>
            </a:r>
            <a:endParaRPr lang="it-IT" sz="1700" b="1" i="1" kern="1200" dirty="0" smtClean="0">
              <a:solidFill>
                <a:srgbClr val="000000"/>
              </a:solidFill>
            </a:endParaRPr>
          </a:p>
          <a:p>
            <a:pPr lvl="0" eaLnBrk="1" hangingPunct="1">
              <a:lnSpc>
                <a:spcPct val="114000"/>
              </a:lnSpc>
              <a:spcBef>
                <a:spcPts val="600"/>
              </a:spcBef>
              <a:buClrTx/>
              <a:buSzTx/>
              <a:buFont typeface="+mj-lt"/>
              <a:buAutoNum type="arabicPeriod"/>
            </a:pPr>
            <a:r>
              <a:rPr lang="it-IT" sz="1700" b="1" i="1" kern="1200" dirty="0" smtClean="0">
                <a:solidFill>
                  <a:srgbClr val="000000"/>
                </a:solidFill>
              </a:rPr>
              <a:t>La BC nelle economie contemporanee				p. </a:t>
            </a:r>
            <a:r>
              <a:rPr lang="it-IT" sz="1700" b="1" i="1" kern="1200" dirty="0" smtClean="0">
                <a:solidFill>
                  <a:srgbClr val="000000"/>
                </a:solidFill>
              </a:rPr>
              <a:t>17</a:t>
            </a:r>
            <a:endParaRPr lang="it-IT" sz="1700" b="1" i="1" kern="1200" dirty="0" smtClean="0">
              <a:solidFill>
                <a:srgbClr val="000000"/>
              </a:solidFill>
            </a:endParaRPr>
          </a:p>
          <a:p>
            <a:pPr lvl="0" eaLnBrk="1" hangingPunct="1">
              <a:lnSpc>
                <a:spcPct val="114000"/>
              </a:lnSpc>
              <a:spcBef>
                <a:spcPts val="600"/>
              </a:spcBef>
              <a:buClrTx/>
              <a:buSzTx/>
              <a:buFont typeface="+mj-lt"/>
              <a:buAutoNum type="arabicPeriod"/>
            </a:pPr>
            <a:r>
              <a:rPr lang="it-IT" sz="1700" b="1" i="1" kern="1200" dirty="0" smtClean="0">
                <a:solidFill>
                  <a:srgbClr val="000000"/>
                </a:solidFill>
              </a:rPr>
              <a:t>In sintesi							p. </a:t>
            </a:r>
            <a:r>
              <a:rPr lang="it-IT" sz="1700" b="1" i="1" kern="1200" dirty="0" smtClean="0">
                <a:solidFill>
                  <a:srgbClr val="000000"/>
                </a:solidFill>
              </a:rPr>
              <a:t>22</a:t>
            </a:r>
            <a:endParaRPr lang="it-IT" sz="1700" b="1" i="1" kern="1200" dirty="0" smtClean="0">
              <a:solidFill>
                <a:srgbClr val="000000"/>
              </a:solidFill>
            </a:endParaRPr>
          </a:p>
          <a:p>
            <a:pPr marL="0" lvl="0" indent="0" eaLnBrk="1" hangingPunct="1">
              <a:lnSpc>
                <a:spcPct val="114000"/>
              </a:lnSpc>
              <a:spcBef>
                <a:spcPts val="600"/>
              </a:spcBef>
              <a:buClrTx/>
              <a:buSzTx/>
              <a:buNone/>
            </a:pPr>
            <a:r>
              <a:rPr lang="it-IT" sz="1700" b="1" i="1" kern="1200" dirty="0" smtClean="0">
                <a:solidFill>
                  <a:srgbClr val="000000"/>
                </a:solidFill>
              </a:rPr>
              <a:t>  *  Qualche nota di lettura						p. </a:t>
            </a:r>
            <a:r>
              <a:rPr lang="it-IT" sz="1700" b="1" i="1" kern="1200" dirty="0" smtClean="0">
                <a:solidFill>
                  <a:srgbClr val="000000"/>
                </a:solidFill>
              </a:rPr>
              <a:t>23</a:t>
            </a:r>
            <a:endParaRPr lang="it-IT" sz="1700" b="1" i="1" kern="1200" dirty="0">
              <a:solidFill>
                <a:srgbClr val="000000"/>
              </a:solidFill>
            </a:endParaRPr>
          </a:p>
        </p:txBody>
      </p:sp>
      <p:sp>
        <p:nvSpPr>
          <p:cNvPr id="12291" name="Segnaposto piè di pagina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mtClean="0">
                <a:solidFill>
                  <a:srgbClr val="003231"/>
                </a:solidFill>
              </a:rPr>
              <a:t>Lez. 10: BC e PM</a:t>
            </a:r>
          </a:p>
        </p:txBody>
      </p:sp>
      <p:sp>
        <p:nvSpPr>
          <p:cNvPr id="4" name="Rectangle 2"/>
          <p:cNvSpPr>
            <a:spLocks noGrp="1" noChangeArrowheads="1"/>
          </p:cNvSpPr>
          <p:nvPr>
            <p:ph type="title" idx="4294967295"/>
          </p:nvPr>
        </p:nvSpPr>
        <p:spPr>
          <a:xfrm>
            <a:off x="381000" y="88729"/>
            <a:ext cx="8727504" cy="819991"/>
          </a:xfrm>
          <a:prstGeom prst="rect">
            <a:avLst/>
          </a:prstGeom>
          <a:solidFill>
            <a:schemeClr val="bg1">
              <a:alpha val="89000"/>
            </a:schemeClr>
          </a:solidFill>
          <a:ln w="3175">
            <a:solidFill>
              <a:schemeClr val="hlink"/>
            </a:solidFill>
          </a:ln>
          <a:effectLst>
            <a:prstShdw prst="shdw17" dist="17961" dir="2700000">
              <a:schemeClr val="hlink">
                <a:gamma/>
                <a:shade val="60000"/>
                <a:invGamma/>
              </a:schemeClr>
            </a:prstShdw>
          </a:effectLst>
        </p:spPr>
        <p:txBody>
          <a:bodyPr anchor="ctr"/>
          <a:lstStyle/>
          <a:p>
            <a:pPr algn="ctr">
              <a:lnSpc>
                <a:spcPct val="150000"/>
              </a:lnSpc>
              <a:spcBef>
                <a:spcPts val="1200"/>
              </a:spcBef>
              <a:defRPr/>
            </a:pPr>
            <a:r>
              <a:rPr lang="it-IT" sz="2400" b="1" u="sng" dirty="0"/>
              <a:t>BANCA CENTRALE e POLITICA MONETARIA</a:t>
            </a:r>
            <a:endParaRPr lang="it-IT" sz="1600" dirty="0">
              <a:solidFill>
                <a:srgbClr val="FF0000"/>
              </a:solidFill>
            </a:endParaRPr>
          </a:p>
        </p:txBody>
      </p:sp>
    </p:spTree>
    <p:extLst>
      <p:ext uri="{BB962C8B-B14F-4D97-AF65-F5344CB8AC3E}">
        <p14:creationId xmlns:p14="http://schemas.microsoft.com/office/powerpoint/2010/main" val="213872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0098">
                                            <p:txEl>
                                              <p:pRg st="0" end="0"/>
                                            </p:txEl>
                                          </p:spTgt>
                                        </p:tgtEl>
                                        <p:attrNameLst>
                                          <p:attrName>style.visibility</p:attrName>
                                        </p:attrNameLst>
                                      </p:cBhvr>
                                      <p:to>
                                        <p:strVal val="visible"/>
                                      </p:to>
                                    </p:set>
                                    <p:animEffect transition="in" filter="strips(downRight)">
                                      <p:cBhvr>
                                        <p:cTn id="7" dur="500"/>
                                        <p:tgtEl>
                                          <p:spTgt spid="260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0098">
                                            <p:txEl>
                                              <p:pRg st="1" end="1"/>
                                            </p:txEl>
                                          </p:spTgt>
                                        </p:tgtEl>
                                        <p:attrNameLst>
                                          <p:attrName>style.visibility</p:attrName>
                                        </p:attrNameLst>
                                      </p:cBhvr>
                                      <p:to>
                                        <p:strVal val="visible"/>
                                      </p:to>
                                    </p:set>
                                    <p:animEffect transition="in" filter="strips(downRight)">
                                      <p:cBhvr>
                                        <p:cTn id="12" dur="500"/>
                                        <p:tgtEl>
                                          <p:spTgt spid="2600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0098">
                                            <p:txEl>
                                              <p:pRg st="2" end="2"/>
                                            </p:txEl>
                                          </p:spTgt>
                                        </p:tgtEl>
                                        <p:attrNameLst>
                                          <p:attrName>style.visibility</p:attrName>
                                        </p:attrNameLst>
                                      </p:cBhvr>
                                      <p:to>
                                        <p:strVal val="visible"/>
                                      </p:to>
                                    </p:set>
                                    <p:animEffect transition="in" filter="strips(downRight)">
                                      <p:cBhvr>
                                        <p:cTn id="17" dur="500"/>
                                        <p:tgtEl>
                                          <p:spTgt spid="2600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0098">
                                            <p:txEl>
                                              <p:pRg st="3" end="3"/>
                                            </p:txEl>
                                          </p:spTgt>
                                        </p:tgtEl>
                                        <p:attrNameLst>
                                          <p:attrName>style.visibility</p:attrName>
                                        </p:attrNameLst>
                                      </p:cBhvr>
                                      <p:to>
                                        <p:strVal val="visible"/>
                                      </p:to>
                                    </p:set>
                                    <p:animEffect transition="in" filter="strips(downRight)">
                                      <p:cBhvr>
                                        <p:cTn id="22" dur="500"/>
                                        <p:tgtEl>
                                          <p:spTgt spid="2600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60098">
                                            <p:txEl>
                                              <p:pRg st="4" end="4"/>
                                            </p:txEl>
                                          </p:spTgt>
                                        </p:tgtEl>
                                        <p:attrNameLst>
                                          <p:attrName>style.visibility</p:attrName>
                                        </p:attrNameLst>
                                      </p:cBhvr>
                                      <p:to>
                                        <p:strVal val="visible"/>
                                      </p:to>
                                    </p:set>
                                    <p:animEffect transition="in" filter="strips(downRight)">
                                      <p:cBhvr>
                                        <p:cTn id="27" dur="500"/>
                                        <p:tgtEl>
                                          <p:spTgt spid="2600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60098">
                                            <p:txEl>
                                              <p:pRg st="5" end="5"/>
                                            </p:txEl>
                                          </p:spTgt>
                                        </p:tgtEl>
                                        <p:attrNameLst>
                                          <p:attrName>style.visibility</p:attrName>
                                        </p:attrNameLst>
                                      </p:cBhvr>
                                      <p:to>
                                        <p:strVal val="visible"/>
                                      </p:to>
                                    </p:set>
                                    <p:animEffect transition="in" filter="strips(downRight)">
                                      <p:cBhvr>
                                        <p:cTn id="32" dur="500"/>
                                        <p:tgtEl>
                                          <p:spTgt spid="2600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60098">
                                            <p:txEl>
                                              <p:pRg st="6" end="6"/>
                                            </p:txEl>
                                          </p:spTgt>
                                        </p:tgtEl>
                                        <p:attrNameLst>
                                          <p:attrName>style.visibility</p:attrName>
                                        </p:attrNameLst>
                                      </p:cBhvr>
                                      <p:to>
                                        <p:strVal val="visible"/>
                                      </p:to>
                                    </p:set>
                                    <p:animEffect transition="in" filter="strips(downRight)">
                                      <p:cBhvr>
                                        <p:cTn id="37" dur="500"/>
                                        <p:tgtEl>
                                          <p:spTgt spid="2600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260098">
                                            <p:txEl>
                                              <p:pRg st="7" end="7"/>
                                            </p:txEl>
                                          </p:spTgt>
                                        </p:tgtEl>
                                        <p:attrNameLst>
                                          <p:attrName>style.visibility</p:attrName>
                                        </p:attrNameLst>
                                      </p:cBhvr>
                                      <p:to>
                                        <p:strVal val="visible"/>
                                      </p:to>
                                    </p:set>
                                    <p:animEffect transition="in" filter="strips(downRight)">
                                      <p:cBhvr>
                                        <p:cTn id="42" dur="500"/>
                                        <p:tgtEl>
                                          <p:spTgt spid="260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539552" y="980727"/>
            <a:ext cx="8604448" cy="5187911"/>
          </a:xfrm>
        </p:spPr>
        <p:txBody>
          <a:bodyPr/>
          <a:lstStyle/>
          <a:p>
            <a:pPr marL="0" indent="0">
              <a:lnSpc>
                <a:spcPct val="114000"/>
              </a:lnSpc>
              <a:spcBef>
                <a:spcPts val="600"/>
              </a:spcBef>
              <a:buNone/>
            </a:pPr>
            <a:r>
              <a:rPr lang="it-IT" altLang="en-US" sz="1800" dirty="0" smtClean="0">
                <a:solidFill>
                  <a:srgbClr val="000000"/>
                </a:solidFill>
              </a:rPr>
              <a:t>Negli USA, la principale «re-</a:t>
            </a:r>
            <a:r>
              <a:rPr lang="it-IT" altLang="en-US" sz="1800" dirty="0" err="1" smtClean="0">
                <a:solidFill>
                  <a:srgbClr val="000000"/>
                </a:solidFill>
              </a:rPr>
              <a:t>regulation</a:t>
            </a:r>
            <a:r>
              <a:rPr lang="it-IT" altLang="en-US" sz="1800" dirty="0" smtClean="0">
                <a:solidFill>
                  <a:srgbClr val="000000"/>
                </a:solidFill>
              </a:rPr>
              <a:t>» è stata adottata nel 2010, con il </a:t>
            </a:r>
            <a:r>
              <a:rPr lang="en-US" sz="1800" b="1" dirty="0">
                <a:solidFill>
                  <a:srgbClr val="0070C0"/>
                </a:solidFill>
              </a:rPr>
              <a:t>Dodd–Frank Wall Street Reform and Consumer Protection </a:t>
            </a:r>
            <a:r>
              <a:rPr lang="en-US" sz="1800" b="1" dirty="0" smtClean="0">
                <a:solidFill>
                  <a:srgbClr val="0070C0"/>
                </a:solidFill>
              </a:rPr>
              <a:t>Act.</a:t>
            </a:r>
          </a:p>
          <a:p>
            <a:pPr marL="0" indent="0">
              <a:lnSpc>
                <a:spcPct val="114000"/>
              </a:lnSpc>
              <a:spcBef>
                <a:spcPts val="600"/>
              </a:spcBef>
              <a:buNone/>
            </a:pPr>
            <a:r>
              <a:rPr lang="en-US" altLang="en-US" sz="1800" dirty="0" err="1" smtClean="0"/>
              <a:t>All’interno</a:t>
            </a:r>
            <a:r>
              <a:rPr lang="en-US" altLang="en-US" sz="1800" dirty="0" smtClean="0"/>
              <a:t> di </a:t>
            </a:r>
            <a:r>
              <a:rPr lang="en-US" altLang="en-US" sz="1800" dirty="0" err="1" smtClean="0"/>
              <a:t>questa</a:t>
            </a:r>
            <a:r>
              <a:rPr lang="en-US" altLang="en-US" sz="1800" dirty="0" smtClean="0"/>
              <a:t> </a:t>
            </a:r>
            <a:r>
              <a:rPr lang="en-US" altLang="en-US" sz="1800" dirty="0" err="1" smtClean="0"/>
              <a:t>legge</a:t>
            </a:r>
            <a:r>
              <a:rPr lang="en-US" altLang="en-US" sz="1800" dirty="0" smtClean="0"/>
              <a:t>, la </a:t>
            </a:r>
            <a:r>
              <a:rPr lang="en-US" altLang="en-US" sz="1800" dirty="0" err="1" smtClean="0"/>
              <a:t>norma</a:t>
            </a:r>
            <a:r>
              <a:rPr lang="en-US" altLang="en-US" sz="1800" dirty="0" smtClean="0"/>
              <a:t> </a:t>
            </a:r>
            <a:r>
              <a:rPr lang="en-US" altLang="en-US" sz="1800" dirty="0" err="1" smtClean="0"/>
              <a:t>principale</a:t>
            </a:r>
            <a:r>
              <a:rPr lang="en-US" altLang="en-US" sz="1800" dirty="0" smtClean="0"/>
              <a:t> – ma </a:t>
            </a:r>
            <a:r>
              <a:rPr lang="en-US" altLang="en-US" sz="1800" dirty="0" err="1" smtClean="0"/>
              <a:t>tuttora</a:t>
            </a:r>
            <a:r>
              <a:rPr lang="en-US" altLang="en-US" sz="1800" dirty="0" smtClean="0"/>
              <a:t> </a:t>
            </a:r>
            <a:r>
              <a:rPr lang="en-US" altLang="en-US" sz="1800" dirty="0" err="1" smtClean="0"/>
              <a:t>inattuata</a:t>
            </a:r>
            <a:r>
              <a:rPr lang="en-US" altLang="en-US" sz="1800" dirty="0" smtClean="0"/>
              <a:t>, e </a:t>
            </a:r>
            <a:r>
              <a:rPr lang="en-US" altLang="en-US" sz="1800" dirty="0" err="1" smtClean="0"/>
              <a:t>forse</a:t>
            </a:r>
            <a:r>
              <a:rPr lang="en-US" altLang="en-US" sz="1800" dirty="0" smtClean="0"/>
              <a:t> </a:t>
            </a:r>
            <a:r>
              <a:rPr lang="en-US" altLang="en-US" sz="1800" dirty="0" err="1" smtClean="0"/>
              <a:t>destinata</a:t>
            </a:r>
            <a:r>
              <a:rPr lang="en-US" altLang="en-US" sz="1800" dirty="0" smtClean="0"/>
              <a:t> a </a:t>
            </a:r>
            <a:r>
              <a:rPr lang="en-US" altLang="en-US" sz="1800" dirty="0" err="1" smtClean="0"/>
              <a:t>continuare</a:t>
            </a:r>
            <a:r>
              <a:rPr lang="en-US" altLang="en-US" sz="1800" dirty="0" smtClean="0"/>
              <a:t> a non </a:t>
            </a:r>
            <a:r>
              <a:rPr lang="en-US" altLang="en-US" sz="1800" dirty="0" err="1" smtClean="0"/>
              <a:t>esserlo</a:t>
            </a:r>
            <a:r>
              <a:rPr lang="en-US" altLang="en-US" sz="1800" dirty="0"/>
              <a:t> </a:t>
            </a:r>
            <a:r>
              <a:rPr lang="en-US" altLang="en-US" sz="1800" dirty="0" smtClean="0"/>
              <a:t>– è la </a:t>
            </a:r>
            <a:r>
              <a:rPr lang="en-US" altLang="en-US" sz="1800" b="1" dirty="0" smtClean="0"/>
              <a:t>Volcker Rule</a:t>
            </a:r>
            <a:r>
              <a:rPr lang="en-US" altLang="en-US" sz="1800" dirty="0" smtClean="0"/>
              <a:t>, </a:t>
            </a:r>
            <a:r>
              <a:rPr lang="en-US" altLang="en-US" sz="1800" dirty="0" err="1" smtClean="0"/>
              <a:t>che</a:t>
            </a:r>
            <a:r>
              <a:rPr lang="en-US" altLang="en-US" sz="1800" dirty="0" smtClean="0"/>
              <a:t> </a:t>
            </a:r>
            <a:r>
              <a:rPr lang="en-US" altLang="en-US" sz="1800" dirty="0" err="1" smtClean="0"/>
              <a:t>prevede</a:t>
            </a:r>
            <a:r>
              <a:rPr lang="en-US" altLang="en-US" sz="1800" dirty="0" smtClean="0"/>
              <a:t> </a:t>
            </a:r>
            <a:r>
              <a:rPr lang="en-US" altLang="en-US" sz="1800" dirty="0" err="1" smtClean="0"/>
              <a:t>il</a:t>
            </a:r>
            <a:r>
              <a:rPr lang="en-US" altLang="en-US" sz="1800" dirty="0" smtClean="0"/>
              <a:t> “</a:t>
            </a:r>
            <a:r>
              <a:rPr lang="en-US" altLang="en-US" sz="1800" b="1" dirty="0" smtClean="0">
                <a:solidFill>
                  <a:srgbClr val="C00000"/>
                </a:solidFill>
              </a:rPr>
              <a:t>ban on proprietary trading</a:t>
            </a:r>
            <a:r>
              <a:rPr lang="en-US" altLang="en-US" sz="1800" dirty="0" smtClean="0"/>
              <a:t>”, </a:t>
            </a:r>
          </a:p>
          <a:p>
            <a:pPr marL="0" indent="0">
              <a:lnSpc>
                <a:spcPct val="114000"/>
              </a:lnSpc>
              <a:spcBef>
                <a:spcPts val="600"/>
              </a:spcBef>
              <a:buNone/>
            </a:pPr>
            <a:r>
              <a:rPr lang="it-IT" altLang="en-US" sz="1800" dirty="0" smtClean="0"/>
              <a:t>ossia il divieto per le banche (che gestiscono i portafogli dei clienti) di condurre in parallelo operazioni sui mercati per conto proprio.</a:t>
            </a:r>
          </a:p>
          <a:p>
            <a:pPr marL="0" indent="0">
              <a:lnSpc>
                <a:spcPct val="114000"/>
              </a:lnSpc>
              <a:spcBef>
                <a:spcPts val="600"/>
              </a:spcBef>
              <a:buNone/>
            </a:pPr>
            <a:endParaRPr lang="it-IT" altLang="en-US" sz="1800" dirty="0" smtClean="0"/>
          </a:p>
        </p:txBody>
      </p:sp>
      <p:sp>
        <p:nvSpPr>
          <p:cNvPr id="685058" name="Rectangle 2"/>
          <p:cNvSpPr>
            <a:spLocks noGrp="1" noChangeArrowheads="1"/>
          </p:cNvSpPr>
          <p:nvPr>
            <p:ph type="title"/>
          </p:nvPr>
        </p:nvSpPr>
        <p:spPr>
          <a:xfrm>
            <a:off x="387927" y="157386"/>
            <a:ext cx="8676456" cy="679326"/>
          </a:xfrm>
        </p:spPr>
        <p:txBody>
          <a:bodyPr/>
          <a:lstStyle/>
          <a:p>
            <a:pPr eaLnBrk="1" hangingPunct="1">
              <a:defRPr/>
            </a:pPr>
            <a:r>
              <a:rPr lang="it-IT" sz="2400" b="1" dirty="0" smtClean="0">
                <a:solidFill>
                  <a:srgbClr val="005A5A"/>
                </a:solidFill>
              </a:rPr>
              <a:t>Negli USA: la </a:t>
            </a:r>
            <a:r>
              <a:rPr lang="it-IT" sz="2400" b="1" dirty="0" err="1" smtClean="0">
                <a:solidFill>
                  <a:srgbClr val="005A5A"/>
                </a:solidFill>
              </a:rPr>
              <a:t>Volcker</a:t>
            </a:r>
            <a:r>
              <a:rPr lang="it-IT" sz="2400" b="1" dirty="0" smtClean="0">
                <a:solidFill>
                  <a:srgbClr val="005A5A"/>
                </a:solidFill>
              </a:rPr>
              <a:t> </a:t>
            </a:r>
            <a:r>
              <a:rPr lang="it-IT" sz="2400" b="1" dirty="0" err="1" smtClean="0">
                <a:solidFill>
                  <a:srgbClr val="005A5A"/>
                </a:solidFill>
              </a:rPr>
              <a:t>Rule</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376650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9" name="Rectangle 3"/>
          <p:cNvSpPr>
            <a:spLocks noGrp="1" noChangeArrowheads="1"/>
          </p:cNvSpPr>
          <p:nvPr>
            <p:ph idx="1"/>
          </p:nvPr>
        </p:nvSpPr>
        <p:spPr>
          <a:xfrm>
            <a:off x="539552" y="980727"/>
            <a:ext cx="8604448" cy="5187911"/>
          </a:xfrm>
        </p:spPr>
        <p:txBody>
          <a:bodyPr/>
          <a:lstStyle/>
          <a:p>
            <a:pPr marL="0" indent="0">
              <a:lnSpc>
                <a:spcPct val="114000"/>
              </a:lnSpc>
              <a:spcBef>
                <a:spcPts val="600"/>
              </a:spcBef>
              <a:buNone/>
            </a:pPr>
            <a:r>
              <a:rPr lang="it-IT" altLang="en-US" sz="1800" dirty="0" smtClean="0">
                <a:solidFill>
                  <a:srgbClr val="000000"/>
                </a:solidFill>
              </a:rPr>
              <a:t>Diverse misure sono state adottate, a partire dal 2012, con l’intento complessivo di arrivare ad una </a:t>
            </a:r>
            <a:r>
              <a:rPr lang="en-US" altLang="en-US" sz="1800" dirty="0">
                <a:solidFill>
                  <a:srgbClr val="000000"/>
                </a:solidFill>
              </a:rPr>
              <a:t>“</a:t>
            </a:r>
            <a:r>
              <a:rPr lang="en-US" altLang="en-US" sz="1800" b="1" dirty="0" err="1">
                <a:solidFill>
                  <a:srgbClr val="C00000"/>
                </a:solidFill>
              </a:rPr>
              <a:t>Unione</a:t>
            </a:r>
            <a:r>
              <a:rPr lang="en-US" altLang="en-US" sz="1800" b="1" dirty="0">
                <a:solidFill>
                  <a:srgbClr val="C00000"/>
                </a:solidFill>
              </a:rPr>
              <a:t> </a:t>
            </a:r>
            <a:r>
              <a:rPr lang="en-US" altLang="en-US" sz="1800" b="1" dirty="0" err="1">
                <a:solidFill>
                  <a:srgbClr val="C00000"/>
                </a:solidFill>
              </a:rPr>
              <a:t>Bancaria</a:t>
            </a:r>
            <a:r>
              <a:rPr lang="en-US" altLang="en-US" sz="1800" dirty="0" smtClean="0">
                <a:solidFill>
                  <a:srgbClr val="000000"/>
                </a:solidFill>
              </a:rPr>
              <a:t>”:</a:t>
            </a:r>
            <a:endParaRPr lang="it-IT" altLang="en-US" sz="1800" dirty="0">
              <a:solidFill>
                <a:srgbClr val="000000"/>
              </a:solidFill>
            </a:endParaRPr>
          </a:p>
          <a:p>
            <a:pPr>
              <a:lnSpc>
                <a:spcPct val="114000"/>
              </a:lnSpc>
              <a:spcBef>
                <a:spcPts val="600"/>
              </a:spcBef>
            </a:pPr>
            <a:r>
              <a:rPr lang="it-IT" altLang="en-US" sz="1800" dirty="0" smtClean="0">
                <a:solidFill>
                  <a:srgbClr val="000000"/>
                </a:solidFill>
              </a:rPr>
              <a:t>Sono stati affidati alla BCE compiti di </a:t>
            </a:r>
            <a:r>
              <a:rPr lang="it-IT" altLang="en-US" sz="1800" b="1" dirty="0" smtClean="0">
                <a:solidFill>
                  <a:srgbClr val="C00000"/>
                </a:solidFill>
              </a:rPr>
              <a:t>sorveglianza prudenziale </a:t>
            </a:r>
            <a:r>
              <a:rPr lang="it-IT" altLang="en-US" sz="1800" dirty="0" smtClean="0">
                <a:solidFill>
                  <a:srgbClr val="000000"/>
                </a:solidFill>
              </a:rPr>
              <a:t>delle banche più grandi (prima in capo solo alle BC nazionali)</a:t>
            </a:r>
          </a:p>
          <a:p>
            <a:pPr>
              <a:lnSpc>
                <a:spcPct val="114000"/>
              </a:lnSpc>
              <a:spcBef>
                <a:spcPts val="600"/>
              </a:spcBef>
            </a:pPr>
            <a:r>
              <a:rPr lang="it-IT" altLang="en-US" sz="1800" dirty="0" smtClean="0">
                <a:solidFill>
                  <a:srgbClr val="000000"/>
                </a:solidFill>
              </a:rPr>
              <a:t>Sono stati adottate misure per consentire di prevenire e, nel caso, di poter meglio </a:t>
            </a:r>
            <a:r>
              <a:rPr lang="it-IT" altLang="en-US" sz="1800" b="1" dirty="0" smtClean="0">
                <a:solidFill>
                  <a:srgbClr val="C00000"/>
                </a:solidFill>
              </a:rPr>
              <a:t>gestire le conseguenze delle crisi </a:t>
            </a:r>
            <a:r>
              <a:rPr lang="it-IT" altLang="en-US" sz="1800" dirty="0" smtClean="0">
                <a:solidFill>
                  <a:srgbClr val="000000"/>
                </a:solidFill>
              </a:rPr>
              <a:t>finanziarie (Direttiva su </a:t>
            </a:r>
            <a:r>
              <a:rPr lang="en-US" sz="1800" dirty="0" smtClean="0"/>
              <a:t>Bank </a:t>
            </a:r>
            <a:r>
              <a:rPr lang="en-US" sz="1800" dirty="0"/>
              <a:t>Recovery and Resolution </a:t>
            </a:r>
            <a:r>
              <a:rPr lang="en-US" sz="1800" dirty="0" smtClean="0"/>
              <a:t>- BRRD)</a:t>
            </a:r>
          </a:p>
          <a:p>
            <a:pPr>
              <a:lnSpc>
                <a:spcPct val="114000"/>
              </a:lnSpc>
              <a:spcBef>
                <a:spcPts val="600"/>
              </a:spcBef>
            </a:pPr>
            <a:r>
              <a:rPr lang="en-US" altLang="en-US" sz="1800" dirty="0" smtClean="0">
                <a:solidFill>
                  <a:srgbClr val="000000"/>
                </a:solidFill>
              </a:rPr>
              <a:t>E’ </a:t>
            </a:r>
            <a:r>
              <a:rPr lang="en-US" altLang="en-US" sz="1800" dirty="0" err="1" smtClean="0">
                <a:solidFill>
                  <a:srgbClr val="000000"/>
                </a:solidFill>
              </a:rPr>
              <a:t>stato</a:t>
            </a:r>
            <a:r>
              <a:rPr lang="en-US" altLang="en-US" sz="1800" dirty="0" smtClean="0">
                <a:solidFill>
                  <a:srgbClr val="000000"/>
                </a:solidFill>
              </a:rPr>
              <a:t> </a:t>
            </a:r>
            <a:r>
              <a:rPr lang="en-US" altLang="en-US" sz="1800" dirty="0" err="1" smtClean="0">
                <a:solidFill>
                  <a:srgbClr val="000000"/>
                </a:solidFill>
              </a:rPr>
              <a:t>riformato</a:t>
            </a:r>
            <a:r>
              <a:rPr lang="en-US" altLang="en-US" sz="1800" dirty="0" smtClean="0">
                <a:solidFill>
                  <a:srgbClr val="000000"/>
                </a:solidFill>
              </a:rPr>
              <a:t> e </a:t>
            </a:r>
            <a:r>
              <a:rPr lang="en-US" altLang="en-US" sz="1800" dirty="0" err="1" smtClean="0">
                <a:solidFill>
                  <a:srgbClr val="000000"/>
                </a:solidFill>
              </a:rPr>
              <a:t>consolidato</a:t>
            </a:r>
            <a:r>
              <a:rPr lang="en-US" altLang="en-US" sz="1800" dirty="0" smtClean="0">
                <a:solidFill>
                  <a:srgbClr val="000000"/>
                </a:solidFill>
              </a:rPr>
              <a:t> </a:t>
            </a:r>
            <a:r>
              <a:rPr lang="en-US" altLang="en-US" sz="1800" dirty="0" err="1" smtClean="0">
                <a:solidFill>
                  <a:srgbClr val="000000"/>
                </a:solidFill>
              </a:rPr>
              <a:t>su</a:t>
            </a:r>
            <a:r>
              <a:rPr lang="en-US" altLang="en-US" sz="1800" dirty="0" smtClean="0">
                <a:solidFill>
                  <a:srgbClr val="000000"/>
                </a:solidFill>
              </a:rPr>
              <a:t> base </a:t>
            </a:r>
            <a:r>
              <a:rPr lang="en-US" altLang="en-US" sz="1800" dirty="0" err="1" smtClean="0">
                <a:solidFill>
                  <a:srgbClr val="000000"/>
                </a:solidFill>
              </a:rPr>
              <a:t>europea</a:t>
            </a:r>
            <a:r>
              <a:rPr lang="en-US" altLang="en-US" sz="1800" dirty="0" smtClean="0">
                <a:solidFill>
                  <a:srgbClr val="000000"/>
                </a:solidFill>
              </a:rPr>
              <a:t> </a:t>
            </a:r>
            <a:r>
              <a:rPr lang="en-US" altLang="en-US" sz="1800" dirty="0" err="1" smtClean="0">
                <a:solidFill>
                  <a:srgbClr val="000000"/>
                </a:solidFill>
              </a:rPr>
              <a:t>il</a:t>
            </a:r>
            <a:r>
              <a:rPr lang="en-US" altLang="en-US" sz="1800" dirty="0" smtClean="0">
                <a:solidFill>
                  <a:srgbClr val="000000"/>
                </a:solidFill>
              </a:rPr>
              <a:t> </a:t>
            </a:r>
            <a:r>
              <a:rPr lang="en-US" altLang="en-US" sz="1800" dirty="0" err="1" smtClean="0">
                <a:solidFill>
                  <a:srgbClr val="000000"/>
                </a:solidFill>
              </a:rPr>
              <a:t>sistema</a:t>
            </a:r>
            <a:r>
              <a:rPr lang="en-US" altLang="en-US" sz="1800" dirty="0" smtClean="0">
                <a:solidFill>
                  <a:srgbClr val="000000"/>
                </a:solidFill>
              </a:rPr>
              <a:t> di </a:t>
            </a:r>
            <a:r>
              <a:rPr lang="en-US" altLang="en-US" sz="1800" b="1" dirty="0" err="1" smtClean="0">
                <a:solidFill>
                  <a:srgbClr val="C00000"/>
                </a:solidFill>
              </a:rPr>
              <a:t>assicurazione</a:t>
            </a:r>
            <a:r>
              <a:rPr lang="en-US" altLang="en-US" sz="1800" b="1" dirty="0" smtClean="0">
                <a:solidFill>
                  <a:srgbClr val="C00000"/>
                </a:solidFill>
              </a:rPr>
              <a:t> </a:t>
            </a:r>
            <a:r>
              <a:rPr lang="en-US" altLang="en-US" sz="1800" b="1" dirty="0" err="1" smtClean="0">
                <a:solidFill>
                  <a:srgbClr val="C00000"/>
                </a:solidFill>
              </a:rPr>
              <a:t>dei</a:t>
            </a:r>
            <a:r>
              <a:rPr lang="en-US" altLang="en-US" sz="1800" b="1" dirty="0" smtClean="0">
                <a:solidFill>
                  <a:srgbClr val="C00000"/>
                </a:solidFill>
              </a:rPr>
              <a:t> </a:t>
            </a:r>
            <a:r>
              <a:rPr lang="en-US" altLang="en-US" sz="1800" b="1" dirty="0" err="1" smtClean="0">
                <a:solidFill>
                  <a:srgbClr val="C00000"/>
                </a:solidFill>
              </a:rPr>
              <a:t>depositi</a:t>
            </a:r>
            <a:r>
              <a:rPr lang="en-US" altLang="en-US" sz="1800" b="1" dirty="0" smtClean="0">
                <a:solidFill>
                  <a:srgbClr val="C00000"/>
                </a:solidFill>
              </a:rPr>
              <a:t> </a:t>
            </a:r>
            <a:r>
              <a:rPr lang="en-US" altLang="en-US" sz="1800" dirty="0" err="1" smtClean="0">
                <a:solidFill>
                  <a:srgbClr val="000000"/>
                </a:solidFill>
              </a:rPr>
              <a:t>bancari</a:t>
            </a:r>
            <a:r>
              <a:rPr lang="en-US" altLang="en-US" sz="1800" dirty="0" smtClean="0">
                <a:solidFill>
                  <a:srgbClr val="000000"/>
                </a:solidFill>
              </a:rPr>
              <a:t> (a </a:t>
            </a:r>
            <a:r>
              <a:rPr lang="en-US" altLang="en-US" sz="1800" dirty="0" err="1" smtClean="0">
                <a:solidFill>
                  <a:srgbClr val="000000"/>
                </a:solidFill>
              </a:rPr>
              <a:t>protezione</a:t>
            </a:r>
            <a:r>
              <a:rPr lang="en-US" altLang="en-US" sz="1800" dirty="0" smtClean="0">
                <a:solidFill>
                  <a:srgbClr val="000000"/>
                </a:solidFill>
              </a:rPr>
              <a:t> </a:t>
            </a:r>
            <a:r>
              <a:rPr lang="en-US" altLang="en-US" sz="1800" dirty="0" err="1" smtClean="0">
                <a:solidFill>
                  <a:srgbClr val="000000"/>
                </a:solidFill>
              </a:rPr>
              <a:t>dei</a:t>
            </a:r>
            <a:r>
              <a:rPr lang="en-US" altLang="en-US" sz="1800" dirty="0" smtClean="0">
                <a:solidFill>
                  <a:srgbClr val="000000"/>
                </a:solidFill>
              </a:rPr>
              <a:t> </a:t>
            </a:r>
            <a:r>
              <a:rPr lang="en-US" altLang="en-US" sz="1800" dirty="0" err="1" smtClean="0">
                <a:solidFill>
                  <a:srgbClr val="000000"/>
                </a:solidFill>
              </a:rPr>
              <a:t>risparmiatori</a:t>
            </a:r>
            <a:r>
              <a:rPr lang="en-US" altLang="en-US" sz="1800" dirty="0" smtClean="0">
                <a:solidFill>
                  <a:srgbClr val="000000"/>
                </a:solidFill>
              </a:rPr>
              <a:t>).</a:t>
            </a:r>
          </a:p>
        </p:txBody>
      </p:sp>
      <p:sp>
        <p:nvSpPr>
          <p:cNvPr id="685058" name="Rectangle 2"/>
          <p:cNvSpPr>
            <a:spLocks noGrp="1" noChangeArrowheads="1"/>
          </p:cNvSpPr>
          <p:nvPr>
            <p:ph type="title"/>
          </p:nvPr>
        </p:nvSpPr>
        <p:spPr>
          <a:xfrm>
            <a:off x="387927" y="157386"/>
            <a:ext cx="8676456" cy="679326"/>
          </a:xfrm>
        </p:spPr>
        <p:txBody>
          <a:bodyPr/>
          <a:lstStyle/>
          <a:p>
            <a:pPr eaLnBrk="1" hangingPunct="1">
              <a:defRPr/>
            </a:pPr>
            <a:r>
              <a:rPr lang="it-IT" sz="2400" b="1" dirty="0" smtClean="0">
                <a:solidFill>
                  <a:srgbClr val="005A5A"/>
                </a:solidFill>
              </a:rPr>
              <a:t>Nell’UE:  i nuovi compiti della BCE</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204760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68313" y="-99392"/>
            <a:ext cx="7313612" cy="895350"/>
          </a:xfrm>
        </p:spPr>
        <p:txBody>
          <a:bodyPr/>
          <a:lstStyle/>
          <a:p>
            <a:pPr eaLnBrk="1" hangingPunct="1">
              <a:defRPr/>
            </a:pPr>
            <a:r>
              <a:rPr lang="it-IT" sz="2400" b="1" dirty="0" smtClean="0">
                <a:solidFill>
                  <a:srgbClr val="005A5A"/>
                </a:solidFill>
              </a:rPr>
              <a:t>6. </a:t>
            </a:r>
            <a:r>
              <a:rPr lang="it-IT" sz="2400" b="1" dirty="0" smtClean="0">
                <a:solidFill>
                  <a:srgbClr val="005A5A"/>
                </a:solidFill>
              </a:rPr>
              <a:t>In </a:t>
            </a:r>
            <a:r>
              <a:rPr lang="it-IT" sz="2400" b="1" dirty="0">
                <a:solidFill>
                  <a:srgbClr val="005A5A"/>
                </a:solidFill>
              </a:rPr>
              <a:t>sintesi</a:t>
            </a:r>
          </a:p>
        </p:txBody>
      </p:sp>
      <p:sp>
        <p:nvSpPr>
          <p:cNvPr id="685059" name="Rectangle 3"/>
          <p:cNvSpPr>
            <a:spLocks noGrp="1" noChangeArrowheads="1"/>
          </p:cNvSpPr>
          <p:nvPr>
            <p:ph idx="1"/>
          </p:nvPr>
        </p:nvSpPr>
        <p:spPr>
          <a:xfrm>
            <a:off x="479426" y="908720"/>
            <a:ext cx="8557070" cy="5564088"/>
          </a:xfrm>
        </p:spPr>
        <p:txBody>
          <a:bodyPr/>
          <a:lstStyle/>
          <a:p>
            <a:pPr>
              <a:lnSpc>
                <a:spcPct val="125000"/>
              </a:lnSpc>
              <a:spcBef>
                <a:spcPts val="600"/>
              </a:spcBef>
              <a:buFont typeface="+mj-lt"/>
              <a:buAutoNum type="arabicPeriod"/>
            </a:pPr>
            <a:r>
              <a:rPr lang="it-IT" altLang="en-US" sz="1800" dirty="0" smtClean="0">
                <a:solidFill>
                  <a:srgbClr val="000000"/>
                </a:solidFill>
              </a:rPr>
              <a:t>Il controllo della quantità di moneta avviene, indirettamente, fissando i </a:t>
            </a:r>
            <a:r>
              <a:rPr lang="it-IT" altLang="en-US" sz="1800" b="1" dirty="0" smtClean="0">
                <a:solidFill>
                  <a:srgbClr val="C00000"/>
                </a:solidFill>
              </a:rPr>
              <a:t>tassi di interesse sul mercato monetario</a:t>
            </a:r>
            <a:r>
              <a:rPr lang="it-IT" altLang="en-US" sz="1800" dirty="0" smtClean="0">
                <a:solidFill>
                  <a:srgbClr val="000000"/>
                </a:solidFill>
              </a:rPr>
              <a:t>, in modo da controllare il volume della liquidità che le banche possono usare per soddisfare gli </a:t>
            </a:r>
            <a:r>
              <a:rPr lang="it-IT" altLang="en-US" sz="1800" b="1" dirty="0" smtClean="0">
                <a:solidFill>
                  <a:srgbClr val="C00000"/>
                </a:solidFill>
              </a:rPr>
              <a:t>obblighi di riserva</a:t>
            </a:r>
            <a:r>
              <a:rPr lang="it-IT" altLang="en-US" sz="1800" dirty="0" smtClean="0"/>
              <a:t>.</a:t>
            </a:r>
          </a:p>
          <a:p>
            <a:pPr>
              <a:lnSpc>
                <a:spcPct val="125000"/>
              </a:lnSpc>
              <a:spcBef>
                <a:spcPts val="600"/>
              </a:spcBef>
              <a:buFont typeface="+mj-lt"/>
              <a:buAutoNum type="arabicPeriod"/>
            </a:pPr>
            <a:r>
              <a:rPr lang="it-IT" altLang="en-US" sz="1800" dirty="0" smtClean="0">
                <a:solidFill>
                  <a:srgbClr val="000000"/>
                </a:solidFill>
              </a:rPr>
              <a:t>In pratica, i</a:t>
            </a:r>
            <a:r>
              <a:rPr lang="it-IT" altLang="en-US" sz="1800" dirty="0" smtClean="0">
                <a:solidFill>
                  <a:srgbClr val="000099"/>
                </a:solidFill>
              </a:rPr>
              <a:t>l </a:t>
            </a:r>
            <a:r>
              <a:rPr lang="it-IT" altLang="en-US" sz="1800" dirty="0">
                <a:solidFill>
                  <a:srgbClr val="000099"/>
                </a:solidFill>
              </a:rPr>
              <a:t>processo decisionale di una BC può essere </a:t>
            </a:r>
            <a:r>
              <a:rPr lang="it-IT" altLang="en-US" sz="1800" dirty="0" smtClean="0">
                <a:solidFill>
                  <a:srgbClr val="000099"/>
                </a:solidFill>
              </a:rPr>
              <a:t>approssimativamente descritto simulato </a:t>
            </a:r>
            <a:r>
              <a:rPr lang="it-IT" altLang="en-US" sz="1800" dirty="0">
                <a:solidFill>
                  <a:srgbClr val="000099"/>
                </a:solidFill>
              </a:rPr>
              <a:t>con una </a:t>
            </a:r>
            <a:r>
              <a:rPr lang="it-IT" altLang="en-US" sz="1800" b="1" dirty="0">
                <a:solidFill>
                  <a:srgbClr val="000099"/>
                </a:solidFill>
              </a:rPr>
              <a:t>regola di fissazione del tasso d’interesse sul mercato monetario</a:t>
            </a:r>
            <a:r>
              <a:rPr lang="it-IT" altLang="en-US" sz="1800" dirty="0">
                <a:solidFill>
                  <a:srgbClr val="000099"/>
                </a:solidFill>
              </a:rPr>
              <a:t> </a:t>
            </a:r>
            <a:r>
              <a:rPr lang="it-IT" altLang="en-US" sz="1800" dirty="0" smtClean="0">
                <a:solidFill>
                  <a:srgbClr val="000099"/>
                </a:solidFill>
              </a:rPr>
              <a:t>(la </a:t>
            </a:r>
            <a:r>
              <a:rPr lang="it-IT" altLang="en-US" sz="1800" dirty="0">
                <a:solidFill>
                  <a:srgbClr val="000099"/>
                </a:solidFill>
              </a:rPr>
              <a:t>Regola di Taylor). </a:t>
            </a:r>
          </a:p>
          <a:p>
            <a:pPr>
              <a:lnSpc>
                <a:spcPct val="114000"/>
              </a:lnSpc>
              <a:spcBef>
                <a:spcPts val="600"/>
              </a:spcBef>
              <a:buFont typeface="+mj-lt"/>
              <a:buAutoNum type="arabicPeriod"/>
            </a:pPr>
            <a:r>
              <a:rPr lang="it-IT" altLang="en-US" sz="1800" dirty="0">
                <a:solidFill>
                  <a:schemeClr val="accent1">
                    <a:lumMod val="50000"/>
                  </a:schemeClr>
                </a:solidFill>
              </a:rPr>
              <a:t>Ad ogni tasso fissato dalla BC sul mercato monetario corrisponde un diverso </a:t>
            </a:r>
            <a:r>
              <a:rPr lang="it-IT" altLang="en-US" sz="1800" b="1" dirty="0">
                <a:solidFill>
                  <a:schemeClr val="accent1">
                    <a:lumMod val="50000"/>
                  </a:schemeClr>
                </a:solidFill>
              </a:rPr>
              <a:t>equilibrio sul mercato dei prestiti </a:t>
            </a:r>
            <a:r>
              <a:rPr lang="it-IT" altLang="en-US" sz="1800" dirty="0">
                <a:solidFill>
                  <a:schemeClr val="accent1">
                    <a:lumMod val="50000"/>
                  </a:schemeClr>
                </a:solidFill>
              </a:rPr>
              <a:t>(in termini di volume erogato e tasso sui prestiti): in questo modo le decisioni di PM si trasmettono al sistema </a:t>
            </a:r>
            <a:r>
              <a:rPr lang="it-IT" altLang="en-US" sz="1800" dirty="0" smtClean="0">
                <a:solidFill>
                  <a:schemeClr val="accent1">
                    <a:lumMod val="50000"/>
                  </a:schemeClr>
                </a:solidFill>
              </a:rPr>
              <a:t>macroeconomico</a:t>
            </a:r>
          </a:p>
          <a:p>
            <a:pPr>
              <a:lnSpc>
                <a:spcPct val="114000"/>
              </a:lnSpc>
              <a:spcBef>
                <a:spcPts val="600"/>
              </a:spcBef>
              <a:buFont typeface="+mj-lt"/>
              <a:buAutoNum type="arabicPeriod"/>
            </a:pPr>
            <a:r>
              <a:rPr lang="it-IT" altLang="en-US" sz="1800" dirty="0">
                <a:solidFill>
                  <a:srgbClr val="000000"/>
                </a:solidFill>
              </a:rPr>
              <a:t>I </a:t>
            </a:r>
            <a:r>
              <a:rPr lang="it-IT" altLang="en-US" sz="1800" b="1" dirty="0">
                <a:solidFill>
                  <a:srgbClr val="000099"/>
                </a:solidFill>
              </a:rPr>
              <a:t>depositi bancari </a:t>
            </a:r>
            <a:r>
              <a:rPr lang="it-IT" altLang="en-US" sz="1800" dirty="0">
                <a:solidFill>
                  <a:srgbClr val="000000"/>
                </a:solidFill>
              </a:rPr>
              <a:t>hanno una natura ibrida: </a:t>
            </a:r>
            <a:r>
              <a:rPr lang="it-IT" altLang="en-US" sz="1800" dirty="0" smtClean="0">
                <a:solidFill>
                  <a:srgbClr val="000000"/>
                </a:solidFill>
              </a:rPr>
              <a:t>essi originano sia dalle </a:t>
            </a:r>
            <a:r>
              <a:rPr lang="it-IT" altLang="en-US" sz="1800" dirty="0">
                <a:solidFill>
                  <a:srgbClr val="000000"/>
                </a:solidFill>
              </a:rPr>
              <a:t>decisioni dei consumatori / risparmiatori, </a:t>
            </a:r>
            <a:r>
              <a:rPr lang="it-IT" altLang="en-US" sz="1800" dirty="0" smtClean="0">
                <a:solidFill>
                  <a:srgbClr val="000000"/>
                </a:solidFill>
              </a:rPr>
              <a:t>che dall’attività </a:t>
            </a:r>
            <a:r>
              <a:rPr lang="it-IT" altLang="en-US" sz="1800" dirty="0">
                <a:solidFill>
                  <a:srgbClr val="000000"/>
                </a:solidFill>
              </a:rPr>
              <a:t>di prestito delle banche.</a:t>
            </a:r>
          </a:p>
          <a:p>
            <a:pPr>
              <a:lnSpc>
                <a:spcPct val="114000"/>
              </a:lnSpc>
              <a:spcBef>
                <a:spcPts val="600"/>
              </a:spcBef>
              <a:buFont typeface="+mj-lt"/>
              <a:buAutoNum type="arabicPeriod"/>
            </a:pPr>
            <a:r>
              <a:rPr lang="it-IT" altLang="en-US" sz="1800" dirty="0">
                <a:solidFill>
                  <a:srgbClr val="000000"/>
                </a:solidFill>
              </a:rPr>
              <a:t>A fronte dei </a:t>
            </a:r>
            <a:r>
              <a:rPr lang="it-IT" altLang="en-US" sz="1800" dirty="0" smtClean="0">
                <a:solidFill>
                  <a:srgbClr val="000000"/>
                </a:solidFill>
              </a:rPr>
              <a:t>depositi ricevuti dalla clientela, </a:t>
            </a:r>
            <a:r>
              <a:rPr lang="it-IT" altLang="en-US" sz="1800" dirty="0">
                <a:solidFill>
                  <a:srgbClr val="000000"/>
                </a:solidFill>
              </a:rPr>
              <a:t>le banche devono disporre di </a:t>
            </a:r>
            <a:r>
              <a:rPr lang="it-IT" altLang="en-US" sz="1800" b="1" dirty="0">
                <a:solidFill>
                  <a:srgbClr val="000099"/>
                </a:solidFill>
              </a:rPr>
              <a:t>liquidità</a:t>
            </a:r>
            <a:r>
              <a:rPr lang="it-IT" altLang="en-US" sz="1800" dirty="0">
                <a:solidFill>
                  <a:srgbClr val="000000"/>
                </a:solidFill>
              </a:rPr>
              <a:t> (per mantenere </a:t>
            </a:r>
            <a:r>
              <a:rPr lang="it-IT" altLang="en-US" sz="1800" b="1" dirty="0">
                <a:solidFill>
                  <a:srgbClr val="C00000"/>
                </a:solidFill>
              </a:rPr>
              <a:t>riserve</a:t>
            </a:r>
            <a:r>
              <a:rPr lang="it-IT" altLang="en-US" sz="1800" dirty="0">
                <a:solidFill>
                  <a:srgbClr val="000000"/>
                </a:solidFill>
              </a:rPr>
              <a:t> sia </a:t>
            </a:r>
            <a:r>
              <a:rPr lang="it-IT" altLang="en-US" sz="1800" b="1" dirty="0">
                <a:solidFill>
                  <a:srgbClr val="C00000"/>
                </a:solidFill>
              </a:rPr>
              <a:t>obbligatorie</a:t>
            </a:r>
            <a:r>
              <a:rPr lang="it-IT" altLang="en-US" sz="1800" dirty="0">
                <a:solidFill>
                  <a:srgbClr val="000000"/>
                </a:solidFill>
              </a:rPr>
              <a:t> che </a:t>
            </a:r>
            <a:r>
              <a:rPr lang="it-IT" altLang="en-US" sz="1800" b="1" dirty="0">
                <a:solidFill>
                  <a:srgbClr val="C00000"/>
                </a:solidFill>
              </a:rPr>
              <a:t>libere</a:t>
            </a:r>
            <a:r>
              <a:rPr lang="it-IT" altLang="en-US" sz="1800" dirty="0" smtClean="0">
                <a:solidFill>
                  <a:srgbClr val="000000"/>
                </a:solidFill>
              </a:rPr>
              <a:t>).</a:t>
            </a:r>
            <a:endParaRPr lang="it-IT" altLang="en-US" sz="1800" dirty="0">
              <a:solidFill>
                <a:srgbClr val="000000"/>
              </a:solidFill>
            </a:endParaRPr>
          </a:p>
          <a:p>
            <a:pPr>
              <a:lnSpc>
                <a:spcPct val="114000"/>
              </a:lnSpc>
              <a:spcBef>
                <a:spcPts val="600"/>
              </a:spcBef>
              <a:buFont typeface="+mj-lt"/>
              <a:buAutoNum type="arabicPeriod"/>
            </a:pPr>
            <a:endParaRPr lang="it-IT" altLang="en-US" sz="1800" dirty="0">
              <a:solidFill>
                <a:schemeClr val="accent1">
                  <a:lumMod val="50000"/>
                </a:schemeClr>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1693063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68313" y="-99392"/>
            <a:ext cx="7313612" cy="895350"/>
          </a:xfrm>
        </p:spPr>
        <p:txBody>
          <a:bodyPr/>
          <a:lstStyle/>
          <a:p>
            <a:pPr eaLnBrk="1" hangingPunct="1">
              <a:defRPr/>
            </a:pPr>
            <a:r>
              <a:rPr lang="it-IT" sz="2400" b="1" dirty="0" smtClean="0">
                <a:solidFill>
                  <a:srgbClr val="005A5A"/>
                </a:solidFill>
              </a:rPr>
              <a:t>In sintesi (</a:t>
            </a:r>
            <a:r>
              <a:rPr lang="it-IT" sz="2400" dirty="0" smtClean="0">
                <a:solidFill>
                  <a:srgbClr val="005A5A"/>
                </a:solidFill>
              </a:rPr>
              <a:t>continua</a:t>
            </a:r>
            <a:r>
              <a:rPr lang="it-IT" sz="2400" b="1" dirty="0" smtClean="0">
                <a:solidFill>
                  <a:srgbClr val="005A5A"/>
                </a:solidFill>
              </a:rPr>
              <a:t>)</a:t>
            </a:r>
            <a:endParaRPr lang="it-IT" sz="2400" b="1" dirty="0">
              <a:solidFill>
                <a:srgbClr val="005A5A"/>
              </a:solidFill>
            </a:endParaRPr>
          </a:p>
        </p:txBody>
      </p:sp>
      <p:sp>
        <p:nvSpPr>
          <p:cNvPr id="685059" name="Rectangle 3"/>
          <p:cNvSpPr>
            <a:spLocks noGrp="1" noChangeArrowheads="1"/>
          </p:cNvSpPr>
          <p:nvPr>
            <p:ph idx="1"/>
          </p:nvPr>
        </p:nvSpPr>
        <p:spPr>
          <a:xfrm>
            <a:off x="501197" y="1065312"/>
            <a:ext cx="8136904" cy="5564088"/>
          </a:xfrm>
        </p:spPr>
        <p:txBody>
          <a:bodyPr/>
          <a:lstStyle/>
          <a:p>
            <a:pPr>
              <a:lnSpc>
                <a:spcPct val="114000"/>
              </a:lnSpc>
              <a:spcBef>
                <a:spcPts val="600"/>
              </a:spcBef>
              <a:buFont typeface="+mj-lt"/>
              <a:buAutoNum type="arabicPeriod" startAt="6"/>
            </a:pPr>
            <a:r>
              <a:rPr lang="it-IT" altLang="en-US" sz="1800" dirty="0" smtClean="0">
                <a:solidFill>
                  <a:srgbClr val="000000"/>
                </a:solidFill>
              </a:rPr>
              <a:t>Il </a:t>
            </a:r>
            <a:r>
              <a:rPr lang="it-IT" altLang="en-US" sz="1800" b="1" dirty="0"/>
              <a:t>legame indiretto </a:t>
            </a:r>
            <a:r>
              <a:rPr lang="it-IT" altLang="en-US" sz="1800" dirty="0"/>
              <a:t>tra </a:t>
            </a:r>
            <a:r>
              <a:rPr lang="it-IT" altLang="en-US" sz="1800" dirty="0" smtClean="0"/>
              <a:t>il volume dei </a:t>
            </a:r>
            <a:r>
              <a:rPr lang="it-IT" altLang="en-US" sz="1800" b="1" dirty="0" smtClean="0">
                <a:solidFill>
                  <a:srgbClr val="0070C0"/>
                </a:solidFill>
              </a:rPr>
              <a:t>prestiti</a:t>
            </a:r>
            <a:r>
              <a:rPr lang="it-IT" altLang="en-US" sz="1800" dirty="0" smtClean="0"/>
              <a:t> </a:t>
            </a:r>
            <a:r>
              <a:rPr lang="it-IT" altLang="en-US" sz="1800" dirty="0"/>
              <a:t>e </a:t>
            </a:r>
            <a:r>
              <a:rPr lang="it-IT" altLang="en-US" sz="1800" dirty="0" smtClean="0"/>
              <a:t>delle </a:t>
            </a:r>
            <a:r>
              <a:rPr lang="it-IT" altLang="en-US" sz="1800" b="1" dirty="0" smtClean="0">
                <a:solidFill>
                  <a:srgbClr val="0070C0"/>
                </a:solidFill>
              </a:rPr>
              <a:t>riserve</a:t>
            </a:r>
            <a:r>
              <a:rPr lang="it-IT" altLang="en-US" sz="1800" dirty="0" smtClean="0"/>
              <a:t> </a:t>
            </a:r>
            <a:r>
              <a:rPr lang="it-IT" altLang="en-US" sz="1800" dirty="0"/>
              <a:t>mantenute dalle banche </a:t>
            </a:r>
            <a:r>
              <a:rPr lang="it-IT" altLang="en-US" sz="1800" dirty="0" smtClean="0"/>
              <a:t>( e tra i relativi mercati) consente </a:t>
            </a:r>
            <a:r>
              <a:rPr lang="it-IT" altLang="en-US" sz="1800" dirty="0"/>
              <a:t>alla </a:t>
            </a:r>
            <a:r>
              <a:rPr lang="it-IT" altLang="en-US" sz="1800" dirty="0" smtClean="0"/>
              <a:t>BC </a:t>
            </a:r>
            <a:r>
              <a:rPr lang="it-IT" altLang="en-US" sz="1800" dirty="0"/>
              <a:t>di </a:t>
            </a:r>
            <a:r>
              <a:rPr lang="it-IT" altLang="en-US" sz="1800" b="1" dirty="0">
                <a:solidFill>
                  <a:srgbClr val="C00000"/>
                </a:solidFill>
              </a:rPr>
              <a:t>controllare</a:t>
            </a:r>
            <a:r>
              <a:rPr lang="it-IT" altLang="en-US" sz="1800" b="1" dirty="0"/>
              <a:t> </a:t>
            </a:r>
            <a:r>
              <a:rPr lang="it-IT" altLang="en-US" sz="1800" b="1" dirty="0" smtClean="0">
                <a:solidFill>
                  <a:srgbClr val="C00000"/>
                </a:solidFill>
              </a:rPr>
              <a:t>indirettamente</a:t>
            </a:r>
            <a:r>
              <a:rPr lang="it-IT" altLang="en-US" sz="1800" dirty="0" smtClean="0"/>
              <a:t>  il mercato </a:t>
            </a:r>
            <a:r>
              <a:rPr lang="it-IT" altLang="en-US" sz="1800" dirty="0"/>
              <a:t>dei prestiti </a:t>
            </a:r>
            <a:r>
              <a:rPr lang="it-IT" altLang="en-US" sz="1800" dirty="0" smtClean="0"/>
              <a:t>e anche </a:t>
            </a:r>
            <a:r>
              <a:rPr lang="it-IT" altLang="en-US" sz="1800" dirty="0"/>
              <a:t>(come vedremo in seguito)</a:t>
            </a:r>
            <a:r>
              <a:rPr lang="it-IT" altLang="en-US" sz="1800" i="1" dirty="0"/>
              <a:t> </a:t>
            </a:r>
            <a:r>
              <a:rPr lang="it-IT" altLang="en-US" sz="1800" dirty="0"/>
              <a:t>la domanda aggregata.</a:t>
            </a:r>
          </a:p>
          <a:p>
            <a:pPr>
              <a:lnSpc>
                <a:spcPct val="125000"/>
              </a:lnSpc>
              <a:spcBef>
                <a:spcPts val="600"/>
              </a:spcBef>
              <a:buFont typeface="+mj-lt"/>
              <a:buAutoNum type="arabicPeriod" startAt="6"/>
            </a:pPr>
            <a:r>
              <a:rPr lang="it-IT" altLang="en-US" sz="1800" dirty="0">
                <a:solidFill>
                  <a:srgbClr val="000000"/>
                </a:solidFill>
              </a:rPr>
              <a:t>Per finire, abbiamo confrontato la </a:t>
            </a:r>
            <a:r>
              <a:rPr lang="it-IT" altLang="en-US" sz="1800" b="1" dirty="0">
                <a:solidFill>
                  <a:srgbClr val="C00000"/>
                </a:solidFill>
              </a:rPr>
              <a:t>definizione degli obiettivi di PM </a:t>
            </a:r>
            <a:r>
              <a:rPr lang="it-IT" altLang="en-US" sz="1800" dirty="0">
                <a:solidFill>
                  <a:srgbClr val="000000"/>
                </a:solidFill>
              </a:rPr>
              <a:t>di due BC particolarmente importanti, BCE e FED, ed abbiamo «riassunto» i numerosi compiti (non solo di PM) che, nel tempo, si sono accumulati a carico delle BC di molti paesi.</a:t>
            </a:r>
          </a:p>
          <a:p>
            <a:pPr>
              <a:lnSpc>
                <a:spcPct val="125000"/>
              </a:lnSpc>
              <a:spcBef>
                <a:spcPts val="600"/>
              </a:spcBef>
              <a:buFont typeface="+mj-lt"/>
              <a:buAutoNum type="arabicPeriod" startAt="6"/>
            </a:pPr>
            <a:r>
              <a:rPr lang="it-IT" altLang="en-US" sz="1800" dirty="0">
                <a:solidFill>
                  <a:srgbClr val="000000"/>
                </a:solidFill>
              </a:rPr>
              <a:t>Dopo la crisi finanziaria del 2007-2008, sono stati aumentati gli strumenti (e le responsabilità) delle BC per prevenire e – se necessario – gestire le conseguenze delle crisi finanziarie, al fine di mantenere la </a:t>
            </a:r>
            <a:r>
              <a:rPr lang="it-IT" altLang="en-US" sz="1800" b="1" dirty="0">
                <a:solidFill>
                  <a:srgbClr val="C00000"/>
                </a:solidFill>
              </a:rPr>
              <a:t>stabilità</a:t>
            </a:r>
            <a:r>
              <a:rPr lang="it-IT" altLang="en-US" sz="1800" dirty="0">
                <a:solidFill>
                  <a:srgbClr val="000000"/>
                </a:solidFill>
              </a:rPr>
              <a:t> delle istituzioni e dei mercati finanziari.</a:t>
            </a:r>
            <a:endParaRPr lang="it-IT" altLang="en-US" sz="1875" dirty="0">
              <a:solidFill>
                <a:srgbClr val="000000"/>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76486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539750" y="44624"/>
            <a:ext cx="8223250" cy="838200"/>
          </a:xfrm>
          <a:solidFill>
            <a:schemeClr val="accent5">
              <a:lumMod val="75000"/>
            </a:schemeClr>
          </a:solidFill>
          <a:ln>
            <a:solidFill>
              <a:schemeClr val="tx1"/>
            </a:solidFill>
          </a:ln>
        </p:spPr>
        <p:txBody>
          <a:bodyPr anchor="ctr"/>
          <a:lstStyle/>
          <a:p>
            <a:r>
              <a:rPr lang="it-IT" altLang="de-DE" sz="2800" i="1" dirty="0" smtClean="0"/>
              <a:t>Come continua?</a:t>
            </a:r>
          </a:p>
        </p:txBody>
      </p:sp>
      <p:sp>
        <p:nvSpPr>
          <p:cNvPr id="185347" name="Rectangle 3"/>
          <p:cNvSpPr>
            <a:spLocks noGrp="1" noChangeArrowheads="1"/>
          </p:cNvSpPr>
          <p:nvPr>
            <p:ph idx="1"/>
          </p:nvPr>
        </p:nvSpPr>
        <p:spPr>
          <a:xfrm>
            <a:off x="539751" y="908720"/>
            <a:ext cx="8223250" cy="5409530"/>
          </a:xfrm>
          <a:solidFill>
            <a:srgbClr val="CCECFF"/>
          </a:solidFill>
          <a:ln>
            <a:solidFill>
              <a:schemeClr val="tx1"/>
            </a:solidFill>
          </a:ln>
        </p:spPr>
        <p:txBody>
          <a:bodyPr/>
          <a:lstStyle/>
          <a:p>
            <a:pPr marL="0" indent="0">
              <a:lnSpc>
                <a:spcPct val="125000"/>
              </a:lnSpc>
              <a:spcBef>
                <a:spcPts val="600"/>
              </a:spcBef>
              <a:buNone/>
            </a:pPr>
            <a:endParaRPr lang="it-IT" altLang="de-DE" sz="1800" dirty="0" smtClean="0">
              <a:latin typeface="Arial" panose="020B0604020202020204" pitchFamily="34" charset="0"/>
            </a:endParaRPr>
          </a:p>
          <a:p>
            <a:pPr marL="0" indent="0">
              <a:lnSpc>
                <a:spcPct val="125000"/>
              </a:lnSpc>
              <a:spcBef>
                <a:spcPts val="600"/>
              </a:spcBef>
              <a:buNone/>
            </a:pPr>
            <a:r>
              <a:rPr lang="it-IT" altLang="de-DE" sz="1800" dirty="0" smtClean="0">
                <a:latin typeface="Arial" panose="020B0604020202020204" pitchFamily="34" charset="0"/>
              </a:rPr>
              <a:t>Nella prossima lezione, inizieremo lo studio dell’equilibrio macroeconomico di breve periodo. </a:t>
            </a:r>
          </a:p>
          <a:p>
            <a:pPr marL="0" indent="0">
              <a:lnSpc>
                <a:spcPct val="125000"/>
              </a:lnSpc>
              <a:spcBef>
                <a:spcPts val="600"/>
              </a:spcBef>
              <a:buNone/>
            </a:pPr>
            <a:r>
              <a:rPr lang="it-IT" altLang="de-DE" sz="1800" dirty="0" smtClean="0"/>
              <a:t>A questo scopo, costruiremo un modello che descrive contemporaneamente le condizioni di equilibrio tra domanda e offerta nel mercato dei beni e nel mercato della moneta (modello IS-TR).</a:t>
            </a:r>
          </a:p>
          <a:p>
            <a:pPr marL="0" indent="0">
              <a:lnSpc>
                <a:spcPct val="125000"/>
              </a:lnSpc>
              <a:spcBef>
                <a:spcPts val="600"/>
              </a:spcBef>
              <a:buNone/>
            </a:pPr>
            <a:r>
              <a:rPr lang="it-IT" altLang="de-DE" sz="1800" dirty="0" smtClean="0"/>
              <a:t>Questo modello è il nucleo di tutte le analisi successive. </a:t>
            </a:r>
          </a:p>
          <a:p>
            <a:pPr marL="0" indent="0">
              <a:lnSpc>
                <a:spcPct val="125000"/>
              </a:lnSpc>
              <a:spcBef>
                <a:spcPts val="600"/>
              </a:spcBef>
              <a:buNone/>
            </a:pPr>
            <a:r>
              <a:rPr lang="it-IT" altLang="de-DE" sz="1800" dirty="0" smtClean="0"/>
              <a:t>Lo useremo per esaminare in che modo il sistema macroeconomico reagisce agli shock (o perturbazioni) di diversa origine  …</a:t>
            </a:r>
          </a:p>
          <a:p>
            <a:pPr marL="0" indent="0">
              <a:lnSpc>
                <a:spcPct val="125000"/>
              </a:lnSpc>
              <a:spcBef>
                <a:spcPts val="600"/>
              </a:spcBef>
              <a:buNone/>
            </a:pPr>
            <a:r>
              <a:rPr lang="it-IT" altLang="de-DE" sz="1800" dirty="0" smtClean="0"/>
              <a:t>… ed alle azioni di politica macroeconomica volte a stabilizzare il livello dei redditi o il tasso d’inflazione.</a:t>
            </a:r>
          </a:p>
          <a:p>
            <a:pPr marL="0" indent="0">
              <a:lnSpc>
                <a:spcPct val="125000"/>
              </a:lnSpc>
              <a:spcBef>
                <a:spcPts val="600"/>
              </a:spcBef>
              <a:buNone/>
            </a:pPr>
            <a:endParaRPr lang="it-IT" altLang="de-DE" sz="1800" dirty="0" smtClean="0"/>
          </a:p>
          <a:p>
            <a:pPr algn="r">
              <a:lnSpc>
                <a:spcPct val="125000"/>
              </a:lnSpc>
              <a:spcBef>
                <a:spcPts val="600"/>
              </a:spcBef>
              <a:buFont typeface="Arial" panose="020B0604020202020204" pitchFamily="34" charset="0"/>
              <a:buChar char="•"/>
            </a:pPr>
            <a:r>
              <a:rPr lang="it-IT" altLang="de-DE" sz="1800" i="1" dirty="0" smtClean="0">
                <a:latin typeface="Arial" panose="020B0604020202020204" pitchFamily="34" charset="0"/>
              </a:rPr>
              <a:t>Il riferimento bibliografico è: </a:t>
            </a:r>
            <a:r>
              <a:rPr lang="it-IT" altLang="de-DE" sz="1800" b="1" dirty="0" smtClean="0">
                <a:solidFill>
                  <a:srgbClr val="0070C0"/>
                </a:solidFill>
                <a:latin typeface="Arial" panose="020B0604020202020204" pitchFamily="34" charset="0"/>
              </a:rPr>
              <a:t>BW  c.11</a:t>
            </a: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a:latin typeface="Arial" panose="020B0604020202020204" pitchFamily="34" charset="0"/>
            </a:endParaRPr>
          </a:p>
        </p:txBody>
      </p:sp>
      <p:sp>
        <p:nvSpPr>
          <p:cNvPr id="15364" name="Segnaposto piè di pagina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lgn="l" eaLnBrk="0" hangingPunct="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lgn="l" eaLnBrk="0" hangingPunct="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lgn="l" eaLnBrk="0" hangingPunct="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lgn="l" eaLnBrk="0" hangingPunct="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buNone/>
              <a:defRPr/>
            </a:pPr>
            <a:r>
              <a:rPr lang="it-IT" sz="1200" smtClean="0">
                <a:latin typeface="Arial" panose="020B0604020202020204" pitchFamily="34" charset="0"/>
              </a:rPr>
              <a:t>Lez. 10: BC e PM</a:t>
            </a:r>
            <a:endParaRPr lang="it-IT" sz="1200" dirty="0">
              <a:latin typeface="Arial" panose="020B0604020202020204" pitchFamily="34" charset="0"/>
            </a:endParaRPr>
          </a:p>
        </p:txBody>
      </p:sp>
    </p:spTree>
    <p:extLst>
      <p:ext uri="{BB962C8B-B14F-4D97-AF65-F5344CB8AC3E}">
        <p14:creationId xmlns:p14="http://schemas.microsoft.com/office/powerpoint/2010/main" val="4110142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68314" y="176064"/>
            <a:ext cx="8352158" cy="535136"/>
          </a:xfrm>
        </p:spPr>
        <p:txBody>
          <a:bodyPr/>
          <a:lstStyle/>
          <a:p>
            <a:pPr eaLnBrk="1" hangingPunct="1">
              <a:defRPr/>
            </a:pPr>
            <a:r>
              <a:rPr lang="it-IT" sz="2400" b="1" dirty="0" smtClean="0">
                <a:solidFill>
                  <a:srgbClr val="005A5A"/>
                </a:solidFill>
              </a:rPr>
              <a:t>1. Banca centrale e politica monetaria</a:t>
            </a:r>
            <a:endParaRPr lang="it-IT" sz="2000" b="1" dirty="0">
              <a:solidFill>
                <a:schemeClr val="tx1"/>
              </a:solidFill>
            </a:endParaRPr>
          </a:p>
        </p:txBody>
      </p:sp>
      <p:sp>
        <p:nvSpPr>
          <p:cNvPr id="685059" name="Rectangle 3"/>
          <p:cNvSpPr>
            <a:spLocks noGrp="1" noChangeArrowheads="1"/>
          </p:cNvSpPr>
          <p:nvPr>
            <p:ph idx="1"/>
          </p:nvPr>
        </p:nvSpPr>
        <p:spPr>
          <a:xfrm>
            <a:off x="468314" y="1023020"/>
            <a:ext cx="8675686" cy="5492080"/>
          </a:xfrm>
        </p:spPr>
        <p:txBody>
          <a:bodyPr/>
          <a:lstStyle/>
          <a:p>
            <a:pPr>
              <a:lnSpc>
                <a:spcPct val="125000"/>
              </a:lnSpc>
              <a:spcBef>
                <a:spcPts val="600"/>
              </a:spcBef>
            </a:pPr>
            <a:r>
              <a:rPr lang="it-IT" sz="1800" dirty="0" smtClean="0"/>
              <a:t>La </a:t>
            </a:r>
            <a:r>
              <a:rPr lang="it-IT" sz="1800" dirty="0"/>
              <a:t>banca centrale (BC) è responsabile della politica monetaria  (PM) di un paese.</a:t>
            </a:r>
          </a:p>
          <a:p>
            <a:pPr>
              <a:lnSpc>
                <a:spcPct val="125000"/>
              </a:lnSpc>
              <a:spcBef>
                <a:spcPts val="600"/>
              </a:spcBef>
            </a:pPr>
            <a:r>
              <a:rPr lang="it-IT" sz="1800" dirty="0"/>
              <a:t>Obiettivo principale della PM è, in quasi tutti i paesi, la </a:t>
            </a:r>
            <a:r>
              <a:rPr lang="it-IT" sz="1800" b="1" dirty="0">
                <a:solidFill>
                  <a:srgbClr val="C00000"/>
                </a:solidFill>
              </a:rPr>
              <a:t>stabilità dei prezzi</a:t>
            </a:r>
            <a:r>
              <a:rPr lang="it-IT" sz="1800" dirty="0"/>
              <a:t>.</a:t>
            </a:r>
          </a:p>
          <a:p>
            <a:pPr>
              <a:lnSpc>
                <a:spcPct val="125000"/>
              </a:lnSpc>
              <a:spcBef>
                <a:spcPts val="600"/>
              </a:spcBef>
            </a:pPr>
            <a:r>
              <a:rPr lang="it-IT" sz="1800" dirty="0"/>
              <a:t>In pratica, "stabilità dei prezzi" </a:t>
            </a:r>
            <a:r>
              <a:rPr lang="it-IT" sz="1800" dirty="0" smtClean="0"/>
              <a:t>significa:</a:t>
            </a:r>
          </a:p>
          <a:p>
            <a:pPr marL="0" indent="0" algn="ctr">
              <a:lnSpc>
                <a:spcPct val="125000"/>
              </a:lnSpc>
              <a:spcBef>
                <a:spcPts val="600"/>
              </a:spcBef>
              <a:buNone/>
            </a:pPr>
            <a:r>
              <a:rPr lang="it-IT" sz="1800" b="1" dirty="0" smtClean="0">
                <a:solidFill>
                  <a:srgbClr val="000099"/>
                </a:solidFill>
              </a:rPr>
              <a:t> </a:t>
            </a:r>
            <a:r>
              <a:rPr lang="it-IT" sz="1800" b="1" dirty="0">
                <a:solidFill>
                  <a:srgbClr val="000099"/>
                </a:solidFill>
              </a:rPr>
              <a:t>mantenere un tasso d'inflazione basso e </a:t>
            </a:r>
            <a:r>
              <a:rPr lang="it-IT" sz="1800" b="1" dirty="0" smtClean="0">
                <a:solidFill>
                  <a:srgbClr val="000099"/>
                </a:solidFill>
              </a:rPr>
              <a:t>stabile</a:t>
            </a:r>
          </a:p>
          <a:p>
            <a:pPr marL="0" indent="0" algn="ctr">
              <a:lnSpc>
                <a:spcPct val="125000"/>
              </a:lnSpc>
              <a:spcBef>
                <a:spcPts val="600"/>
              </a:spcBef>
              <a:buNone/>
            </a:pPr>
            <a:r>
              <a:rPr lang="it-IT" sz="1800" dirty="0" smtClean="0"/>
              <a:t>(</a:t>
            </a:r>
            <a:r>
              <a:rPr lang="it-IT" sz="1800" i="1" dirty="0"/>
              <a:t>nell'area </a:t>
            </a:r>
            <a:r>
              <a:rPr lang="it-IT" sz="1800" i="1" dirty="0" smtClean="0"/>
              <a:t>dell'euro: </a:t>
            </a:r>
            <a:r>
              <a:rPr lang="it-IT" sz="1800" dirty="0" smtClean="0"/>
              <a:t>un tasso d’inflazione </a:t>
            </a:r>
            <a:r>
              <a:rPr lang="it-IT" sz="1800" i="1" dirty="0" smtClean="0">
                <a:solidFill>
                  <a:srgbClr val="C00000"/>
                </a:solidFill>
              </a:rPr>
              <a:t>inferiore ma prossimo </a:t>
            </a:r>
            <a:r>
              <a:rPr lang="it-IT" sz="1800" dirty="0" smtClean="0"/>
              <a:t>al </a:t>
            </a:r>
            <a:r>
              <a:rPr lang="it-IT" sz="1800" b="1" dirty="0">
                <a:solidFill>
                  <a:srgbClr val="C00000"/>
                </a:solidFill>
              </a:rPr>
              <a:t>2%</a:t>
            </a:r>
            <a:r>
              <a:rPr lang="it-IT" sz="1800" dirty="0"/>
              <a:t>).</a:t>
            </a:r>
          </a:p>
          <a:p>
            <a:pPr>
              <a:lnSpc>
                <a:spcPct val="125000"/>
              </a:lnSpc>
              <a:spcBef>
                <a:spcPts val="600"/>
              </a:spcBef>
            </a:pPr>
            <a:r>
              <a:rPr lang="it-IT" sz="1800" dirty="0" smtClean="0"/>
              <a:t>Per mantenere stabile il tasso  d'inflazione</a:t>
            </a:r>
            <a:r>
              <a:rPr lang="it-IT" sz="1800" dirty="0"/>
              <a:t>, la BC </a:t>
            </a:r>
            <a:r>
              <a:rPr lang="it-IT" sz="1800" dirty="0" smtClean="0"/>
              <a:t>deve controllare e mantenere stabile  la crescita della quantità di moneta nel corso del </a:t>
            </a:r>
            <a:r>
              <a:rPr lang="it-IT" sz="1800" dirty="0"/>
              <a:t>tempo.</a:t>
            </a:r>
          </a:p>
          <a:p>
            <a:pPr>
              <a:lnSpc>
                <a:spcPct val="125000"/>
              </a:lnSpc>
              <a:spcBef>
                <a:spcPts val="600"/>
              </a:spcBef>
            </a:pPr>
            <a:r>
              <a:rPr lang="it-IT" sz="1800" dirty="0" smtClean="0"/>
              <a:t>Come abbiamo visto in precedenza, la BC </a:t>
            </a:r>
            <a:r>
              <a:rPr lang="it-IT" sz="1800" b="1" u="sng" dirty="0" smtClean="0"/>
              <a:t>non</a:t>
            </a:r>
            <a:r>
              <a:rPr lang="it-IT" sz="1800" dirty="0" smtClean="0"/>
              <a:t> può controllare M direttamente</a:t>
            </a:r>
          </a:p>
          <a:p>
            <a:pPr>
              <a:lnSpc>
                <a:spcPct val="125000"/>
              </a:lnSpc>
              <a:spcBef>
                <a:spcPts val="600"/>
              </a:spcBef>
            </a:pPr>
            <a:r>
              <a:rPr lang="it-IT" sz="1800" dirty="0" smtClean="0"/>
              <a:t>… ma solo indirettamente, attraverso il controllo della base monetaria.</a:t>
            </a:r>
            <a:r>
              <a:rPr lang="it-IT" sz="1800" dirty="0"/>
              <a:t/>
            </a:r>
            <a:br>
              <a:rPr lang="it-IT" sz="1800" dirty="0"/>
            </a:br>
            <a:endParaRPr lang="it-IT" sz="1800" dirty="0"/>
          </a:p>
          <a:p>
            <a:pPr marL="0" indent="0">
              <a:lnSpc>
                <a:spcPct val="125000"/>
              </a:lnSpc>
              <a:spcBef>
                <a:spcPts val="0"/>
              </a:spcBef>
              <a:buNone/>
            </a:pPr>
            <a:endParaRPr lang="it-IT" altLang="en-US" sz="1800" b="1" dirty="0" smtClean="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967765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pPr eaLnBrk="1" hangingPunct="1">
              <a:defRPr/>
            </a:pPr>
            <a:r>
              <a:rPr lang="it-IT" sz="2400" b="1" dirty="0" smtClean="0">
                <a:solidFill>
                  <a:srgbClr val="005A5A"/>
                </a:solidFill>
              </a:rPr>
              <a:t>Il legame tra riserve e quantità di moneta. </a:t>
            </a:r>
            <a:endParaRPr lang="it-IT" sz="2400" b="1" dirty="0">
              <a:solidFill>
                <a:srgbClr val="000099"/>
              </a:solidFill>
            </a:endParaRPr>
          </a:p>
        </p:txBody>
      </p:sp>
      <p:sp>
        <p:nvSpPr>
          <p:cNvPr id="685059" name="Rectangle 3"/>
          <p:cNvSpPr>
            <a:spLocks noGrp="1" noChangeArrowheads="1"/>
          </p:cNvSpPr>
          <p:nvPr>
            <p:ph idx="1"/>
          </p:nvPr>
        </p:nvSpPr>
        <p:spPr>
          <a:xfrm>
            <a:off x="539552" y="1124744"/>
            <a:ext cx="8604448" cy="4968552"/>
          </a:xfrm>
        </p:spPr>
        <p:txBody>
          <a:bodyPr/>
          <a:lstStyle/>
          <a:p>
            <a:pPr marL="0" indent="0" algn="ctr">
              <a:lnSpc>
                <a:spcPct val="125000"/>
              </a:lnSpc>
              <a:spcBef>
                <a:spcPts val="600"/>
              </a:spcBef>
              <a:buNone/>
            </a:pPr>
            <a:r>
              <a:rPr lang="it-IT" altLang="en-US" sz="1875" dirty="0" smtClean="0">
                <a:solidFill>
                  <a:srgbClr val="000099"/>
                </a:solidFill>
              </a:rPr>
              <a:t>Una variazione delle riserve a disposizione delle banche …</a:t>
            </a:r>
          </a:p>
          <a:p>
            <a:pPr marL="0" indent="0">
              <a:lnSpc>
                <a:spcPct val="125000"/>
              </a:lnSpc>
              <a:spcBef>
                <a:spcPts val="600"/>
              </a:spcBef>
              <a:buNone/>
            </a:pPr>
            <a:endParaRPr lang="it-IT" altLang="en-US" sz="1875" dirty="0">
              <a:solidFill>
                <a:srgbClr val="000000"/>
              </a:solidFill>
            </a:endParaRPr>
          </a:p>
          <a:p>
            <a:pPr marL="0" indent="0">
              <a:lnSpc>
                <a:spcPct val="125000"/>
              </a:lnSpc>
              <a:spcBef>
                <a:spcPts val="600"/>
              </a:spcBef>
              <a:buNone/>
            </a:pPr>
            <a:endParaRPr lang="it-IT" altLang="en-US" sz="1875" dirty="0" smtClean="0">
              <a:solidFill>
                <a:srgbClr val="000000"/>
              </a:solidFill>
            </a:endParaRPr>
          </a:p>
          <a:p>
            <a:pPr marL="0" indent="0">
              <a:lnSpc>
                <a:spcPct val="125000"/>
              </a:lnSpc>
              <a:spcBef>
                <a:spcPts val="600"/>
              </a:spcBef>
              <a:buNone/>
            </a:pPr>
            <a:endParaRPr lang="it-IT" altLang="en-US" sz="1875" dirty="0">
              <a:solidFill>
                <a:srgbClr val="000000"/>
              </a:solidFill>
            </a:endParaRPr>
          </a:p>
          <a:p>
            <a:pPr marL="0" indent="0">
              <a:lnSpc>
                <a:spcPct val="125000"/>
              </a:lnSpc>
              <a:spcBef>
                <a:spcPts val="600"/>
              </a:spcBef>
              <a:buNone/>
            </a:pPr>
            <a:endParaRPr lang="it-IT" altLang="en-US" sz="1875" dirty="0" smtClean="0">
              <a:solidFill>
                <a:srgbClr val="000000"/>
              </a:solidFill>
            </a:endParaRPr>
          </a:p>
          <a:p>
            <a:pPr marL="0" indent="0">
              <a:lnSpc>
                <a:spcPct val="125000"/>
              </a:lnSpc>
              <a:spcBef>
                <a:spcPts val="600"/>
              </a:spcBef>
              <a:buNone/>
            </a:pPr>
            <a:endParaRPr lang="it-IT" altLang="en-US" sz="1875" dirty="0">
              <a:solidFill>
                <a:srgbClr val="000000"/>
              </a:solidFill>
            </a:endParaRPr>
          </a:p>
          <a:p>
            <a:pPr marL="0" indent="0">
              <a:lnSpc>
                <a:spcPct val="125000"/>
              </a:lnSpc>
              <a:spcBef>
                <a:spcPts val="600"/>
              </a:spcBef>
              <a:buNone/>
            </a:pPr>
            <a:endParaRPr lang="it-IT" altLang="en-US" sz="1875" dirty="0" smtClean="0">
              <a:solidFill>
                <a:srgbClr val="000000"/>
              </a:solidFill>
            </a:endParaRPr>
          </a:p>
          <a:p>
            <a:pPr marL="0" indent="0">
              <a:lnSpc>
                <a:spcPct val="125000"/>
              </a:lnSpc>
              <a:spcBef>
                <a:spcPts val="600"/>
              </a:spcBef>
              <a:buNone/>
            </a:pPr>
            <a:endParaRPr lang="it-IT" altLang="en-US" sz="1875" dirty="0">
              <a:solidFill>
                <a:srgbClr val="000000"/>
              </a:solidFill>
            </a:endParaRPr>
          </a:p>
          <a:p>
            <a:pPr marL="0" indent="0">
              <a:lnSpc>
                <a:spcPct val="125000"/>
              </a:lnSpc>
              <a:spcBef>
                <a:spcPts val="600"/>
              </a:spcBef>
              <a:buNone/>
            </a:pPr>
            <a:endParaRPr lang="it-IT" altLang="en-US" sz="1875" dirty="0" smtClean="0">
              <a:solidFill>
                <a:srgbClr val="000000"/>
              </a:solidFill>
            </a:endParaRPr>
          </a:p>
          <a:p>
            <a:pPr marL="0" indent="0" algn="ctr">
              <a:lnSpc>
                <a:spcPct val="125000"/>
              </a:lnSpc>
              <a:spcBef>
                <a:spcPts val="600"/>
              </a:spcBef>
              <a:buNone/>
            </a:pPr>
            <a:r>
              <a:rPr lang="it-IT" altLang="en-US" sz="1875" dirty="0" smtClean="0">
                <a:solidFill>
                  <a:srgbClr val="000099"/>
                </a:solidFill>
              </a:rPr>
              <a:t>… consente una variazione proporzionale dei prestiti e quindi dei depositi presso il sistema bancario</a:t>
            </a: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pic>
        <p:nvPicPr>
          <p:cNvPr id="5" name="Picture 2"/>
          <p:cNvPicPr>
            <a:picLocks noChangeAspect="1" noChangeArrowheads="1"/>
          </p:cNvPicPr>
          <p:nvPr/>
        </p:nvPicPr>
        <p:blipFill>
          <a:blip r:embed="rId3" cstate="print"/>
          <a:srcRect/>
          <a:stretch>
            <a:fillRect/>
          </a:stretch>
        </p:blipFill>
        <p:spPr bwMode="auto">
          <a:xfrm>
            <a:off x="823913" y="1919288"/>
            <a:ext cx="7496175" cy="3019425"/>
          </a:xfrm>
          <a:prstGeom prst="rect">
            <a:avLst/>
          </a:prstGeom>
          <a:noFill/>
          <a:ln w="9525">
            <a:noFill/>
            <a:miter lim="800000"/>
            <a:headEnd/>
            <a:tailEnd/>
          </a:ln>
        </p:spPr>
      </p:pic>
    </p:spTree>
    <p:extLst>
      <p:ext uri="{BB962C8B-B14F-4D97-AF65-F5344CB8AC3E}">
        <p14:creationId xmlns:p14="http://schemas.microsoft.com/office/powerpoint/2010/main" val="1646377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smtClean="0"/>
              <a:t>2. Dal bilancio della BC alla PM</a:t>
            </a:r>
            <a:endParaRPr lang="en-US" sz="2400" b="1" dirty="0"/>
          </a:p>
        </p:txBody>
      </p:sp>
      <p:sp>
        <p:nvSpPr>
          <p:cNvPr id="3" name="Segnaposto testo 2"/>
          <p:cNvSpPr>
            <a:spLocks noGrp="1"/>
          </p:cNvSpPr>
          <p:nvPr>
            <p:ph type="body" sz="half" idx="1"/>
          </p:nvPr>
        </p:nvSpPr>
        <p:spPr>
          <a:xfrm>
            <a:off x="381000" y="1124744"/>
            <a:ext cx="8763000" cy="5184576"/>
          </a:xfrm>
        </p:spPr>
        <p:txBody>
          <a:bodyPr/>
          <a:lstStyle/>
          <a:p>
            <a:pPr marL="0" indent="0">
              <a:lnSpc>
                <a:spcPct val="114000"/>
              </a:lnSpc>
              <a:spcBef>
                <a:spcPts val="600"/>
              </a:spcBef>
              <a:buNone/>
            </a:pPr>
            <a:endParaRPr lang="it-IT" sz="1800" dirty="0" smtClean="0"/>
          </a:p>
          <a:p>
            <a:pPr marL="0" indent="0">
              <a:lnSpc>
                <a:spcPct val="114000"/>
              </a:lnSpc>
              <a:spcBef>
                <a:spcPts val="600"/>
              </a:spcBef>
              <a:buNone/>
            </a:pPr>
            <a:r>
              <a:rPr lang="it-IT" sz="1800" dirty="0" smtClean="0"/>
              <a:t>Abbiamo visto che la BC, può controllare (indirettamente) la creazione di prestiti e di depositi dalle banche commerciali. </a:t>
            </a:r>
          </a:p>
          <a:p>
            <a:pPr marL="0" indent="0">
              <a:lnSpc>
                <a:spcPct val="114000"/>
              </a:lnSpc>
              <a:spcBef>
                <a:spcPts val="600"/>
              </a:spcBef>
              <a:buNone/>
            </a:pPr>
            <a:r>
              <a:rPr lang="it-IT" sz="1800" b="1" dirty="0" smtClean="0">
                <a:solidFill>
                  <a:srgbClr val="C00000"/>
                </a:solidFill>
              </a:rPr>
              <a:t>Politica monetaria </a:t>
            </a:r>
            <a:r>
              <a:rPr lang="it-IT" sz="1800" dirty="0" smtClean="0"/>
              <a:t>è l’insieme delle operazioni che la BC adotta a questo proposito.</a:t>
            </a:r>
          </a:p>
          <a:p>
            <a:pPr marL="540000" indent="0">
              <a:lnSpc>
                <a:spcPct val="114000"/>
              </a:lnSpc>
              <a:spcBef>
                <a:spcPts val="600"/>
              </a:spcBef>
              <a:buNone/>
            </a:pPr>
            <a:r>
              <a:rPr lang="it-IT" sz="1600" i="1" dirty="0" smtClean="0"/>
              <a:t>Per meglio comprenderle, iniziamo ad esaminare il bilancio di una BC: </a:t>
            </a:r>
          </a:p>
          <a:p>
            <a:pPr marL="540000" indent="0">
              <a:lnSpc>
                <a:spcPct val="114000"/>
              </a:lnSpc>
              <a:spcBef>
                <a:spcPts val="0"/>
              </a:spcBef>
              <a:buNone/>
            </a:pPr>
            <a:r>
              <a:rPr lang="it-IT" sz="1600" i="1" dirty="0" smtClean="0"/>
              <a:t>la </a:t>
            </a:r>
            <a:r>
              <a:rPr lang="it-IT" sz="1600" b="1" i="1" dirty="0" smtClean="0">
                <a:solidFill>
                  <a:schemeClr val="accent6">
                    <a:lumMod val="75000"/>
                  </a:schemeClr>
                </a:solidFill>
              </a:rPr>
              <a:t>Banca d’Italia</a:t>
            </a:r>
            <a:r>
              <a:rPr lang="it-IT" sz="1600" i="1" dirty="0" smtClean="0"/>
              <a:t>.</a:t>
            </a:r>
          </a:p>
          <a:p>
            <a:pPr marL="800100" lvl="2" indent="-457200">
              <a:lnSpc>
                <a:spcPct val="114000"/>
              </a:lnSpc>
              <a:spcBef>
                <a:spcPts val="600"/>
              </a:spcBef>
              <a:buNone/>
            </a:pPr>
            <a:r>
              <a:rPr lang="it-IT" sz="1600" i="1" dirty="0" smtClean="0">
                <a:solidFill>
                  <a:srgbClr val="000099"/>
                </a:solidFill>
              </a:rPr>
              <a:t>	</a:t>
            </a:r>
            <a:r>
              <a:rPr lang="it-IT" sz="1600" i="1" dirty="0" smtClean="0">
                <a:solidFill>
                  <a:schemeClr val="accent6">
                    <a:lumMod val="75000"/>
                  </a:schemeClr>
                </a:solidFill>
              </a:rPr>
              <a:t>Nota</a:t>
            </a:r>
            <a:r>
              <a:rPr lang="it-IT" sz="1600" dirty="0" smtClean="0">
                <a:solidFill>
                  <a:schemeClr val="accent6">
                    <a:lumMod val="75000"/>
                  </a:schemeClr>
                </a:solidFill>
              </a:rPr>
              <a:t>: dal 1999, la </a:t>
            </a:r>
            <a:r>
              <a:rPr lang="it-IT" sz="1600" dirty="0" err="1" smtClean="0">
                <a:solidFill>
                  <a:schemeClr val="accent6">
                    <a:lumMod val="75000"/>
                  </a:schemeClr>
                </a:solidFill>
              </a:rPr>
              <a:t>BdI</a:t>
            </a:r>
            <a:r>
              <a:rPr lang="it-IT" sz="1600" dirty="0" smtClean="0">
                <a:solidFill>
                  <a:schemeClr val="accent6">
                    <a:lumMod val="75000"/>
                  </a:schemeClr>
                </a:solidFill>
              </a:rPr>
              <a:t> non decide in proprio la PM – ma esegue per conto della BCE le operazioni di PM nei confronti delle banche italiane</a:t>
            </a:r>
            <a:r>
              <a:rPr lang="it-IT" sz="1300" dirty="0" smtClean="0">
                <a:solidFill>
                  <a:srgbClr val="000099"/>
                </a:solidFill>
              </a:rPr>
              <a:t>.</a:t>
            </a:r>
          </a:p>
          <a:p>
            <a:pPr marL="0" indent="0">
              <a:lnSpc>
                <a:spcPct val="114000"/>
              </a:lnSpc>
              <a:spcBef>
                <a:spcPts val="600"/>
              </a:spcBef>
              <a:buNone/>
            </a:pPr>
            <a:r>
              <a:rPr lang="it-IT" sz="1800" dirty="0" smtClean="0"/>
              <a:t>Osserviamo </a:t>
            </a:r>
            <a:r>
              <a:rPr lang="it-IT" sz="1800" u="sng" dirty="0" smtClean="0"/>
              <a:t>due</a:t>
            </a:r>
            <a:r>
              <a:rPr lang="it-IT" sz="1800" dirty="0" smtClean="0"/>
              <a:t> aspetti del bilancio della </a:t>
            </a:r>
            <a:r>
              <a:rPr lang="it-IT" sz="1800" dirty="0" err="1" smtClean="0"/>
              <a:t>BdI</a:t>
            </a:r>
            <a:endParaRPr lang="it-IT" sz="1800" dirty="0" smtClean="0"/>
          </a:p>
          <a:p>
            <a:pPr>
              <a:lnSpc>
                <a:spcPct val="114000"/>
              </a:lnSpc>
              <a:spcBef>
                <a:spcPts val="600"/>
              </a:spcBef>
            </a:pPr>
            <a:r>
              <a:rPr lang="it-IT" sz="1800" i="1" dirty="0" smtClean="0"/>
              <a:t>All’attivo: </a:t>
            </a:r>
            <a:r>
              <a:rPr lang="it-IT" sz="1800" b="1" dirty="0" smtClean="0">
                <a:solidFill>
                  <a:srgbClr val="C00000"/>
                </a:solidFill>
              </a:rPr>
              <a:t>prestiti</a:t>
            </a:r>
            <a:r>
              <a:rPr lang="it-IT" sz="1800" b="1" dirty="0" smtClean="0">
                <a:solidFill>
                  <a:srgbClr val="000099"/>
                </a:solidFill>
              </a:rPr>
              <a:t> </a:t>
            </a:r>
            <a:r>
              <a:rPr lang="it-IT" sz="1800" b="1" dirty="0" smtClean="0">
                <a:solidFill>
                  <a:srgbClr val="0070C0"/>
                </a:solidFill>
              </a:rPr>
              <a:t>(per lo più a brevissima scadenza) alle banche commerciali</a:t>
            </a:r>
          </a:p>
          <a:p>
            <a:pPr>
              <a:lnSpc>
                <a:spcPct val="114000"/>
              </a:lnSpc>
              <a:spcBef>
                <a:spcPts val="600"/>
              </a:spcBef>
            </a:pPr>
            <a:r>
              <a:rPr lang="it-IT" sz="1800" i="1" dirty="0" smtClean="0"/>
              <a:t>Al passivo: </a:t>
            </a:r>
            <a:r>
              <a:rPr lang="it-IT" sz="1800" b="1" dirty="0" smtClean="0">
                <a:solidFill>
                  <a:srgbClr val="C00000"/>
                </a:solidFill>
              </a:rPr>
              <a:t>depositi </a:t>
            </a:r>
            <a:r>
              <a:rPr lang="it-IT" sz="1800" b="1" dirty="0" smtClean="0">
                <a:solidFill>
                  <a:srgbClr val="0070C0"/>
                </a:solidFill>
              </a:rPr>
              <a:t>dalle banche commerciali </a:t>
            </a:r>
            <a:r>
              <a:rPr lang="it-IT" sz="1800" dirty="0" smtClean="0"/>
              <a:t>(includono le riserve e in particolare la riserva obbligatoria)</a:t>
            </a:r>
            <a:endParaRPr lang="en-US" sz="1800" dirty="0"/>
          </a:p>
        </p:txBody>
      </p:sp>
      <p:sp>
        <p:nvSpPr>
          <p:cNvPr id="5" name="Segnaposto piè di pagina 4"/>
          <p:cNvSpPr>
            <a:spLocks noGrp="1"/>
          </p:cNvSpPr>
          <p:nvPr>
            <p:ph type="ftr" sz="quarter" idx="10"/>
          </p:nvPr>
        </p:nvSpPr>
        <p:spPr/>
        <p:txBody>
          <a:bodyPr/>
          <a:lstStyle/>
          <a:p>
            <a:pPr>
              <a:defRPr/>
            </a:pPr>
            <a:r>
              <a:rPr lang="it-IT" smtClean="0"/>
              <a:t>Lez. 10: BC e PM</a:t>
            </a:r>
            <a:endParaRPr lang="it-IT"/>
          </a:p>
        </p:txBody>
      </p:sp>
      <p:sp>
        <p:nvSpPr>
          <p:cNvPr id="6" name="Rettangolo 5"/>
          <p:cNvSpPr/>
          <p:nvPr/>
        </p:nvSpPr>
        <p:spPr>
          <a:xfrm>
            <a:off x="683568" y="5703639"/>
            <a:ext cx="7982136" cy="461665"/>
          </a:xfrm>
          <a:prstGeom prst="rect">
            <a:avLst/>
          </a:prstGeom>
        </p:spPr>
        <p:txBody>
          <a:bodyPr wrap="square">
            <a:spAutoFit/>
          </a:bodyPr>
          <a:lstStyle/>
          <a:p>
            <a:pPr algn="r"/>
            <a:r>
              <a:rPr lang="it-IT" sz="1200" i="1" dirty="0"/>
              <a:t>Fonte</a:t>
            </a:r>
            <a:r>
              <a:rPr lang="it-IT" sz="1200" dirty="0"/>
              <a:t>: Banca d’Italia, Banche e moneta: serie nazionali </a:t>
            </a:r>
            <a:r>
              <a:rPr lang="it-IT" sz="1200" dirty="0" smtClean="0"/>
              <a:t>– gennaio </a:t>
            </a:r>
            <a:r>
              <a:rPr lang="it-IT" sz="1200" dirty="0"/>
              <a:t>2017 (09.03.2017 - </a:t>
            </a:r>
            <a:r>
              <a:rPr lang="it-IT" sz="1200" dirty="0">
                <a:hlinkClick r:id="rId2"/>
              </a:rPr>
              <a:t>https://www.bancaditalia.it/pubblicazioni/moneta-banche/2017-moneta/statistiche_BAM_09032017.pdf</a:t>
            </a:r>
            <a:endParaRPr lang="en-US" sz="1200" dirty="0"/>
          </a:p>
        </p:txBody>
      </p:sp>
    </p:spTree>
    <p:extLst>
      <p:ext uri="{BB962C8B-B14F-4D97-AF65-F5344CB8AC3E}">
        <p14:creationId xmlns:p14="http://schemas.microsoft.com/office/powerpoint/2010/main" val="67879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smtClean="0"/>
              <a:t>Il bilancio di una banca centrale</a:t>
            </a:r>
            <a:endParaRPr lang="en-US" sz="2400" b="1" dirty="0"/>
          </a:p>
        </p:txBody>
      </p:sp>
      <p:sp>
        <p:nvSpPr>
          <p:cNvPr id="3" name="Segnaposto testo 2"/>
          <p:cNvSpPr>
            <a:spLocks noGrp="1"/>
          </p:cNvSpPr>
          <p:nvPr>
            <p:ph type="body" sz="half" idx="1"/>
          </p:nvPr>
        </p:nvSpPr>
        <p:spPr>
          <a:xfrm>
            <a:off x="539552" y="1124744"/>
            <a:ext cx="8208912" cy="5184576"/>
          </a:xfrm>
        </p:spPr>
        <p:txBody>
          <a:bodyPr/>
          <a:lstStyle/>
          <a:p>
            <a:pPr marL="0" indent="0">
              <a:lnSpc>
                <a:spcPct val="114000"/>
              </a:lnSpc>
              <a:spcBef>
                <a:spcPts val="600"/>
              </a:spcBef>
              <a:buNone/>
            </a:pPr>
            <a:r>
              <a:rPr lang="it-IT" sz="1800" dirty="0" smtClean="0"/>
              <a:t>Questo è il bilancio della Banca d’Italia (</a:t>
            </a:r>
            <a:r>
              <a:rPr lang="it-IT" sz="1800" dirty="0" err="1" smtClean="0"/>
              <a:t>dic</a:t>
            </a:r>
            <a:r>
              <a:rPr lang="it-IT" sz="1800" dirty="0" smtClean="0"/>
              <a:t>. 2016 – </a:t>
            </a:r>
            <a:r>
              <a:rPr lang="it-IT" sz="1800" dirty="0" err="1" smtClean="0"/>
              <a:t>mld</a:t>
            </a:r>
            <a:r>
              <a:rPr lang="it-IT" sz="1800" dirty="0" smtClean="0"/>
              <a:t> euro):</a:t>
            </a:r>
            <a:endParaRPr lang="en-US" sz="1800" dirty="0"/>
          </a:p>
        </p:txBody>
      </p:sp>
      <p:sp>
        <p:nvSpPr>
          <p:cNvPr id="5" name="Segnaposto piè di pagina 4"/>
          <p:cNvSpPr>
            <a:spLocks noGrp="1"/>
          </p:cNvSpPr>
          <p:nvPr>
            <p:ph type="ftr" sz="quarter" idx="10"/>
          </p:nvPr>
        </p:nvSpPr>
        <p:spPr/>
        <p:txBody>
          <a:bodyPr/>
          <a:lstStyle/>
          <a:p>
            <a:pPr>
              <a:defRPr/>
            </a:pPr>
            <a:r>
              <a:rPr lang="it-IT" smtClean="0"/>
              <a:t>Lez. 10: BC e PM</a:t>
            </a:r>
            <a:endParaRPr lang="it-IT"/>
          </a:p>
        </p:txBody>
      </p:sp>
      <p:graphicFrame>
        <p:nvGraphicFramePr>
          <p:cNvPr id="4" name="Tabella 3"/>
          <p:cNvGraphicFramePr>
            <a:graphicFrameLocks noGrp="1"/>
          </p:cNvGraphicFramePr>
          <p:nvPr>
            <p:extLst>
              <p:ext uri="{D42A27DB-BD31-4B8C-83A1-F6EECF244321}">
                <p14:modId xmlns:p14="http://schemas.microsoft.com/office/powerpoint/2010/main" val="1209260837"/>
              </p:ext>
            </p:extLst>
          </p:nvPr>
        </p:nvGraphicFramePr>
        <p:xfrm>
          <a:off x="622311" y="1628800"/>
          <a:ext cx="8043393" cy="3993768"/>
        </p:xfrm>
        <a:graphic>
          <a:graphicData uri="http://schemas.openxmlformats.org/drawingml/2006/table">
            <a:tbl>
              <a:tblPr firstRow="1" bandRow="1">
                <a:tableStyleId>{5C22544A-7EE6-4342-B048-85BDC9FD1C3A}</a:tableStyleId>
              </a:tblPr>
              <a:tblGrid>
                <a:gridCol w="3096344"/>
                <a:gridCol w="936104"/>
                <a:gridCol w="3096344"/>
                <a:gridCol w="914601"/>
              </a:tblGrid>
              <a:tr h="665628">
                <a:tc>
                  <a:txBody>
                    <a:bodyPr/>
                    <a:lstStyle/>
                    <a:p>
                      <a:r>
                        <a:rPr lang="it-IT" dirty="0" smtClean="0">
                          <a:latin typeface="+mj-lt"/>
                        </a:rPr>
                        <a:t>Attività</a:t>
                      </a:r>
                      <a:endParaRPr lang="en-US"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latin typeface="+mj-lt"/>
                        </a:rPr>
                        <a:t>796</a:t>
                      </a:r>
                      <a:endParaRPr lang="en-US" dirty="0">
                        <a:latin typeface="+mj-lt"/>
                      </a:endParaRPr>
                    </a:p>
                  </a:txBody>
                  <a:tcPr/>
                </a:tc>
                <a:tc>
                  <a:txBody>
                    <a:bodyPr/>
                    <a:lstStyle/>
                    <a:p>
                      <a:r>
                        <a:rPr lang="it-IT" dirty="0" smtClean="0">
                          <a:latin typeface="+mj-lt"/>
                        </a:rPr>
                        <a:t>Passività</a:t>
                      </a:r>
                      <a:endParaRPr lang="en-US" dirty="0">
                        <a:latin typeface="+mj-lt"/>
                      </a:endParaRPr>
                    </a:p>
                  </a:txBody>
                  <a:tcPr/>
                </a:tc>
                <a:tc>
                  <a:txBody>
                    <a:bodyPr/>
                    <a:lstStyle/>
                    <a:p>
                      <a:r>
                        <a:rPr lang="it-IT" smtClean="0">
                          <a:latin typeface="+mj-lt"/>
                        </a:rPr>
                        <a:t>796</a:t>
                      </a:r>
                      <a:endParaRPr lang="en-US" dirty="0">
                        <a:latin typeface="+mj-lt"/>
                      </a:endParaRPr>
                    </a:p>
                  </a:txBody>
                  <a:tcPr/>
                </a:tc>
              </a:tr>
              <a:tr h="665628">
                <a:tc>
                  <a:txBody>
                    <a:bodyPr/>
                    <a:lstStyle/>
                    <a:p>
                      <a:r>
                        <a:rPr lang="it-IT" dirty="0" smtClean="0">
                          <a:solidFill>
                            <a:schemeClr val="tx1"/>
                          </a:solidFill>
                          <a:latin typeface="+mj-lt"/>
                        </a:rPr>
                        <a:t>Oro e valute</a:t>
                      </a:r>
                      <a:endParaRPr lang="en-US" dirty="0">
                        <a:solidFill>
                          <a:schemeClr val="tx1"/>
                        </a:solidFill>
                        <a:latin typeface="+mj-lt"/>
                      </a:endParaRPr>
                    </a:p>
                  </a:txBody>
                  <a:tcPr/>
                </a:tc>
                <a:tc>
                  <a:txBody>
                    <a:bodyPr/>
                    <a:lstStyle/>
                    <a:p>
                      <a:r>
                        <a:rPr lang="it-IT" dirty="0" smtClean="0">
                          <a:solidFill>
                            <a:schemeClr val="tx1"/>
                          </a:solidFill>
                          <a:latin typeface="+mj-lt"/>
                        </a:rPr>
                        <a:t> 131</a:t>
                      </a:r>
                      <a:endParaRPr lang="en-US" dirty="0">
                        <a:solidFill>
                          <a:schemeClr val="tx1"/>
                        </a:solidFill>
                        <a:latin typeface="+mj-lt"/>
                      </a:endParaRPr>
                    </a:p>
                  </a:txBody>
                  <a:tcPr/>
                </a:tc>
                <a:tc>
                  <a:txBody>
                    <a:bodyPr/>
                    <a:lstStyle/>
                    <a:p>
                      <a:r>
                        <a:rPr lang="it-IT" dirty="0" smtClean="0">
                          <a:latin typeface="+mj-lt"/>
                        </a:rPr>
                        <a:t>Banconote</a:t>
                      </a:r>
                      <a:endParaRPr lang="en-US" dirty="0">
                        <a:latin typeface="+mj-lt"/>
                      </a:endParaRPr>
                    </a:p>
                  </a:txBody>
                  <a:tcPr/>
                </a:tc>
                <a:tc>
                  <a:txBody>
                    <a:bodyPr/>
                    <a:lstStyle/>
                    <a:p>
                      <a:r>
                        <a:rPr lang="it-IT" baseline="0" dirty="0" smtClean="0">
                          <a:latin typeface="+mj-lt"/>
                        </a:rPr>
                        <a:t> 181</a:t>
                      </a:r>
                      <a:endParaRPr lang="en-US" dirty="0">
                        <a:latin typeface="+mj-lt"/>
                      </a:endParaRPr>
                    </a:p>
                  </a:txBody>
                  <a:tcPr/>
                </a:tc>
              </a:tr>
              <a:tr h="665628">
                <a:tc>
                  <a:txBody>
                    <a:bodyPr/>
                    <a:lstStyle/>
                    <a:p>
                      <a:r>
                        <a:rPr lang="it-IT" dirty="0" smtClean="0">
                          <a:latin typeface="+mj-lt"/>
                        </a:rPr>
                        <a:t>Prestiti (liquidità) alle banche commerciali</a:t>
                      </a:r>
                      <a:endParaRPr lang="en-US" dirty="0">
                        <a:latin typeface="+mj-lt"/>
                      </a:endParaRPr>
                    </a:p>
                  </a:txBody>
                  <a:tcPr/>
                </a:tc>
                <a:tc>
                  <a:txBody>
                    <a:bodyPr/>
                    <a:lstStyle/>
                    <a:p>
                      <a:r>
                        <a:rPr lang="it-IT" dirty="0" smtClean="0">
                          <a:latin typeface="+mj-lt"/>
                        </a:rPr>
                        <a:t> 204</a:t>
                      </a:r>
                      <a:endParaRPr lang="en-US" dirty="0">
                        <a:latin typeface="+mj-lt"/>
                      </a:endParaRPr>
                    </a:p>
                  </a:txBody>
                  <a:tcPr/>
                </a:tc>
                <a:tc>
                  <a:txBody>
                    <a:bodyPr/>
                    <a:lstStyle/>
                    <a:p>
                      <a:r>
                        <a:rPr lang="it-IT" dirty="0" smtClean="0">
                          <a:latin typeface="+mj-lt"/>
                        </a:rPr>
                        <a:t>Depositi da banche </a:t>
                      </a:r>
                    </a:p>
                    <a:p>
                      <a:r>
                        <a:rPr lang="it-IT" dirty="0" smtClean="0">
                          <a:latin typeface="+mj-lt"/>
                        </a:rPr>
                        <a:t>(inclusa</a:t>
                      </a:r>
                      <a:r>
                        <a:rPr lang="it-IT" baseline="0" dirty="0" smtClean="0">
                          <a:latin typeface="+mj-lt"/>
                        </a:rPr>
                        <a:t> ROB)</a:t>
                      </a:r>
                      <a:endParaRPr lang="en-US" dirty="0">
                        <a:latin typeface="+mj-lt"/>
                      </a:endParaRPr>
                    </a:p>
                  </a:txBody>
                  <a:tcPr/>
                </a:tc>
                <a:tc>
                  <a:txBody>
                    <a:bodyPr/>
                    <a:lstStyle/>
                    <a:p>
                      <a:r>
                        <a:rPr lang="it-IT" dirty="0" smtClean="0">
                          <a:latin typeface="+mj-lt"/>
                        </a:rPr>
                        <a:t> 72</a:t>
                      </a:r>
                      <a:endParaRPr lang="en-US" dirty="0">
                        <a:latin typeface="+mj-lt"/>
                      </a:endParaRPr>
                    </a:p>
                  </a:txBody>
                  <a:tcPr/>
                </a:tc>
              </a:tr>
              <a:tr h="665628">
                <a:tc>
                  <a:txBody>
                    <a:bodyPr/>
                    <a:lstStyle/>
                    <a:p>
                      <a:r>
                        <a:rPr lang="it-IT" dirty="0" smtClean="0">
                          <a:latin typeface="+mj-lt"/>
                        </a:rPr>
                        <a:t>Titoli e altre attività</a:t>
                      </a:r>
                      <a:endParaRPr lang="en-US" dirty="0">
                        <a:latin typeface="+mj-lt"/>
                      </a:endParaRPr>
                    </a:p>
                  </a:txBody>
                  <a:tcPr/>
                </a:tc>
                <a:tc>
                  <a:txBody>
                    <a:bodyPr/>
                    <a:lstStyle/>
                    <a:p>
                      <a:r>
                        <a:rPr lang="it-IT" dirty="0" smtClean="0">
                          <a:latin typeface="+mj-lt"/>
                        </a:rPr>
                        <a:t>461</a:t>
                      </a:r>
                      <a:endParaRPr lang="en-US" dirty="0">
                        <a:latin typeface="+mj-lt"/>
                      </a:endParaRPr>
                    </a:p>
                  </a:txBody>
                  <a:tcPr/>
                </a:tc>
                <a:tc>
                  <a:txBody>
                    <a:bodyPr/>
                    <a:lstStyle/>
                    <a:p>
                      <a:r>
                        <a:rPr lang="it-IT" dirty="0" smtClean="0">
                          <a:latin typeface="+mj-lt"/>
                        </a:rPr>
                        <a:t>Passività verso altre BC euro</a:t>
                      </a:r>
                      <a:endParaRPr lang="en-US" dirty="0">
                        <a:latin typeface="+mj-lt"/>
                      </a:endParaRPr>
                    </a:p>
                  </a:txBody>
                  <a:tcPr/>
                </a:tc>
                <a:tc>
                  <a:txBody>
                    <a:bodyPr/>
                    <a:lstStyle/>
                    <a:p>
                      <a:r>
                        <a:rPr lang="it-IT" dirty="0" smtClean="0">
                          <a:latin typeface="+mj-lt"/>
                        </a:rPr>
                        <a:t>357</a:t>
                      </a:r>
                      <a:endParaRPr lang="en-US" dirty="0">
                        <a:latin typeface="+mj-lt"/>
                      </a:endParaRPr>
                    </a:p>
                  </a:txBody>
                  <a:tcPr/>
                </a:tc>
              </a:tr>
              <a:tr h="665628">
                <a:tc>
                  <a:txBody>
                    <a:bodyPr/>
                    <a:lstStyle/>
                    <a:p>
                      <a:endParaRPr lang="en-US" dirty="0">
                        <a:latin typeface="+mj-lt"/>
                      </a:endParaRPr>
                    </a:p>
                  </a:txBody>
                  <a:tcPr/>
                </a:tc>
                <a:tc>
                  <a:txBody>
                    <a:bodyPr/>
                    <a:lstStyle/>
                    <a:p>
                      <a:endParaRPr lang="en-US" dirty="0">
                        <a:latin typeface="+mj-lt"/>
                      </a:endParaRPr>
                    </a:p>
                  </a:txBody>
                  <a:tcPr/>
                </a:tc>
                <a:tc>
                  <a:txBody>
                    <a:bodyPr/>
                    <a:lstStyle/>
                    <a:p>
                      <a:r>
                        <a:rPr lang="it-IT" dirty="0" smtClean="0">
                          <a:latin typeface="+mj-lt"/>
                        </a:rPr>
                        <a:t>Altre passività</a:t>
                      </a:r>
                      <a:r>
                        <a:rPr lang="it-IT" baseline="0" dirty="0" smtClean="0">
                          <a:latin typeface="+mj-lt"/>
                        </a:rPr>
                        <a:t> e Rivalutazioni</a:t>
                      </a:r>
                      <a:endParaRPr lang="en-US" dirty="0">
                        <a:latin typeface="+mj-lt"/>
                      </a:endParaRPr>
                    </a:p>
                  </a:txBody>
                  <a:tcPr/>
                </a:tc>
                <a:tc>
                  <a:txBody>
                    <a:bodyPr/>
                    <a:lstStyle/>
                    <a:p>
                      <a:r>
                        <a:rPr lang="it-IT" dirty="0" smtClean="0">
                          <a:latin typeface="+mj-lt"/>
                        </a:rPr>
                        <a:t>161</a:t>
                      </a:r>
                      <a:endParaRPr lang="en-US" dirty="0">
                        <a:latin typeface="+mj-lt"/>
                      </a:endParaRPr>
                    </a:p>
                  </a:txBody>
                  <a:tcPr/>
                </a:tc>
              </a:tr>
              <a:tr h="665628">
                <a:tc>
                  <a:txBody>
                    <a:bodyPr/>
                    <a:lstStyle/>
                    <a:p>
                      <a:endParaRPr lang="en-US" dirty="0"/>
                    </a:p>
                  </a:txBody>
                  <a:tcPr/>
                </a:tc>
                <a:tc>
                  <a:txBody>
                    <a:bodyPr/>
                    <a:lstStyle/>
                    <a:p>
                      <a:endParaRPr lang="en-US" dirty="0"/>
                    </a:p>
                  </a:txBody>
                  <a:tcPr/>
                </a:tc>
                <a:tc>
                  <a:txBody>
                    <a:bodyPr/>
                    <a:lstStyle/>
                    <a:p>
                      <a:r>
                        <a:rPr lang="it-IT" dirty="0" smtClean="0">
                          <a:latin typeface="+mj-lt"/>
                        </a:rPr>
                        <a:t>Capitale e riserve</a:t>
                      </a:r>
                      <a:endParaRPr lang="en-US" dirty="0">
                        <a:latin typeface="+mj-lt"/>
                      </a:endParaRPr>
                    </a:p>
                  </a:txBody>
                  <a:tcPr/>
                </a:tc>
                <a:tc>
                  <a:txBody>
                    <a:bodyPr/>
                    <a:lstStyle/>
                    <a:p>
                      <a:r>
                        <a:rPr lang="it-IT" dirty="0" smtClean="0">
                          <a:latin typeface="+mj-lt"/>
                        </a:rPr>
                        <a:t>25</a:t>
                      </a:r>
                      <a:endParaRPr lang="en-US" dirty="0">
                        <a:latin typeface="+mj-lt"/>
                      </a:endParaRPr>
                    </a:p>
                  </a:txBody>
                  <a:tcPr/>
                </a:tc>
              </a:tr>
            </a:tbl>
          </a:graphicData>
        </a:graphic>
      </p:graphicFrame>
      <p:sp>
        <p:nvSpPr>
          <p:cNvPr id="6" name="Rettangolo 5"/>
          <p:cNvSpPr/>
          <p:nvPr/>
        </p:nvSpPr>
        <p:spPr>
          <a:xfrm>
            <a:off x="683568" y="5703639"/>
            <a:ext cx="7982136" cy="461665"/>
          </a:xfrm>
          <a:prstGeom prst="rect">
            <a:avLst/>
          </a:prstGeom>
        </p:spPr>
        <p:txBody>
          <a:bodyPr wrap="square">
            <a:spAutoFit/>
          </a:bodyPr>
          <a:lstStyle/>
          <a:p>
            <a:pPr algn="r"/>
            <a:r>
              <a:rPr lang="it-IT" sz="1200" i="1" dirty="0"/>
              <a:t>Fonte</a:t>
            </a:r>
            <a:r>
              <a:rPr lang="it-IT" sz="1200" dirty="0"/>
              <a:t>: Banca d’Italia, Banche e moneta: serie nazionali </a:t>
            </a:r>
            <a:r>
              <a:rPr lang="it-IT" sz="1200" dirty="0" smtClean="0"/>
              <a:t>– gennaio </a:t>
            </a:r>
            <a:r>
              <a:rPr lang="it-IT" sz="1200" dirty="0"/>
              <a:t>2017 (09.03.2017 - </a:t>
            </a:r>
            <a:r>
              <a:rPr lang="it-IT" sz="1200" dirty="0">
                <a:hlinkClick r:id="rId2"/>
              </a:rPr>
              <a:t>https://www.bancaditalia.it/pubblicazioni/moneta-banche/2017-moneta/statistiche_BAM_09032017.pdf</a:t>
            </a:r>
            <a:endParaRPr lang="en-US" sz="1200" dirty="0"/>
          </a:p>
        </p:txBody>
      </p:sp>
    </p:spTree>
    <p:extLst>
      <p:ext uri="{BB962C8B-B14F-4D97-AF65-F5344CB8AC3E}">
        <p14:creationId xmlns:p14="http://schemas.microsoft.com/office/powerpoint/2010/main" val="1173517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bwMode="auto">
          <a:xfrm>
            <a:off x="1331640" y="4077072"/>
            <a:ext cx="6984776" cy="504056"/>
          </a:xfrm>
          <a:prstGeom prst="roundRect">
            <a:avLst/>
          </a:prstGeom>
          <a:solidFill>
            <a:schemeClr val="accent5">
              <a:lumMod val="60000"/>
              <a:lumOff val="40000"/>
            </a:schemeClr>
          </a:solidFill>
          <a:ln w="28575" cap="flat" cmpd="sng" algn="ctr">
            <a:solidFill>
              <a:srgbClr val="FF33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Verdana" pitchFamily="34" charset="0"/>
            </a:endParaRPr>
          </a:p>
        </p:txBody>
      </p:sp>
      <p:sp>
        <p:nvSpPr>
          <p:cNvPr id="685059" name="Rectangle 3"/>
          <p:cNvSpPr>
            <a:spLocks noGrp="1" noChangeArrowheads="1"/>
          </p:cNvSpPr>
          <p:nvPr>
            <p:ph idx="1"/>
          </p:nvPr>
        </p:nvSpPr>
        <p:spPr>
          <a:xfrm>
            <a:off x="539552" y="980728"/>
            <a:ext cx="8424936" cy="5420072"/>
          </a:xfrm>
        </p:spPr>
        <p:txBody>
          <a:bodyPr/>
          <a:lstStyle/>
          <a:p>
            <a:pPr>
              <a:lnSpc>
                <a:spcPct val="125000"/>
              </a:lnSpc>
              <a:spcBef>
                <a:spcPts val="600"/>
              </a:spcBef>
            </a:pPr>
            <a:r>
              <a:rPr lang="it-IT" altLang="en-US" sz="1800" dirty="0" smtClean="0">
                <a:solidFill>
                  <a:srgbClr val="000000"/>
                </a:solidFill>
              </a:rPr>
              <a:t>Nel </a:t>
            </a:r>
            <a:r>
              <a:rPr lang="it-IT" altLang="en-US" sz="1800" b="1" dirty="0" smtClean="0">
                <a:solidFill>
                  <a:srgbClr val="C00000"/>
                </a:solidFill>
              </a:rPr>
              <a:t>mercato monetario</a:t>
            </a:r>
            <a:r>
              <a:rPr lang="it-IT" altLang="en-US" sz="1800" dirty="0" smtClean="0">
                <a:solidFill>
                  <a:srgbClr val="000000"/>
                </a:solidFill>
              </a:rPr>
              <a:t>, se la BC offre </a:t>
            </a:r>
            <a:r>
              <a:rPr lang="it-IT" altLang="en-US" sz="1800" b="1" dirty="0" smtClean="0">
                <a:solidFill>
                  <a:srgbClr val="000000"/>
                </a:solidFill>
              </a:rPr>
              <a:t>liquidità ad un tasso d’interesse più basso ...</a:t>
            </a:r>
          </a:p>
          <a:p>
            <a:pPr>
              <a:lnSpc>
                <a:spcPct val="125000"/>
              </a:lnSpc>
              <a:spcBef>
                <a:spcPts val="600"/>
              </a:spcBef>
              <a:buFont typeface="Arial" panose="020B0604020202020204" pitchFamily="34" charset="0"/>
              <a:buChar char="•"/>
            </a:pPr>
            <a:r>
              <a:rPr lang="it-IT" altLang="en-US" sz="1800" dirty="0" smtClean="0">
                <a:solidFill>
                  <a:srgbClr val="000000"/>
                </a:solidFill>
              </a:rPr>
              <a:t>la banche saranno disposte a prenderne a prestito un volume maggiore .</a:t>
            </a:r>
          </a:p>
          <a:p>
            <a:pPr>
              <a:lnSpc>
                <a:spcPct val="125000"/>
              </a:lnSpc>
              <a:spcBef>
                <a:spcPts val="600"/>
              </a:spcBef>
              <a:buFont typeface="Arial" panose="020B0604020202020204" pitchFamily="34" charset="0"/>
              <a:buChar char="•"/>
            </a:pPr>
            <a:r>
              <a:rPr lang="it-IT" altLang="en-US" sz="1800" dirty="0" smtClean="0">
                <a:solidFill>
                  <a:srgbClr val="000000"/>
                </a:solidFill>
              </a:rPr>
              <a:t>Con la liquidità a loro disposizioni, le banche potranno </a:t>
            </a:r>
            <a:r>
              <a:rPr lang="it-IT" altLang="en-US" sz="1800" b="1" dirty="0" smtClean="0">
                <a:solidFill>
                  <a:srgbClr val="0070C0"/>
                </a:solidFill>
              </a:rPr>
              <a:t>erogare più prestiti </a:t>
            </a:r>
          </a:p>
          <a:p>
            <a:pPr marL="0" indent="0">
              <a:lnSpc>
                <a:spcPct val="125000"/>
              </a:lnSpc>
              <a:spcBef>
                <a:spcPts val="0"/>
              </a:spcBef>
              <a:buNone/>
            </a:pPr>
            <a:r>
              <a:rPr lang="it-IT" altLang="en-US" sz="1800" b="1" dirty="0">
                <a:solidFill>
                  <a:srgbClr val="000099"/>
                </a:solidFill>
              </a:rPr>
              <a:t> </a:t>
            </a:r>
            <a:r>
              <a:rPr lang="it-IT" altLang="en-US" sz="1800" b="1" dirty="0" smtClean="0">
                <a:solidFill>
                  <a:srgbClr val="000099"/>
                </a:solidFill>
              </a:rPr>
              <a:t>     </a:t>
            </a:r>
            <a:r>
              <a:rPr lang="it-IT" altLang="en-US" sz="1800" dirty="0" smtClean="0">
                <a:solidFill>
                  <a:srgbClr val="000000"/>
                </a:solidFill>
              </a:rPr>
              <a:t>(a imprese e famiglie, o anche ad altre banche). </a:t>
            </a:r>
          </a:p>
          <a:p>
            <a:pPr>
              <a:lnSpc>
                <a:spcPct val="125000"/>
              </a:lnSpc>
              <a:spcBef>
                <a:spcPts val="600"/>
              </a:spcBef>
              <a:buFont typeface="Arial" panose="020B0604020202020204" pitchFamily="34" charset="0"/>
              <a:buChar char="•"/>
            </a:pPr>
            <a:r>
              <a:rPr lang="it-IT" altLang="en-US" sz="1800" dirty="0" smtClean="0">
                <a:solidFill>
                  <a:srgbClr val="000000"/>
                </a:solidFill>
              </a:rPr>
              <a:t>Perciò, sul </a:t>
            </a:r>
            <a:r>
              <a:rPr lang="it-IT" altLang="en-US" sz="1800" b="1" dirty="0" smtClean="0">
                <a:solidFill>
                  <a:srgbClr val="C00000"/>
                </a:solidFill>
              </a:rPr>
              <a:t>mercato dei prestiti</a:t>
            </a:r>
            <a:r>
              <a:rPr lang="it-IT" altLang="en-US" sz="1800" dirty="0" smtClean="0">
                <a:solidFill>
                  <a:srgbClr val="000000"/>
                </a:solidFill>
              </a:rPr>
              <a:t>, in equilibrio vi sarà un volume maggiore di prestiti (con un </a:t>
            </a:r>
            <a:r>
              <a:rPr lang="it-IT" altLang="en-US" sz="1800" b="1" dirty="0" smtClean="0">
                <a:solidFill>
                  <a:srgbClr val="C00000"/>
                </a:solidFill>
              </a:rPr>
              <a:t>tasso d’interesse </a:t>
            </a:r>
            <a:r>
              <a:rPr lang="it-IT" altLang="en-US" sz="1800" b="1" dirty="0" smtClean="0">
                <a:solidFill>
                  <a:srgbClr val="0070C0"/>
                </a:solidFill>
              </a:rPr>
              <a:t>sui prestiti più basso </a:t>
            </a:r>
            <a:r>
              <a:rPr lang="it-IT" altLang="en-US" sz="1800" dirty="0" smtClean="0">
                <a:solidFill>
                  <a:srgbClr val="000000"/>
                </a:solidFill>
              </a:rPr>
              <a:t>rispetto a prima).</a:t>
            </a:r>
          </a:p>
          <a:p>
            <a:pPr>
              <a:lnSpc>
                <a:spcPct val="125000"/>
              </a:lnSpc>
              <a:spcBef>
                <a:spcPts val="600"/>
              </a:spcBef>
            </a:pPr>
            <a:r>
              <a:rPr lang="it-IT" altLang="en-US" sz="1800" dirty="0" smtClean="0">
                <a:solidFill>
                  <a:srgbClr val="000000"/>
                </a:solidFill>
              </a:rPr>
              <a:t>I nuovi prestiti comportano, contestualmente, </a:t>
            </a:r>
            <a:r>
              <a:rPr lang="it-IT" altLang="en-US" sz="1800" dirty="0" smtClean="0"/>
              <a:t>l’</a:t>
            </a:r>
            <a:r>
              <a:rPr lang="it-IT" altLang="en-US" sz="1800" b="1" dirty="0" smtClean="0">
                <a:solidFill>
                  <a:srgbClr val="0070C0"/>
                </a:solidFill>
              </a:rPr>
              <a:t>apertura di</a:t>
            </a:r>
            <a:r>
              <a:rPr lang="it-IT" altLang="en-US" sz="1800" b="1" dirty="0" smtClean="0">
                <a:solidFill>
                  <a:srgbClr val="000000"/>
                </a:solidFill>
              </a:rPr>
              <a:t> </a:t>
            </a:r>
            <a:r>
              <a:rPr lang="it-IT" altLang="en-US" sz="1800" b="1" dirty="0" smtClean="0">
                <a:solidFill>
                  <a:srgbClr val="C00000"/>
                </a:solidFill>
              </a:rPr>
              <a:t>nuovi depositi</a:t>
            </a:r>
            <a:r>
              <a:rPr lang="it-IT" altLang="en-US" sz="1800" b="1" dirty="0" smtClean="0"/>
              <a:t>.</a:t>
            </a:r>
            <a:endParaRPr lang="it-IT" altLang="en-US" sz="1800" b="1" dirty="0" smtClean="0">
              <a:solidFill>
                <a:srgbClr val="C00000"/>
              </a:solidFill>
            </a:endParaRPr>
          </a:p>
          <a:p>
            <a:pPr marL="0" indent="0" algn="ctr" defTabSz="864000">
              <a:lnSpc>
                <a:spcPct val="125000"/>
              </a:lnSpc>
              <a:spcBef>
                <a:spcPts val="600"/>
              </a:spcBef>
              <a:buNone/>
            </a:pPr>
            <a:r>
              <a:rPr lang="it-IT" altLang="en-US" sz="1800" dirty="0" smtClean="0">
                <a:solidFill>
                  <a:srgbClr val="000000"/>
                </a:solidFill>
              </a:rPr>
              <a:t> Prestito  =&gt;  Apertura di deposito in conto corrente presso la banca</a:t>
            </a:r>
          </a:p>
          <a:p>
            <a:pPr algn="just">
              <a:lnSpc>
                <a:spcPct val="125000"/>
              </a:lnSpc>
              <a:spcBef>
                <a:spcPts val="600"/>
              </a:spcBef>
            </a:pPr>
            <a:r>
              <a:rPr lang="it-IT" altLang="en-US" sz="1800" dirty="0" smtClean="0">
                <a:solidFill>
                  <a:srgbClr val="000000"/>
                </a:solidFill>
              </a:rPr>
              <a:t>Le banche utilizzeranno la liquidità presa a prestito per soddisfare la loro domanda di riserve, in relazione alla quantità di depositi e di prestiti a bilancio (tenendo anche conto dell’</a:t>
            </a:r>
            <a:r>
              <a:rPr lang="it-IT" altLang="en-US" sz="1800" b="1" dirty="0" smtClean="0">
                <a:solidFill>
                  <a:srgbClr val="C00000"/>
                </a:solidFill>
              </a:rPr>
              <a:t>obbligo di riserva obbligatoria)</a:t>
            </a:r>
            <a:r>
              <a:rPr lang="it-IT" altLang="en-US" sz="1800" dirty="0" smtClean="0">
                <a:solidFill>
                  <a:srgbClr val="000000"/>
                </a:solidFill>
              </a:rPr>
              <a:t>. </a:t>
            </a:r>
          </a:p>
          <a:p>
            <a:pPr lvl="1" algn="just">
              <a:lnSpc>
                <a:spcPct val="125000"/>
              </a:lnSpc>
              <a:spcBef>
                <a:spcPts val="600"/>
              </a:spcBef>
              <a:buFont typeface="Arial" panose="020B0604020202020204" pitchFamily="34" charset="0"/>
              <a:buChar char="•"/>
            </a:pPr>
            <a:r>
              <a:rPr lang="it-IT" altLang="en-US" sz="1600" i="1" dirty="0" smtClean="0">
                <a:solidFill>
                  <a:schemeClr val="accent6">
                    <a:lumMod val="75000"/>
                  </a:schemeClr>
                </a:solidFill>
              </a:rPr>
              <a:t>In pratica, la maggior parte delle riserve è depositata presso la BC.</a:t>
            </a:r>
          </a:p>
          <a:p>
            <a:pPr marL="0" indent="0">
              <a:lnSpc>
                <a:spcPct val="125000"/>
              </a:lnSpc>
              <a:spcBef>
                <a:spcPts val="600"/>
              </a:spcBef>
              <a:buNone/>
            </a:pPr>
            <a:endParaRPr lang="it-IT" altLang="en-US" sz="1875" dirty="0" smtClean="0">
              <a:solidFill>
                <a:srgbClr val="000000"/>
              </a:solidFill>
            </a:endParaRPr>
          </a:p>
        </p:txBody>
      </p:sp>
      <p:sp>
        <p:nvSpPr>
          <p:cNvPr id="685058" name="Rectangle 2"/>
          <p:cNvSpPr>
            <a:spLocks noGrp="1" noChangeArrowheads="1"/>
          </p:cNvSpPr>
          <p:nvPr>
            <p:ph type="title"/>
          </p:nvPr>
        </p:nvSpPr>
        <p:spPr>
          <a:xfrm>
            <a:off x="395536" y="44624"/>
            <a:ext cx="8676456" cy="895350"/>
          </a:xfrm>
        </p:spPr>
        <p:txBody>
          <a:bodyPr/>
          <a:lstStyle/>
          <a:p>
            <a:pPr eaLnBrk="1" hangingPunct="1">
              <a:defRPr/>
            </a:pPr>
            <a:r>
              <a:rPr lang="it-IT" sz="2400" b="1" dirty="0" smtClean="0">
                <a:solidFill>
                  <a:srgbClr val="005A5A"/>
                </a:solidFill>
              </a:rPr>
              <a:t>Dai tassi di interesse della BC … ai depositi delle banche: </a:t>
            </a:r>
            <a:r>
              <a:rPr lang="it-IT" sz="2400" b="1" i="1" dirty="0" smtClean="0">
                <a:solidFill>
                  <a:srgbClr val="005A5A"/>
                </a:solidFill>
              </a:rPr>
              <a:t>Come funziona? </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Tree>
    <p:extLst>
      <p:ext uri="{BB962C8B-B14F-4D97-AF65-F5344CB8AC3E}">
        <p14:creationId xmlns:p14="http://schemas.microsoft.com/office/powerpoint/2010/main" val="2893234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395536" y="44624"/>
            <a:ext cx="8676456" cy="895350"/>
          </a:xfrm>
        </p:spPr>
        <p:txBody>
          <a:bodyPr/>
          <a:lstStyle/>
          <a:p>
            <a:pPr eaLnBrk="1" hangingPunct="1">
              <a:defRPr/>
            </a:pPr>
            <a:r>
              <a:rPr lang="it-IT" sz="2400" b="1" dirty="0" smtClean="0">
                <a:solidFill>
                  <a:srgbClr val="005A5A"/>
                </a:solidFill>
              </a:rPr>
              <a:t>Dai tassi di interesse della BC … ai depositi delle banche: </a:t>
            </a:r>
            <a:r>
              <a:rPr lang="it-IT" sz="2400" b="1" i="1" dirty="0" smtClean="0">
                <a:solidFill>
                  <a:srgbClr val="005A5A"/>
                </a:solidFill>
              </a:rPr>
              <a:t>Come funziona? (2)</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
        <p:nvSpPr>
          <p:cNvPr id="4" name="Segnaposto contenuto 3"/>
          <p:cNvSpPr>
            <a:spLocks noGrp="1"/>
          </p:cNvSpPr>
          <p:nvPr>
            <p:ph idx="1"/>
          </p:nvPr>
        </p:nvSpPr>
        <p:spPr>
          <a:xfrm rot="16200000">
            <a:off x="-252535" y="2132855"/>
            <a:ext cx="2160242" cy="576067"/>
          </a:xfrm>
        </p:spPr>
        <p:txBody>
          <a:bodyPr/>
          <a:lstStyle/>
          <a:p>
            <a:pPr marL="0" indent="0" algn="ctr">
              <a:buNone/>
            </a:pPr>
            <a:r>
              <a:rPr lang="it-IT" sz="1400" dirty="0" smtClean="0"/>
              <a:t>Tasso sulle operazioni di mercato della BC</a:t>
            </a:r>
            <a:endParaRPr lang="en-US" sz="1400" dirty="0"/>
          </a:p>
        </p:txBody>
      </p:sp>
      <p:cxnSp>
        <p:nvCxnSpPr>
          <p:cNvPr id="7" name="Connettore 1 6"/>
          <p:cNvCxnSpPr/>
          <p:nvPr/>
        </p:nvCxnSpPr>
        <p:spPr bwMode="auto">
          <a:xfrm>
            <a:off x="1475656" y="1556792"/>
            <a:ext cx="0" cy="216024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9" name="Connettore 1 8"/>
          <p:cNvCxnSpPr/>
          <p:nvPr/>
        </p:nvCxnSpPr>
        <p:spPr bwMode="auto">
          <a:xfrm>
            <a:off x="1475656" y="3717032"/>
            <a:ext cx="2520280" cy="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11" name="Connettore 1 10"/>
          <p:cNvCxnSpPr/>
          <p:nvPr/>
        </p:nvCxnSpPr>
        <p:spPr bwMode="auto">
          <a:xfrm>
            <a:off x="1505524" y="1894184"/>
            <a:ext cx="1872208" cy="1728192"/>
          </a:xfrm>
          <a:prstGeom prst="line">
            <a:avLst/>
          </a:prstGeom>
          <a:solidFill>
            <a:srgbClr val="FFFFFF"/>
          </a:solidFill>
          <a:ln w="28575" cap="flat" cmpd="sng" algn="ctr">
            <a:solidFill>
              <a:srgbClr val="FF3300"/>
            </a:solidFill>
            <a:prstDash val="solid"/>
            <a:round/>
            <a:headEnd type="none" w="med" len="med"/>
            <a:tailEnd type="none" w="med" len="med"/>
          </a:ln>
          <a:effectLst/>
        </p:spPr>
      </p:cxnSp>
      <p:cxnSp>
        <p:nvCxnSpPr>
          <p:cNvPr id="13" name="Connettore 1 12"/>
          <p:cNvCxnSpPr/>
          <p:nvPr/>
        </p:nvCxnSpPr>
        <p:spPr bwMode="auto">
          <a:xfrm>
            <a:off x="1475656" y="2564904"/>
            <a:ext cx="720080" cy="0"/>
          </a:xfrm>
          <a:prstGeom prst="line">
            <a:avLst/>
          </a:prstGeom>
          <a:solidFill>
            <a:srgbClr val="FFFFFF"/>
          </a:solidFill>
          <a:ln w="28575" cap="flat" cmpd="sng" algn="ctr">
            <a:solidFill>
              <a:srgbClr val="FF3300"/>
            </a:solidFill>
            <a:prstDash val="dash"/>
            <a:round/>
            <a:headEnd type="none" w="med" len="med"/>
            <a:tailEnd type="none" w="med" len="med"/>
          </a:ln>
          <a:effectLst/>
        </p:spPr>
      </p:cxnSp>
      <p:cxnSp>
        <p:nvCxnSpPr>
          <p:cNvPr id="17" name="Connettore 1 16"/>
          <p:cNvCxnSpPr/>
          <p:nvPr/>
        </p:nvCxnSpPr>
        <p:spPr bwMode="auto">
          <a:xfrm>
            <a:off x="1475656" y="3068960"/>
            <a:ext cx="1224136" cy="0"/>
          </a:xfrm>
          <a:prstGeom prst="line">
            <a:avLst/>
          </a:prstGeom>
          <a:solidFill>
            <a:srgbClr val="FFFFFF"/>
          </a:solidFill>
          <a:ln w="28575" cap="flat" cmpd="sng" algn="ctr">
            <a:solidFill>
              <a:srgbClr val="FF3300"/>
            </a:solidFill>
            <a:prstDash val="dash"/>
            <a:round/>
            <a:headEnd type="none" w="med" len="med"/>
            <a:tailEnd type="none" w="med" len="med"/>
          </a:ln>
          <a:effectLst/>
        </p:spPr>
      </p:cxnSp>
      <p:sp>
        <p:nvSpPr>
          <p:cNvPr id="22" name="Segnaposto contenuto 3"/>
          <p:cNvSpPr txBox="1">
            <a:spLocks/>
          </p:cNvSpPr>
          <p:nvPr/>
        </p:nvSpPr>
        <p:spPr bwMode="auto">
          <a:xfrm>
            <a:off x="1835696" y="3717032"/>
            <a:ext cx="2160240" cy="57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Arial" panose="020B0604020202020204"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marL="0" indent="0" algn="r">
              <a:buFont typeface="Wingdings" panose="05000000000000000000" pitchFamily="2" charset="2"/>
              <a:buNone/>
            </a:pPr>
            <a:r>
              <a:rPr lang="it-IT" sz="1400" kern="0" dirty="0" smtClean="0"/>
              <a:t>100      150      Liquidità (milioni)</a:t>
            </a:r>
            <a:endParaRPr lang="en-US" sz="1400" kern="0" dirty="0"/>
          </a:p>
        </p:txBody>
      </p:sp>
      <p:cxnSp>
        <p:nvCxnSpPr>
          <p:cNvPr id="21" name="Connettore 1 20"/>
          <p:cNvCxnSpPr/>
          <p:nvPr/>
        </p:nvCxnSpPr>
        <p:spPr bwMode="auto">
          <a:xfrm>
            <a:off x="2195736" y="2600907"/>
            <a:ext cx="0" cy="1116125"/>
          </a:xfrm>
          <a:prstGeom prst="line">
            <a:avLst/>
          </a:prstGeom>
          <a:solidFill>
            <a:srgbClr val="FFFFFF"/>
          </a:solidFill>
          <a:ln w="28575" cap="flat" cmpd="sng" algn="ctr">
            <a:solidFill>
              <a:srgbClr val="000099"/>
            </a:solidFill>
            <a:prstDash val="sysDash"/>
            <a:round/>
            <a:headEnd type="none" w="med" len="med"/>
            <a:tailEnd type="none" w="med" len="med"/>
          </a:ln>
          <a:effectLst/>
        </p:spPr>
      </p:cxnSp>
      <p:cxnSp>
        <p:nvCxnSpPr>
          <p:cNvPr id="25" name="Connettore 1 24"/>
          <p:cNvCxnSpPr/>
          <p:nvPr/>
        </p:nvCxnSpPr>
        <p:spPr bwMode="auto">
          <a:xfrm>
            <a:off x="2699792" y="3068959"/>
            <a:ext cx="0" cy="648073"/>
          </a:xfrm>
          <a:prstGeom prst="line">
            <a:avLst/>
          </a:prstGeom>
          <a:solidFill>
            <a:srgbClr val="FFFFFF"/>
          </a:solidFill>
          <a:ln w="28575" cap="flat" cmpd="sng" algn="ctr">
            <a:solidFill>
              <a:srgbClr val="000099"/>
            </a:solidFill>
            <a:prstDash val="sysDash"/>
            <a:round/>
            <a:headEnd type="none" w="med" len="med"/>
            <a:tailEnd type="none" w="med" len="med"/>
          </a:ln>
          <a:effectLst/>
        </p:spPr>
      </p:cxnSp>
      <p:sp>
        <p:nvSpPr>
          <p:cNvPr id="24" name="Callout 1 23"/>
          <p:cNvSpPr/>
          <p:nvPr/>
        </p:nvSpPr>
        <p:spPr bwMode="auto">
          <a:xfrm>
            <a:off x="2555776" y="1196752"/>
            <a:ext cx="1692188" cy="648073"/>
          </a:xfrm>
          <a:prstGeom prst="borderCallout1">
            <a:avLst>
              <a:gd name="adj1" fmla="val 14867"/>
              <a:gd name="adj2" fmla="val -8333"/>
              <a:gd name="adj3" fmla="val 15416"/>
              <a:gd name="adj4" fmla="val -7597"/>
            </a:avLst>
          </a:prstGeom>
          <a:solidFill>
            <a:srgbClr val="FFFFFF"/>
          </a:solidFill>
          <a:ln w="2857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Domanda di liquidità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delle banche</a:t>
            </a:r>
            <a:endParaRPr kumimoji="0" lang="en-US" sz="1400" i="0" u="none" strike="noStrike" cap="none" normalizeH="0" baseline="0" dirty="0" smtClean="0">
              <a:ln>
                <a:noFill/>
              </a:ln>
              <a:solidFill>
                <a:schemeClr val="tx1"/>
              </a:solidFill>
              <a:effectLst/>
              <a:latin typeface="+mj-lt"/>
            </a:endParaRPr>
          </a:p>
        </p:txBody>
      </p:sp>
      <p:cxnSp>
        <p:nvCxnSpPr>
          <p:cNvPr id="28" name="Connettore 1 27"/>
          <p:cNvCxnSpPr/>
          <p:nvPr/>
        </p:nvCxnSpPr>
        <p:spPr bwMode="auto">
          <a:xfrm>
            <a:off x="5126251" y="1196752"/>
            <a:ext cx="0" cy="252028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29" name="Connettore 1 28"/>
          <p:cNvCxnSpPr/>
          <p:nvPr/>
        </p:nvCxnSpPr>
        <p:spPr bwMode="auto">
          <a:xfrm>
            <a:off x="5148064" y="3717032"/>
            <a:ext cx="3528392" cy="0"/>
          </a:xfrm>
          <a:prstGeom prst="line">
            <a:avLst/>
          </a:prstGeom>
          <a:solidFill>
            <a:srgbClr val="FFFFFF"/>
          </a:solidFill>
          <a:ln w="28575" cap="flat" cmpd="sng" algn="ctr">
            <a:solidFill>
              <a:schemeClr val="tx1"/>
            </a:solidFill>
            <a:prstDash val="solid"/>
            <a:round/>
            <a:headEnd type="none" w="med" len="med"/>
            <a:tailEnd type="none" w="med" len="med"/>
          </a:ln>
          <a:effectLst/>
        </p:spPr>
      </p:cxnSp>
      <p:sp>
        <p:nvSpPr>
          <p:cNvPr id="30" name="Segnaposto contenuto 3"/>
          <p:cNvSpPr txBox="1">
            <a:spLocks/>
          </p:cNvSpPr>
          <p:nvPr/>
        </p:nvSpPr>
        <p:spPr bwMode="auto">
          <a:xfrm>
            <a:off x="5796136" y="3717032"/>
            <a:ext cx="2736304" cy="57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Arial" panose="020B0604020202020204"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marL="0" indent="0" algn="r">
              <a:buFont typeface="Wingdings" panose="05000000000000000000" pitchFamily="2" charset="2"/>
              <a:buNone/>
            </a:pPr>
            <a:r>
              <a:rPr lang="it-IT" sz="1400" kern="0" dirty="0" smtClean="0"/>
              <a:t>300      500                     Prestiti (milioni)</a:t>
            </a:r>
            <a:endParaRPr lang="en-US" sz="1400" kern="0" dirty="0"/>
          </a:p>
        </p:txBody>
      </p:sp>
      <p:cxnSp>
        <p:nvCxnSpPr>
          <p:cNvPr id="31" name="Connettore 1 30"/>
          <p:cNvCxnSpPr/>
          <p:nvPr/>
        </p:nvCxnSpPr>
        <p:spPr bwMode="auto">
          <a:xfrm>
            <a:off x="5256076" y="1412776"/>
            <a:ext cx="3132348" cy="2304256"/>
          </a:xfrm>
          <a:prstGeom prst="line">
            <a:avLst/>
          </a:prstGeom>
          <a:solidFill>
            <a:srgbClr val="FFFFFF"/>
          </a:solidFill>
          <a:ln w="28575" cap="flat" cmpd="sng" algn="ctr">
            <a:solidFill>
              <a:schemeClr val="tx2">
                <a:lumMod val="50000"/>
              </a:schemeClr>
            </a:solidFill>
            <a:prstDash val="solid"/>
            <a:round/>
            <a:headEnd type="none" w="med" len="med"/>
            <a:tailEnd type="none" w="med" len="med"/>
          </a:ln>
          <a:effectLst/>
        </p:spPr>
      </p:cxnSp>
      <p:sp>
        <p:nvSpPr>
          <p:cNvPr id="35" name="Callout 1 34"/>
          <p:cNvSpPr/>
          <p:nvPr/>
        </p:nvSpPr>
        <p:spPr bwMode="auto">
          <a:xfrm>
            <a:off x="6264188" y="764704"/>
            <a:ext cx="1692188" cy="648073"/>
          </a:xfrm>
          <a:prstGeom prst="borderCallout1">
            <a:avLst>
              <a:gd name="adj1" fmla="val 18750"/>
              <a:gd name="adj2" fmla="val -8333"/>
              <a:gd name="adj3" fmla="val 19300"/>
              <a:gd name="adj4" fmla="val -6605"/>
            </a:avLst>
          </a:prstGeom>
          <a:solidFill>
            <a:srgbClr val="FFFFFF"/>
          </a:solidFill>
          <a:ln w="28575"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Domanda di prestiti</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delle imprese</a:t>
            </a:r>
            <a:endParaRPr kumimoji="0" lang="en-US" sz="1400" i="0" u="none" strike="noStrike" cap="none" normalizeH="0" baseline="0" dirty="0" smtClean="0">
              <a:ln>
                <a:noFill/>
              </a:ln>
              <a:solidFill>
                <a:schemeClr val="tx1"/>
              </a:solidFill>
              <a:effectLst/>
              <a:latin typeface="+mj-lt"/>
            </a:endParaRPr>
          </a:p>
        </p:txBody>
      </p:sp>
      <p:cxnSp>
        <p:nvCxnSpPr>
          <p:cNvPr id="685060" name="Connettore 1 685059"/>
          <p:cNvCxnSpPr/>
          <p:nvPr/>
        </p:nvCxnSpPr>
        <p:spPr bwMode="auto">
          <a:xfrm>
            <a:off x="2123728" y="2564904"/>
            <a:ext cx="2988332" cy="0"/>
          </a:xfrm>
          <a:prstGeom prst="line">
            <a:avLst/>
          </a:prstGeom>
          <a:solidFill>
            <a:srgbClr val="FFFFFF"/>
          </a:solidFill>
          <a:ln w="28575" cap="flat" cmpd="sng" algn="ctr">
            <a:solidFill>
              <a:srgbClr val="FF3300"/>
            </a:solidFill>
            <a:prstDash val="sysDot"/>
            <a:round/>
            <a:headEnd type="none" w="med" len="med"/>
            <a:tailEnd type="none" w="med" len="med"/>
          </a:ln>
          <a:effectLst/>
        </p:spPr>
      </p:cxnSp>
      <p:cxnSp>
        <p:nvCxnSpPr>
          <p:cNvPr id="685062" name="Connettore 1 685061"/>
          <p:cNvCxnSpPr/>
          <p:nvPr/>
        </p:nvCxnSpPr>
        <p:spPr bwMode="auto">
          <a:xfrm flipV="1">
            <a:off x="5148060" y="1444029"/>
            <a:ext cx="2304877" cy="1104342"/>
          </a:xfrm>
          <a:prstGeom prst="line">
            <a:avLst/>
          </a:prstGeom>
          <a:solidFill>
            <a:srgbClr val="FFFFFF"/>
          </a:solidFill>
          <a:ln w="28575" cap="flat" cmpd="sng" algn="ctr">
            <a:solidFill>
              <a:srgbClr val="FF3300"/>
            </a:solidFill>
            <a:prstDash val="solid"/>
            <a:round/>
            <a:headEnd type="none" w="med" len="med"/>
            <a:tailEnd type="none" w="med" len="med"/>
          </a:ln>
          <a:effectLst/>
        </p:spPr>
      </p:cxnSp>
      <p:cxnSp>
        <p:nvCxnSpPr>
          <p:cNvPr id="40" name="Connettore 1 39"/>
          <p:cNvCxnSpPr/>
          <p:nvPr/>
        </p:nvCxnSpPr>
        <p:spPr bwMode="auto">
          <a:xfrm>
            <a:off x="2699792" y="3068960"/>
            <a:ext cx="2448272" cy="0"/>
          </a:xfrm>
          <a:prstGeom prst="line">
            <a:avLst/>
          </a:prstGeom>
          <a:solidFill>
            <a:srgbClr val="FFFFFF"/>
          </a:solidFill>
          <a:ln w="28575" cap="flat" cmpd="sng" algn="ctr">
            <a:solidFill>
              <a:srgbClr val="FF3300"/>
            </a:solidFill>
            <a:prstDash val="sysDot"/>
            <a:round/>
            <a:headEnd type="none" w="med" len="med"/>
            <a:tailEnd type="none" w="med" len="med"/>
          </a:ln>
          <a:effectLst/>
        </p:spPr>
      </p:cxnSp>
      <p:cxnSp>
        <p:nvCxnSpPr>
          <p:cNvPr id="42" name="Connettore 1 41"/>
          <p:cNvCxnSpPr/>
          <p:nvPr/>
        </p:nvCxnSpPr>
        <p:spPr bwMode="auto">
          <a:xfrm flipV="1">
            <a:off x="5169872" y="1844820"/>
            <a:ext cx="2830125" cy="1224135"/>
          </a:xfrm>
          <a:prstGeom prst="line">
            <a:avLst/>
          </a:prstGeom>
          <a:solidFill>
            <a:srgbClr val="FFFFFF"/>
          </a:solidFill>
          <a:ln w="28575" cap="flat" cmpd="sng" algn="ctr">
            <a:solidFill>
              <a:srgbClr val="FF3300"/>
            </a:solidFill>
            <a:prstDash val="solid"/>
            <a:round/>
            <a:headEnd type="none" w="med" len="med"/>
            <a:tailEnd type="none" w="med" len="med"/>
          </a:ln>
          <a:effectLst/>
        </p:spPr>
      </p:cxnSp>
      <p:sp>
        <p:nvSpPr>
          <p:cNvPr id="44" name="Callout 1 43"/>
          <p:cNvSpPr/>
          <p:nvPr/>
        </p:nvSpPr>
        <p:spPr bwMode="auto">
          <a:xfrm>
            <a:off x="7524274" y="2267580"/>
            <a:ext cx="1584847" cy="648073"/>
          </a:xfrm>
          <a:prstGeom prst="borderCallout1">
            <a:avLst>
              <a:gd name="adj1" fmla="val -1962"/>
              <a:gd name="adj2" fmla="val -22155"/>
              <a:gd name="adj3" fmla="val -1349"/>
              <a:gd name="adj4" fmla="val -21678"/>
            </a:avLst>
          </a:prstGeom>
          <a:solidFill>
            <a:srgbClr val="FFFFFF"/>
          </a:solidFill>
          <a:ln w="2857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solidFill>
                    <a:schemeClr val="tx1"/>
                  </a:solidFill>
                  <a:prstDash val="sysDot"/>
                </a:ln>
                <a:solidFill>
                  <a:schemeClr val="tx1"/>
                </a:solidFill>
                <a:effectLst/>
                <a:latin typeface="+mj-lt"/>
              </a:rPr>
              <a:t>Offerta</a:t>
            </a:r>
            <a:r>
              <a:rPr kumimoji="0" lang="it-IT" sz="1400" i="0" u="none" strike="noStrike" cap="none" normalizeH="0" dirty="0" smtClean="0">
                <a:ln>
                  <a:solidFill>
                    <a:schemeClr val="tx1"/>
                  </a:solidFill>
                  <a:prstDash val="sysDot"/>
                </a:ln>
                <a:solidFill>
                  <a:schemeClr val="tx1"/>
                </a:solidFill>
                <a:effectLst/>
                <a:latin typeface="+mj-lt"/>
              </a:rPr>
              <a:t> </a:t>
            </a:r>
            <a:r>
              <a:rPr kumimoji="0" lang="it-IT" sz="1400" i="0" u="none" strike="noStrike" cap="none" normalizeH="0" baseline="0" dirty="0" smtClean="0">
                <a:ln>
                  <a:solidFill>
                    <a:schemeClr val="tx1"/>
                  </a:solidFill>
                  <a:prstDash val="sysDot"/>
                </a:ln>
                <a:solidFill>
                  <a:schemeClr val="tx1"/>
                </a:solidFill>
                <a:effectLst/>
                <a:latin typeface="+mj-lt"/>
              </a:rPr>
              <a:t>di prestiti</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solidFill>
                    <a:schemeClr val="tx1"/>
                  </a:solidFill>
                  <a:prstDash val="sysDot"/>
                </a:ln>
                <a:solidFill>
                  <a:schemeClr val="tx1"/>
                </a:solidFill>
                <a:effectLst/>
                <a:latin typeface="+mj-lt"/>
              </a:rPr>
              <a:t>delle banche</a:t>
            </a:r>
            <a:endParaRPr kumimoji="0" lang="en-US" sz="1400" i="0" u="none" strike="noStrike" cap="none" normalizeH="0" baseline="0" dirty="0" smtClean="0">
              <a:ln>
                <a:solidFill>
                  <a:schemeClr val="tx1"/>
                </a:solidFill>
                <a:prstDash val="sysDot"/>
              </a:ln>
              <a:solidFill>
                <a:schemeClr val="tx1"/>
              </a:solidFill>
              <a:effectLst/>
              <a:latin typeface="+mj-lt"/>
            </a:endParaRPr>
          </a:p>
        </p:txBody>
      </p:sp>
      <p:cxnSp>
        <p:nvCxnSpPr>
          <p:cNvPr id="685066" name="Connettore 2 685065"/>
          <p:cNvCxnSpPr/>
          <p:nvPr/>
        </p:nvCxnSpPr>
        <p:spPr bwMode="auto">
          <a:xfrm flipH="1">
            <a:off x="5637238" y="980728"/>
            <a:ext cx="590946" cy="665396"/>
          </a:xfrm>
          <a:prstGeom prst="straightConnector1">
            <a:avLst/>
          </a:prstGeom>
          <a:solidFill>
            <a:srgbClr val="FFFFFF"/>
          </a:solidFill>
          <a:ln w="28575" cap="flat" cmpd="sng" algn="ctr">
            <a:solidFill>
              <a:schemeClr val="accent1">
                <a:lumMod val="50000"/>
              </a:schemeClr>
            </a:solidFill>
            <a:prstDash val="sysDot"/>
            <a:round/>
            <a:headEnd type="none" w="med" len="med"/>
            <a:tailEnd type="triangle"/>
          </a:ln>
          <a:effectLst/>
        </p:spPr>
      </p:cxnSp>
      <p:cxnSp>
        <p:nvCxnSpPr>
          <p:cNvPr id="50" name="Connettore 2 49"/>
          <p:cNvCxnSpPr>
            <a:stCxn id="24" idx="2"/>
          </p:cNvCxnSpPr>
          <p:nvPr/>
        </p:nvCxnSpPr>
        <p:spPr bwMode="auto">
          <a:xfrm flipH="1">
            <a:off x="1871701" y="1520789"/>
            <a:ext cx="684075" cy="661427"/>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cxnSp>
        <p:nvCxnSpPr>
          <p:cNvPr id="55" name="Connettore 2 54"/>
          <p:cNvCxnSpPr/>
          <p:nvPr/>
        </p:nvCxnSpPr>
        <p:spPr bwMode="auto">
          <a:xfrm flipH="1" flipV="1">
            <a:off x="7029890" y="2334616"/>
            <a:ext cx="494384" cy="374304"/>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cxnSp>
        <p:nvCxnSpPr>
          <p:cNvPr id="56" name="Connettore 2 55"/>
          <p:cNvCxnSpPr/>
          <p:nvPr/>
        </p:nvCxnSpPr>
        <p:spPr bwMode="auto">
          <a:xfrm flipH="1" flipV="1">
            <a:off x="6912260" y="1752440"/>
            <a:ext cx="576064" cy="668444"/>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sp>
        <p:nvSpPr>
          <p:cNvPr id="685077" name="CasellaDiTesto 685076"/>
          <p:cNvSpPr txBox="1"/>
          <p:nvPr/>
        </p:nvSpPr>
        <p:spPr>
          <a:xfrm>
            <a:off x="395536" y="4276562"/>
            <a:ext cx="8568952" cy="2462213"/>
          </a:xfrm>
          <a:prstGeom prst="rect">
            <a:avLst/>
          </a:prstGeom>
          <a:solidFill>
            <a:srgbClr val="E4F0E2"/>
          </a:solidFill>
        </p:spPr>
        <p:txBody>
          <a:bodyPr wrap="square" rtlCol="0">
            <a:spAutoFit/>
          </a:bodyPr>
          <a:lstStyle/>
          <a:p>
            <a:r>
              <a:rPr lang="it-IT" sz="1600" i="1" dirty="0" smtClean="0"/>
              <a:t>A sinistra:  </a:t>
            </a:r>
            <a:r>
              <a:rPr lang="it-IT" sz="1600" b="1" dirty="0" smtClean="0"/>
              <a:t>MERCATO MONETARIO</a:t>
            </a:r>
          </a:p>
          <a:p>
            <a:r>
              <a:rPr lang="it-IT" sz="1600" dirty="0" smtClean="0">
                <a:solidFill>
                  <a:srgbClr val="000099"/>
                </a:solidFill>
              </a:rPr>
              <a:t>Ipotesi</a:t>
            </a:r>
            <a:r>
              <a:rPr lang="it-IT" sz="1600" dirty="0" smtClean="0"/>
              <a:t>: Inizialmente il </a:t>
            </a:r>
            <a:r>
              <a:rPr lang="it-IT" sz="1600" u="sng" dirty="0" smtClean="0"/>
              <a:t>tasso d’interesse </a:t>
            </a:r>
            <a:r>
              <a:rPr lang="it-IT" sz="1600" dirty="0" smtClean="0"/>
              <a:t>sulle operazioni di liquidità della BC è 3%:</a:t>
            </a:r>
          </a:p>
          <a:p>
            <a:pPr marL="342900" indent="-342900">
              <a:spcBef>
                <a:spcPts val="600"/>
              </a:spcBef>
              <a:buFont typeface="+mj-lt"/>
              <a:buAutoNum type="arabicPeriod"/>
            </a:pPr>
            <a:r>
              <a:rPr lang="it-IT" sz="1600" dirty="0" smtClean="0">
                <a:solidFill>
                  <a:srgbClr val="000099"/>
                </a:solidFill>
              </a:rPr>
              <a:t>Data la domanda di liquidità delle banche, l’equilibrio nel mercato monetario è </a:t>
            </a:r>
            <a:r>
              <a:rPr lang="it-IT" sz="1600" b="1" dirty="0" smtClean="0"/>
              <a:t>A</a:t>
            </a:r>
            <a:r>
              <a:rPr lang="it-IT" sz="1600" dirty="0" smtClean="0">
                <a:solidFill>
                  <a:srgbClr val="000099"/>
                </a:solidFill>
              </a:rPr>
              <a:t>, al quale corrisponde una domanda pari a € 100 ml. </a:t>
            </a:r>
          </a:p>
          <a:p>
            <a:pPr>
              <a:spcBef>
                <a:spcPts val="600"/>
              </a:spcBef>
            </a:pPr>
            <a:r>
              <a:rPr lang="it-IT" sz="1600" i="1" dirty="0"/>
              <a:t>A </a:t>
            </a:r>
            <a:r>
              <a:rPr lang="it-IT" sz="1600" i="1" dirty="0" smtClean="0"/>
              <a:t>destra:   </a:t>
            </a:r>
            <a:r>
              <a:rPr lang="it-IT" sz="1600" b="1" dirty="0" smtClean="0"/>
              <a:t>MERCATO dei PRESTITI BANCARI</a:t>
            </a:r>
            <a:endParaRPr lang="it-IT" sz="1600" b="1" dirty="0"/>
          </a:p>
          <a:p>
            <a:pPr>
              <a:spcBef>
                <a:spcPts val="0"/>
              </a:spcBef>
            </a:pPr>
            <a:r>
              <a:rPr lang="it-IT" sz="1600" dirty="0" smtClean="0">
                <a:solidFill>
                  <a:srgbClr val="000099"/>
                </a:solidFill>
              </a:rPr>
              <a:t>Ipotesi</a:t>
            </a:r>
            <a:r>
              <a:rPr lang="it-IT" sz="1600" dirty="0" smtClean="0"/>
              <a:t> : La curva di offerta di prestiti dalle banche alle imprese è crescente; </a:t>
            </a:r>
          </a:p>
          <a:p>
            <a:pPr>
              <a:spcBef>
                <a:spcPts val="0"/>
              </a:spcBef>
            </a:pPr>
            <a:r>
              <a:rPr lang="it-IT" sz="1600" dirty="0" smtClean="0"/>
              <a:t>              La curva di domanda di prestiti da parte delle imprese è decrescente.</a:t>
            </a:r>
          </a:p>
          <a:p>
            <a:pPr marL="342900" indent="-342900">
              <a:spcBef>
                <a:spcPts val="0"/>
              </a:spcBef>
              <a:buFont typeface="+mj-lt"/>
              <a:buAutoNum type="arabicPeriod" startAt="2"/>
            </a:pPr>
            <a:r>
              <a:rPr lang="it-IT" sz="1600" dirty="0" smtClean="0">
                <a:solidFill>
                  <a:srgbClr val="000099"/>
                </a:solidFill>
              </a:rPr>
              <a:t>Nell’ equilibrio </a:t>
            </a:r>
            <a:r>
              <a:rPr lang="it-IT" sz="1600" b="1" dirty="0" smtClean="0"/>
              <a:t>B</a:t>
            </a:r>
            <a:r>
              <a:rPr lang="it-IT" sz="1600" dirty="0" smtClean="0">
                <a:solidFill>
                  <a:srgbClr val="000099"/>
                </a:solidFill>
              </a:rPr>
              <a:t>, vengono erogati 300 milioni di prestiti al tasso del 6%. </a:t>
            </a:r>
          </a:p>
          <a:p>
            <a:pPr marL="342900" indent="-342900">
              <a:spcBef>
                <a:spcPts val="0"/>
              </a:spcBef>
              <a:buFont typeface="+mj-lt"/>
              <a:buAutoNum type="arabicPeriod" startAt="2"/>
            </a:pPr>
            <a:r>
              <a:rPr lang="it-IT" sz="1600" dirty="0" smtClean="0">
                <a:solidFill>
                  <a:srgbClr val="000099"/>
                </a:solidFill>
              </a:rPr>
              <a:t>I prestiti vengono erogati con apertura di un deposito in c/c di  pari ammontare.</a:t>
            </a:r>
          </a:p>
        </p:txBody>
      </p:sp>
      <p:sp>
        <p:nvSpPr>
          <p:cNvPr id="3" name="CasellaDiTesto 2"/>
          <p:cNvSpPr txBox="1"/>
          <p:nvPr/>
        </p:nvSpPr>
        <p:spPr>
          <a:xfrm>
            <a:off x="1092895" y="2402304"/>
            <a:ext cx="526777" cy="738664"/>
          </a:xfrm>
          <a:prstGeom prst="rect">
            <a:avLst/>
          </a:prstGeom>
          <a:noFill/>
        </p:spPr>
        <p:txBody>
          <a:bodyPr wrap="square" rtlCol="0">
            <a:spAutoFit/>
          </a:bodyPr>
          <a:lstStyle/>
          <a:p>
            <a:r>
              <a:rPr lang="it-IT" sz="1400" dirty="0" smtClean="0"/>
              <a:t>3%</a:t>
            </a:r>
          </a:p>
          <a:p>
            <a:endParaRPr lang="it-IT" sz="1400" dirty="0"/>
          </a:p>
          <a:p>
            <a:r>
              <a:rPr lang="it-IT" sz="1400" dirty="0" smtClean="0"/>
              <a:t>2%</a:t>
            </a:r>
            <a:endParaRPr lang="en-US" sz="1400" dirty="0"/>
          </a:p>
        </p:txBody>
      </p:sp>
      <p:sp>
        <p:nvSpPr>
          <p:cNvPr id="5" name="CasellaDiTesto 4"/>
          <p:cNvSpPr txBox="1"/>
          <p:nvPr/>
        </p:nvSpPr>
        <p:spPr>
          <a:xfrm>
            <a:off x="2123728" y="2267580"/>
            <a:ext cx="360040" cy="369332"/>
          </a:xfrm>
          <a:prstGeom prst="rect">
            <a:avLst/>
          </a:prstGeom>
          <a:noFill/>
        </p:spPr>
        <p:txBody>
          <a:bodyPr wrap="square" rtlCol="0">
            <a:spAutoFit/>
          </a:bodyPr>
          <a:lstStyle/>
          <a:p>
            <a:r>
              <a:rPr lang="it-IT" dirty="0" smtClean="0"/>
              <a:t>A</a:t>
            </a:r>
            <a:endParaRPr lang="en-US" dirty="0"/>
          </a:p>
        </p:txBody>
      </p:sp>
      <p:sp>
        <p:nvSpPr>
          <p:cNvPr id="32" name="CasellaDiTesto 31"/>
          <p:cNvSpPr txBox="1"/>
          <p:nvPr/>
        </p:nvSpPr>
        <p:spPr>
          <a:xfrm>
            <a:off x="6012160" y="1691516"/>
            <a:ext cx="360040" cy="369332"/>
          </a:xfrm>
          <a:prstGeom prst="rect">
            <a:avLst/>
          </a:prstGeom>
          <a:noFill/>
        </p:spPr>
        <p:txBody>
          <a:bodyPr wrap="square" rtlCol="0">
            <a:spAutoFit/>
          </a:bodyPr>
          <a:lstStyle/>
          <a:p>
            <a:r>
              <a:rPr lang="it-IT" dirty="0" smtClean="0"/>
              <a:t>B</a:t>
            </a:r>
            <a:endParaRPr lang="en-US" dirty="0"/>
          </a:p>
        </p:txBody>
      </p:sp>
      <p:cxnSp>
        <p:nvCxnSpPr>
          <p:cNvPr id="8" name="Connettore 1 7"/>
          <p:cNvCxnSpPr/>
          <p:nvPr/>
        </p:nvCxnSpPr>
        <p:spPr bwMode="auto">
          <a:xfrm>
            <a:off x="5184068" y="2060848"/>
            <a:ext cx="900100" cy="0"/>
          </a:xfrm>
          <a:prstGeom prst="line">
            <a:avLst/>
          </a:prstGeom>
          <a:solidFill>
            <a:srgbClr val="FFFFFF"/>
          </a:solidFill>
          <a:ln w="28575" cap="flat" cmpd="sng" algn="ctr">
            <a:solidFill>
              <a:schemeClr val="accent1">
                <a:lumMod val="75000"/>
              </a:schemeClr>
            </a:solidFill>
            <a:prstDash val="dash"/>
            <a:round/>
            <a:headEnd type="none" w="med" len="med"/>
            <a:tailEnd type="none" w="med" len="med"/>
          </a:ln>
          <a:effectLst/>
        </p:spPr>
      </p:cxnSp>
      <p:sp>
        <p:nvSpPr>
          <p:cNvPr id="46" name="CasellaDiTesto 45"/>
          <p:cNvSpPr txBox="1"/>
          <p:nvPr/>
        </p:nvSpPr>
        <p:spPr>
          <a:xfrm>
            <a:off x="4648461" y="1826240"/>
            <a:ext cx="626259" cy="738664"/>
          </a:xfrm>
          <a:prstGeom prst="rect">
            <a:avLst/>
          </a:prstGeom>
          <a:noFill/>
        </p:spPr>
        <p:txBody>
          <a:bodyPr wrap="square" rtlCol="0">
            <a:spAutoFit/>
          </a:bodyPr>
          <a:lstStyle/>
          <a:p>
            <a:r>
              <a:rPr lang="it-IT" sz="1400" dirty="0" smtClean="0"/>
              <a:t>  6%</a:t>
            </a:r>
          </a:p>
          <a:p>
            <a:endParaRPr lang="it-IT" sz="1400" dirty="0"/>
          </a:p>
          <a:p>
            <a:r>
              <a:rPr lang="it-IT" sz="1400" dirty="0" smtClean="0"/>
              <a:t>  4%</a:t>
            </a:r>
            <a:endParaRPr lang="en-US" sz="1400" dirty="0"/>
          </a:p>
        </p:txBody>
      </p:sp>
      <p:cxnSp>
        <p:nvCxnSpPr>
          <p:cNvPr id="49" name="Connettore 1 48"/>
          <p:cNvCxnSpPr/>
          <p:nvPr/>
        </p:nvCxnSpPr>
        <p:spPr bwMode="auto">
          <a:xfrm flipV="1">
            <a:off x="5126247" y="2420888"/>
            <a:ext cx="1458687" cy="31358"/>
          </a:xfrm>
          <a:prstGeom prst="line">
            <a:avLst/>
          </a:prstGeom>
          <a:solidFill>
            <a:srgbClr val="FFFFFF"/>
          </a:solidFill>
          <a:ln w="28575" cap="flat" cmpd="sng" algn="ctr">
            <a:solidFill>
              <a:schemeClr val="accent1">
                <a:lumMod val="75000"/>
              </a:schemeClr>
            </a:solidFill>
            <a:prstDash val="dash"/>
            <a:round/>
            <a:headEnd type="none" w="med" len="med"/>
            <a:tailEnd type="none" w="med" len="med"/>
          </a:ln>
          <a:effectLst/>
        </p:spPr>
      </p:cxnSp>
      <p:cxnSp>
        <p:nvCxnSpPr>
          <p:cNvPr id="53" name="Connettore 1 52"/>
          <p:cNvCxnSpPr/>
          <p:nvPr/>
        </p:nvCxnSpPr>
        <p:spPr bwMode="auto">
          <a:xfrm>
            <a:off x="6156176" y="2132856"/>
            <a:ext cx="0" cy="1584176"/>
          </a:xfrm>
          <a:prstGeom prst="line">
            <a:avLst/>
          </a:prstGeom>
          <a:solidFill>
            <a:srgbClr val="FFFFFF"/>
          </a:solidFill>
          <a:ln w="28575" cap="flat" cmpd="sng" algn="ctr">
            <a:solidFill>
              <a:srgbClr val="000099"/>
            </a:solidFill>
            <a:prstDash val="sysDash"/>
            <a:round/>
            <a:headEnd type="none" w="med" len="med"/>
            <a:tailEnd type="none" w="med" len="med"/>
          </a:ln>
          <a:effectLst/>
        </p:spPr>
      </p:cxnSp>
      <p:cxnSp>
        <p:nvCxnSpPr>
          <p:cNvPr id="57" name="Connettore 1 56"/>
          <p:cNvCxnSpPr/>
          <p:nvPr/>
        </p:nvCxnSpPr>
        <p:spPr bwMode="auto">
          <a:xfrm>
            <a:off x="6660232" y="2452246"/>
            <a:ext cx="0" cy="1264786"/>
          </a:xfrm>
          <a:prstGeom prst="line">
            <a:avLst/>
          </a:prstGeom>
          <a:solidFill>
            <a:srgbClr val="FFFFFF"/>
          </a:solidFill>
          <a:ln w="28575" cap="flat" cmpd="sng" algn="ctr">
            <a:solidFill>
              <a:srgbClr val="000099"/>
            </a:solidFill>
            <a:prstDash val="sysDash"/>
            <a:round/>
            <a:headEnd type="none" w="med" len="med"/>
            <a:tailEnd type="none" w="med" len="med"/>
          </a:ln>
          <a:effectLst/>
        </p:spPr>
      </p:cxnSp>
    </p:spTree>
    <p:extLst>
      <p:ext uri="{BB962C8B-B14F-4D97-AF65-F5344CB8AC3E}">
        <p14:creationId xmlns:p14="http://schemas.microsoft.com/office/powerpoint/2010/main" val="412622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395536" y="44624"/>
            <a:ext cx="8676456" cy="895350"/>
          </a:xfrm>
        </p:spPr>
        <p:txBody>
          <a:bodyPr/>
          <a:lstStyle/>
          <a:p>
            <a:pPr eaLnBrk="1" hangingPunct="1">
              <a:defRPr/>
            </a:pPr>
            <a:r>
              <a:rPr lang="it-IT" sz="2400" b="1" dirty="0" smtClean="0">
                <a:solidFill>
                  <a:srgbClr val="005A5A"/>
                </a:solidFill>
              </a:rPr>
              <a:t>Dai tassi di interesse della BC … ai depositi delle banche: </a:t>
            </a:r>
            <a:r>
              <a:rPr lang="it-IT" sz="2400" b="1" i="1" dirty="0" smtClean="0">
                <a:solidFill>
                  <a:srgbClr val="005A5A"/>
                </a:solidFill>
              </a:rPr>
              <a:t>Come funziona? (3)</a:t>
            </a:r>
            <a:endParaRPr lang="it-IT" sz="2400" b="1" i="1" dirty="0">
              <a:solidFill>
                <a:srgbClr val="000099"/>
              </a:solidFill>
            </a:endParaRPr>
          </a:p>
        </p:txBody>
      </p:sp>
      <p:sp>
        <p:nvSpPr>
          <p:cNvPr id="2" name="Segnaposto piè di pagina 1"/>
          <p:cNvSpPr>
            <a:spLocks noGrp="1"/>
          </p:cNvSpPr>
          <p:nvPr>
            <p:ph type="ftr" sz="quarter" idx="10"/>
          </p:nvPr>
        </p:nvSpPr>
        <p:spPr/>
        <p:txBody>
          <a:bodyPr/>
          <a:lstStyle/>
          <a:p>
            <a:pPr>
              <a:defRPr/>
            </a:pPr>
            <a:r>
              <a:rPr lang="it-IT" smtClean="0"/>
              <a:t>Lez. 10: BC e PM</a:t>
            </a:r>
            <a:endParaRPr lang="it-IT"/>
          </a:p>
        </p:txBody>
      </p:sp>
      <p:sp>
        <p:nvSpPr>
          <p:cNvPr id="4" name="Segnaposto contenuto 3"/>
          <p:cNvSpPr>
            <a:spLocks noGrp="1"/>
          </p:cNvSpPr>
          <p:nvPr>
            <p:ph idx="1"/>
          </p:nvPr>
        </p:nvSpPr>
        <p:spPr>
          <a:xfrm rot="16200000">
            <a:off x="-252535" y="2132855"/>
            <a:ext cx="2160242" cy="576067"/>
          </a:xfrm>
        </p:spPr>
        <p:txBody>
          <a:bodyPr/>
          <a:lstStyle/>
          <a:p>
            <a:pPr marL="0" indent="0" algn="ctr">
              <a:buNone/>
            </a:pPr>
            <a:r>
              <a:rPr lang="it-IT" sz="1400" dirty="0" smtClean="0"/>
              <a:t>Tasso sulle operazioni di mercato della BC</a:t>
            </a:r>
            <a:endParaRPr lang="en-US" sz="1400" dirty="0"/>
          </a:p>
        </p:txBody>
      </p:sp>
      <p:cxnSp>
        <p:nvCxnSpPr>
          <p:cNvPr id="7" name="Connettore 1 6"/>
          <p:cNvCxnSpPr/>
          <p:nvPr/>
        </p:nvCxnSpPr>
        <p:spPr bwMode="auto">
          <a:xfrm>
            <a:off x="1475656" y="1556792"/>
            <a:ext cx="0" cy="216024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9" name="Connettore 1 8"/>
          <p:cNvCxnSpPr/>
          <p:nvPr/>
        </p:nvCxnSpPr>
        <p:spPr bwMode="auto">
          <a:xfrm>
            <a:off x="1475656" y="3717032"/>
            <a:ext cx="2520280" cy="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11" name="Connettore 1 10"/>
          <p:cNvCxnSpPr/>
          <p:nvPr/>
        </p:nvCxnSpPr>
        <p:spPr bwMode="auto">
          <a:xfrm>
            <a:off x="1578860" y="1980573"/>
            <a:ext cx="1872208" cy="1728192"/>
          </a:xfrm>
          <a:prstGeom prst="line">
            <a:avLst/>
          </a:prstGeom>
          <a:solidFill>
            <a:srgbClr val="FFFFFF"/>
          </a:solidFill>
          <a:ln w="28575" cap="flat" cmpd="sng" algn="ctr">
            <a:solidFill>
              <a:srgbClr val="FF3300"/>
            </a:solidFill>
            <a:prstDash val="solid"/>
            <a:round/>
            <a:headEnd type="none" w="med" len="med"/>
            <a:tailEnd type="none" w="med" len="med"/>
          </a:ln>
          <a:effectLst/>
        </p:spPr>
      </p:cxnSp>
      <p:cxnSp>
        <p:nvCxnSpPr>
          <p:cNvPr id="13" name="Connettore 1 12"/>
          <p:cNvCxnSpPr/>
          <p:nvPr/>
        </p:nvCxnSpPr>
        <p:spPr bwMode="auto">
          <a:xfrm>
            <a:off x="1475656" y="2564904"/>
            <a:ext cx="720080" cy="0"/>
          </a:xfrm>
          <a:prstGeom prst="line">
            <a:avLst/>
          </a:prstGeom>
          <a:solidFill>
            <a:srgbClr val="FFFFFF"/>
          </a:solidFill>
          <a:ln w="28575" cap="flat" cmpd="sng" algn="ctr">
            <a:solidFill>
              <a:srgbClr val="FF3300"/>
            </a:solidFill>
            <a:prstDash val="dash"/>
            <a:round/>
            <a:headEnd type="none" w="med" len="med"/>
            <a:tailEnd type="none" w="med" len="med"/>
          </a:ln>
          <a:effectLst/>
        </p:spPr>
      </p:cxnSp>
      <p:cxnSp>
        <p:nvCxnSpPr>
          <p:cNvPr id="17" name="Connettore 1 16"/>
          <p:cNvCxnSpPr/>
          <p:nvPr/>
        </p:nvCxnSpPr>
        <p:spPr bwMode="auto">
          <a:xfrm>
            <a:off x="1475656" y="3068960"/>
            <a:ext cx="1224136" cy="0"/>
          </a:xfrm>
          <a:prstGeom prst="line">
            <a:avLst/>
          </a:prstGeom>
          <a:solidFill>
            <a:srgbClr val="FFFFFF"/>
          </a:solidFill>
          <a:ln w="28575" cap="flat" cmpd="sng" algn="ctr">
            <a:solidFill>
              <a:srgbClr val="FF3300"/>
            </a:solidFill>
            <a:prstDash val="dash"/>
            <a:round/>
            <a:headEnd type="none" w="med" len="med"/>
            <a:tailEnd type="none" w="med" len="med"/>
          </a:ln>
          <a:effectLst/>
        </p:spPr>
      </p:cxnSp>
      <p:sp>
        <p:nvSpPr>
          <p:cNvPr id="22" name="Segnaposto contenuto 3"/>
          <p:cNvSpPr txBox="1">
            <a:spLocks/>
          </p:cNvSpPr>
          <p:nvPr/>
        </p:nvSpPr>
        <p:spPr bwMode="auto">
          <a:xfrm>
            <a:off x="1835696" y="3717032"/>
            <a:ext cx="2160240" cy="57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Arial" panose="020B0604020202020204"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marL="0" indent="0" algn="r">
              <a:buFont typeface="Wingdings" panose="05000000000000000000" pitchFamily="2" charset="2"/>
              <a:buNone/>
            </a:pPr>
            <a:r>
              <a:rPr lang="it-IT" sz="1400" kern="0" dirty="0" smtClean="0"/>
              <a:t>100      150      Liquidità (milioni)</a:t>
            </a:r>
            <a:endParaRPr lang="en-US" sz="1400" kern="0" dirty="0"/>
          </a:p>
        </p:txBody>
      </p:sp>
      <p:cxnSp>
        <p:nvCxnSpPr>
          <p:cNvPr id="21" name="Connettore 1 20"/>
          <p:cNvCxnSpPr/>
          <p:nvPr/>
        </p:nvCxnSpPr>
        <p:spPr bwMode="auto">
          <a:xfrm>
            <a:off x="2195736" y="2600907"/>
            <a:ext cx="0" cy="1116125"/>
          </a:xfrm>
          <a:prstGeom prst="line">
            <a:avLst/>
          </a:prstGeom>
          <a:solidFill>
            <a:srgbClr val="FFFFFF"/>
          </a:solidFill>
          <a:ln w="28575" cap="flat" cmpd="sng" algn="ctr">
            <a:solidFill>
              <a:srgbClr val="000099"/>
            </a:solidFill>
            <a:prstDash val="sysDash"/>
            <a:round/>
            <a:headEnd type="none" w="med" len="med"/>
            <a:tailEnd type="none" w="med" len="med"/>
          </a:ln>
          <a:effectLst/>
        </p:spPr>
      </p:cxnSp>
      <p:cxnSp>
        <p:nvCxnSpPr>
          <p:cNvPr id="25" name="Connettore 1 24"/>
          <p:cNvCxnSpPr/>
          <p:nvPr/>
        </p:nvCxnSpPr>
        <p:spPr bwMode="auto">
          <a:xfrm>
            <a:off x="2699792" y="3068959"/>
            <a:ext cx="0" cy="648073"/>
          </a:xfrm>
          <a:prstGeom prst="line">
            <a:avLst/>
          </a:prstGeom>
          <a:solidFill>
            <a:srgbClr val="FFFFFF"/>
          </a:solidFill>
          <a:ln w="28575" cap="flat" cmpd="sng" algn="ctr">
            <a:solidFill>
              <a:srgbClr val="000099"/>
            </a:solidFill>
            <a:prstDash val="sysDash"/>
            <a:round/>
            <a:headEnd type="none" w="med" len="med"/>
            <a:tailEnd type="none" w="med" len="med"/>
          </a:ln>
          <a:effectLst/>
        </p:spPr>
      </p:cxnSp>
      <p:sp>
        <p:nvSpPr>
          <p:cNvPr id="24" name="Callout 1 23"/>
          <p:cNvSpPr/>
          <p:nvPr/>
        </p:nvSpPr>
        <p:spPr bwMode="auto">
          <a:xfrm>
            <a:off x="2555776" y="1196752"/>
            <a:ext cx="1692188" cy="648073"/>
          </a:xfrm>
          <a:prstGeom prst="borderCallout1">
            <a:avLst>
              <a:gd name="adj1" fmla="val 14867"/>
              <a:gd name="adj2" fmla="val -8333"/>
              <a:gd name="adj3" fmla="val 15416"/>
              <a:gd name="adj4" fmla="val -7597"/>
            </a:avLst>
          </a:prstGeom>
          <a:solidFill>
            <a:srgbClr val="FFFFFF"/>
          </a:solidFill>
          <a:ln w="2857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Domanda di liquidità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delle banche</a:t>
            </a:r>
            <a:endParaRPr kumimoji="0" lang="en-US" sz="1400" i="0" u="none" strike="noStrike" cap="none" normalizeH="0" baseline="0" dirty="0" smtClean="0">
              <a:ln>
                <a:noFill/>
              </a:ln>
              <a:solidFill>
                <a:schemeClr val="tx1"/>
              </a:solidFill>
              <a:effectLst/>
              <a:latin typeface="+mj-lt"/>
            </a:endParaRPr>
          </a:p>
        </p:txBody>
      </p:sp>
      <p:cxnSp>
        <p:nvCxnSpPr>
          <p:cNvPr id="28" name="Connettore 1 27"/>
          <p:cNvCxnSpPr/>
          <p:nvPr/>
        </p:nvCxnSpPr>
        <p:spPr bwMode="auto">
          <a:xfrm>
            <a:off x="5126251" y="1196752"/>
            <a:ext cx="0" cy="2520280"/>
          </a:xfrm>
          <a:prstGeom prst="line">
            <a:avLst/>
          </a:prstGeom>
          <a:solidFill>
            <a:srgbClr val="FFFFFF"/>
          </a:solidFill>
          <a:ln w="28575" cap="flat" cmpd="sng" algn="ctr">
            <a:solidFill>
              <a:schemeClr val="tx1"/>
            </a:solidFill>
            <a:prstDash val="solid"/>
            <a:round/>
            <a:headEnd type="none" w="med" len="med"/>
            <a:tailEnd type="none" w="med" len="med"/>
          </a:ln>
          <a:effectLst/>
        </p:spPr>
      </p:cxnSp>
      <p:cxnSp>
        <p:nvCxnSpPr>
          <p:cNvPr id="29" name="Connettore 1 28"/>
          <p:cNvCxnSpPr/>
          <p:nvPr/>
        </p:nvCxnSpPr>
        <p:spPr bwMode="auto">
          <a:xfrm>
            <a:off x="5148064" y="3717032"/>
            <a:ext cx="3528392" cy="0"/>
          </a:xfrm>
          <a:prstGeom prst="line">
            <a:avLst/>
          </a:prstGeom>
          <a:solidFill>
            <a:srgbClr val="FFFFFF"/>
          </a:solidFill>
          <a:ln w="28575" cap="flat" cmpd="sng" algn="ctr">
            <a:solidFill>
              <a:schemeClr val="tx1"/>
            </a:solidFill>
            <a:prstDash val="solid"/>
            <a:round/>
            <a:headEnd type="none" w="med" len="med"/>
            <a:tailEnd type="none" w="med" len="med"/>
          </a:ln>
          <a:effectLst/>
        </p:spPr>
      </p:cxnSp>
      <p:sp>
        <p:nvSpPr>
          <p:cNvPr id="30" name="Segnaposto contenuto 3"/>
          <p:cNvSpPr txBox="1">
            <a:spLocks/>
          </p:cNvSpPr>
          <p:nvPr/>
        </p:nvSpPr>
        <p:spPr bwMode="auto">
          <a:xfrm>
            <a:off x="5796136" y="3717032"/>
            <a:ext cx="2736304" cy="57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Arial" panose="020B0604020202020204"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a:lstStyle>
          <a:p>
            <a:pPr marL="0" indent="0" algn="r">
              <a:buFont typeface="Wingdings" panose="05000000000000000000" pitchFamily="2" charset="2"/>
              <a:buNone/>
            </a:pPr>
            <a:r>
              <a:rPr lang="it-IT" sz="1400" kern="0" dirty="0" smtClean="0"/>
              <a:t>300      500                     Prestiti (milioni)</a:t>
            </a:r>
            <a:endParaRPr lang="en-US" sz="1400" kern="0" dirty="0"/>
          </a:p>
        </p:txBody>
      </p:sp>
      <p:cxnSp>
        <p:nvCxnSpPr>
          <p:cNvPr id="31" name="Connettore 1 30"/>
          <p:cNvCxnSpPr/>
          <p:nvPr/>
        </p:nvCxnSpPr>
        <p:spPr bwMode="auto">
          <a:xfrm>
            <a:off x="5256076" y="1412776"/>
            <a:ext cx="3132348" cy="2304256"/>
          </a:xfrm>
          <a:prstGeom prst="line">
            <a:avLst/>
          </a:prstGeom>
          <a:solidFill>
            <a:srgbClr val="FFFFFF"/>
          </a:solidFill>
          <a:ln w="28575" cap="flat" cmpd="sng" algn="ctr">
            <a:solidFill>
              <a:schemeClr val="tx2">
                <a:lumMod val="50000"/>
              </a:schemeClr>
            </a:solidFill>
            <a:prstDash val="solid"/>
            <a:round/>
            <a:headEnd type="none" w="med" len="med"/>
            <a:tailEnd type="none" w="med" len="med"/>
          </a:ln>
          <a:effectLst/>
        </p:spPr>
      </p:cxnSp>
      <p:sp>
        <p:nvSpPr>
          <p:cNvPr id="35" name="Callout 1 34"/>
          <p:cNvSpPr/>
          <p:nvPr/>
        </p:nvSpPr>
        <p:spPr bwMode="auto">
          <a:xfrm>
            <a:off x="6264188" y="764704"/>
            <a:ext cx="1692188" cy="648073"/>
          </a:xfrm>
          <a:prstGeom prst="borderCallout1">
            <a:avLst>
              <a:gd name="adj1" fmla="val 18750"/>
              <a:gd name="adj2" fmla="val -8333"/>
              <a:gd name="adj3" fmla="val 19300"/>
              <a:gd name="adj4" fmla="val -6605"/>
            </a:avLst>
          </a:prstGeom>
          <a:solidFill>
            <a:srgbClr val="FFFFFF"/>
          </a:solidFill>
          <a:ln w="28575"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Domanda di prestiti</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noFill/>
                </a:ln>
                <a:solidFill>
                  <a:schemeClr val="tx1"/>
                </a:solidFill>
                <a:effectLst/>
                <a:latin typeface="+mj-lt"/>
              </a:rPr>
              <a:t>delle imprese</a:t>
            </a:r>
            <a:endParaRPr kumimoji="0" lang="en-US" sz="1400" i="0" u="none" strike="noStrike" cap="none" normalizeH="0" baseline="0" dirty="0" smtClean="0">
              <a:ln>
                <a:noFill/>
              </a:ln>
              <a:solidFill>
                <a:schemeClr val="tx1"/>
              </a:solidFill>
              <a:effectLst/>
              <a:latin typeface="+mj-lt"/>
            </a:endParaRPr>
          </a:p>
        </p:txBody>
      </p:sp>
      <p:cxnSp>
        <p:nvCxnSpPr>
          <p:cNvPr id="685060" name="Connettore 1 685059"/>
          <p:cNvCxnSpPr/>
          <p:nvPr/>
        </p:nvCxnSpPr>
        <p:spPr bwMode="auto">
          <a:xfrm>
            <a:off x="2123728" y="2564904"/>
            <a:ext cx="2988332" cy="0"/>
          </a:xfrm>
          <a:prstGeom prst="line">
            <a:avLst/>
          </a:prstGeom>
          <a:solidFill>
            <a:srgbClr val="FFFFFF"/>
          </a:solidFill>
          <a:ln w="28575" cap="flat" cmpd="sng" algn="ctr">
            <a:solidFill>
              <a:srgbClr val="FF3300"/>
            </a:solidFill>
            <a:prstDash val="sysDot"/>
            <a:round/>
            <a:headEnd type="none" w="med" len="med"/>
            <a:tailEnd type="none" w="med" len="med"/>
          </a:ln>
          <a:effectLst/>
        </p:spPr>
      </p:cxnSp>
      <p:cxnSp>
        <p:nvCxnSpPr>
          <p:cNvPr id="685062" name="Connettore 1 685061"/>
          <p:cNvCxnSpPr/>
          <p:nvPr/>
        </p:nvCxnSpPr>
        <p:spPr bwMode="auto">
          <a:xfrm flipV="1">
            <a:off x="5148060" y="1444029"/>
            <a:ext cx="2304877" cy="1104342"/>
          </a:xfrm>
          <a:prstGeom prst="line">
            <a:avLst/>
          </a:prstGeom>
          <a:solidFill>
            <a:srgbClr val="FFFFFF"/>
          </a:solidFill>
          <a:ln w="28575" cap="flat" cmpd="sng" algn="ctr">
            <a:solidFill>
              <a:srgbClr val="FF3300"/>
            </a:solidFill>
            <a:prstDash val="solid"/>
            <a:round/>
            <a:headEnd type="none" w="med" len="med"/>
            <a:tailEnd type="none" w="med" len="med"/>
          </a:ln>
          <a:effectLst/>
        </p:spPr>
      </p:cxnSp>
      <p:cxnSp>
        <p:nvCxnSpPr>
          <p:cNvPr id="40" name="Connettore 1 39"/>
          <p:cNvCxnSpPr/>
          <p:nvPr/>
        </p:nvCxnSpPr>
        <p:spPr bwMode="auto">
          <a:xfrm>
            <a:off x="2699792" y="3068960"/>
            <a:ext cx="2448272" cy="0"/>
          </a:xfrm>
          <a:prstGeom prst="line">
            <a:avLst/>
          </a:prstGeom>
          <a:solidFill>
            <a:srgbClr val="FFFFFF"/>
          </a:solidFill>
          <a:ln w="28575" cap="flat" cmpd="sng" algn="ctr">
            <a:solidFill>
              <a:srgbClr val="FF3300"/>
            </a:solidFill>
            <a:prstDash val="sysDot"/>
            <a:round/>
            <a:headEnd type="none" w="med" len="med"/>
            <a:tailEnd type="none" w="med" len="med"/>
          </a:ln>
          <a:effectLst/>
        </p:spPr>
      </p:cxnSp>
      <p:cxnSp>
        <p:nvCxnSpPr>
          <p:cNvPr id="42" name="Connettore 1 41"/>
          <p:cNvCxnSpPr/>
          <p:nvPr/>
        </p:nvCxnSpPr>
        <p:spPr bwMode="auto">
          <a:xfrm flipV="1">
            <a:off x="5169872" y="1844820"/>
            <a:ext cx="2830125" cy="1224135"/>
          </a:xfrm>
          <a:prstGeom prst="line">
            <a:avLst/>
          </a:prstGeom>
          <a:solidFill>
            <a:srgbClr val="FFFFFF"/>
          </a:solidFill>
          <a:ln w="28575" cap="flat" cmpd="sng" algn="ctr">
            <a:solidFill>
              <a:srgbClr val="FF3300"/>
            </a:solidFill>
            <a:prstDash val="solid"/>
            <a:round/>
            <a:headEnd type="none" w="med" len="med"/>
            <a:tailEnd type="none" w="med" len="med"/>
          </a:ln>
          <a:effectLst/>
        </p:spPr>
      </p:cxnSp>
      <p:sp>
        <p:nvSpPr>
          <p:cNvPr id="44" name="Callout 1 43"/>
          <p:cNvSpPr/>
          <p:nvPr/>
        </p:nvSpPr>
        <p:spPr bwMode="auto">
          <a:xfrm>
            <a:off x="7524274" y="2267580"/>
            <a:ext cx="1584847" cy="648073"/>
          </a:xfrm>
          <a:prstGeom prst="borderCallout1">
            <a:avLst>
              <a:gd name="adj1" fmla="val -1962"/>
              <a:gd name="adj2" fmla="val -22155"/>
              <a:gd name="adj3" fmla="val -1349"/>
              <a:gd name="adj4" fmla="val -21678"/>
            </a:avLst>
          </a:prstGeom>
          <a:solidFill>
            <a:srgbClr val="FFFFFF"/>
          </a:solidFill>
          <a:ln w="2857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solidFill>
                    <a:schemeClr val="tx1"/>
                  </a:solidFill>
                  <a:prstDash val="sysDot"/>
                </a:ln>
                <a:solidFill>
                  <a:schemeClr val="tx1"/>
                </a:solidFill>
                <a:effectLst/>
                <a:latin typeface="+mj-lt"/>
              </a:rPr>
              <a:t>Offerta</a:t>
            </a:r>
            <a:r>
              <a:rPr kumimoji="0" lang="it-IT" sz="1400" i="0" u="none" strike="noStrike" cap="none" normalizeH="0" dirty="0" smtClean="0">
                <a:ln>
                  <a:solidFill>
                    <a:schemeClr val="tx1"/>
                  </a:solidFill>
                  <a:prstDash val="sysDot"/>
                </a:ln>
                <a:solidFill>
                  <a:schemeClr val="tx1"/>
                </a:solidFill>
                <a:effectLst/>
                <a:latin typeface="+mj-lt"/>
              </a:rPr>
              <a:t> </a:t>
            </a:r>
            <a:r>
              <a:rPr kumimoji="0" lang="it-IT" sz="1400" i="0" u="none" strike="noStrike" cap="none" normalizeH="0" baseline="0" dirty="0" smtClean="0">
                <a:ln>
                  <a:solidFill>
                    <a:schemeClr val="tx1"/>
                  </a:solidFill>
                  <a:prstDash val="sysDot"/>
                </a:ln>
                <a:solidFill>
                  <a:schemeClr val="tx1"/>
                </a:solidFill>
                <a:effectLst/>
                <a:latin typeface="+mj-lt"/>
              </a:rPr>
              <a:t>di prestiti</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400" i="0" u="none" strike="noStrike" cap="none" normalizeH="0" baseline="0" dirty="0" smtClean="0">
                <a:ln>
                  <a:solidFill>
                    <a:schemeClr val="tx1"/>
                  </a:solidFill>
                  <a:prstDash val="sysDot"/>
                </a:ln>
                <a:solidFill>
                  <a:schemeClr val="tx1"/>
                </a:solidFill>
                <a:effectLst/>
                <a:latin typeface="+mj-lt"/>
              </a:rPr>
              <a:t>delle banche</a:t>
            </a:r>
            <a:endParaRPr kumimoji="0" lang="en-US" sz="1400" i="0" u="none" strike="noStrike" cap="none" normalizeH="0" baseline="0" dirty="0" smtClean="0">
              <a:ln>
                <a:solidFill>
                  <a:schemeClr val="tx1"/>
                </a:solidFill>
                <a:prstDash val="sysDot"/>
              </a:ln>
              <a:solidFill>
                <a:schemeClr val="tx1"/>
              </a:solidFill>
              <a:effectLst/>
              <a:latin typeface="+mj-lt"/>
            </a:endParaRPr>
          </a:p>
        </p:txBody>
      </p:sp>
      <p:cxnSp>
        <p:nvCxnSpPr>
          <p:cNvPr id="685066" name="Connettore 2 685065"/>
          <p:cNvCxnSpPr/>
          <p:nvPr/>
        </p:nvCxnSpPr>
        <p:spPr bwMode="auto">
          <a:xfrm flipH="1">
            <a:off x="5637238" y="980728"/>
            <a:ext cx="590946" cy="665396"/>
          </a:xfrm>
          <a:prstGeom prst="straightConnector1">
            <a:avLst/>
          </a:prstGeom>
          <a:solidFill>
            <a:srgbClr val="FFFFFF"/>
          </a:solidFill>
          <a:ln w="28575" cap="flat" cmpd="sng" algn="ctr">
            <a:solidFill>
              <a:schemeClr val="accent1">
                <a:lumMod val="50000"/>
              </a:schemeClr>
            </a:solidFill>
            <a:prstDash val="sysDot"/>
            <a:round/>
            <a:headEnd type="none" w="med" len="med"/>
            <a:tailEnd type="triangle"/>
          </a:ln>
          <a:effectLst/>
        </p:spPr>
      </p:cxnSp>
      <p:cxnSp>
        <p:nvCxnSpPr>
          <p:cNvPr id="50" name="Connettore 2 49"/>
          <p:cNvCxnSpPr>
            <a:stCxn id="24" idx="2"/>
          </p:cNvCxnSpPr>
          <p:nvPr/>
        </p:nvCxnSpPr>
        <p:spPr bwMode="auto">
          <a:xfrm flipH="1">
            <a:off x="1871701" y="1520789"/>
            <a:ext cx="684075" cy="661427"/>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cxnSp>
        <p:nvCxnSpPr>
          <p:cNvPr id="55" name="Connettore 2 54"/>
          <p:cNvCxnSpPr/>
          <p:nvPr/>
        </p:nvCxnSpPr>
        <p:spPr bwMode="auto">
          <a:xfrm flipH="1" flipV="1">
            <a:off x="7029890" y="2334616"/>
            <a:ext cx="494384" cy="374304"/>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cxnSp>
        <p:nvCxnSpPr>
          <p:cNvPr id="56" name="Connettore 2 55"/>
          <p:cNvCxnSpPr/>
          <p:nvPr/>
        </p:nvCxnSpPr>
        <p:spPr bwMode="auto">
          <a:xfrm flipH="1" flipV="1">
            <a:off x="6912260" y="1752440"/>
            <a:ext cx="576064" cy="668444"/>
          </a:xfrm>
          <a:prstGeom prst="straightConnector1">
            <a:avLst/>
          </a:prstGeom>
          <a:solidFill>
            <a:srgbClr val="FFFFFF"/>
          </a:solidFill>
          <a:ln w="28575" cap="flat" cmpd="sng" algn="ctr">
            <a:solidFill>
              <a:srgbClr val="FFC000"/>
            </a:solidFill>
            <a:prstDash val="sysDot"/>
            <a:round/>
            <a:headEnd type="none" w="med" len="med"/>
            <a:tailEnd type="triangle"/>
          </a:ln>
          <a:effectLst/>
        </p:spPr>
      </p:cxnSp>
      <p:sp>
        <p:nvSpPr>
          <p:cNvPr id="3" name="CasellaDiTesto 2"/>
          <p:cNvSpPr txBox="1"/>
          <p:nvPr/>
        </p:nvSpPr>
        <p:spPr>
          <a:xfrm>
            <a:off x="1092895" y="2402304"/>
            <a:ext cx="526777" cy="738664"/>
          </a:xfrm>
          <a:prstGeom prst="rect">
            <a:avLst/>
          </a:prstGeom>
          <a:noFill/>
        </p:spPr>
        <p:txBody>
          <a:bodyPr wrap="square" rtlCol="0">
            <a:spAutoFit/>
          </a:bodyPr>
          <a:lstStyle/>
          <a:p>
            <a:r>
              <a:rPr lang="it-IT" sz="1400" dirty="0" smtClean="0"/>
              <a:t>3%</a:t>
            </a:r>
          </a:p>
          <a:p>
            <a:endParaRPr lang="it-IT" sz="1400" dirty="0"/>
          </a:p>
          <a:p>
            <a:r>
              <a:rPr lang="it-IT" sz="1400" dirty="0" smtClean="0"/>
              <a:t>2%</a:t>
            </a:r>
            <a:endParaRPr lang="en-US" sz="1400" dirty="0"/>
          </a:p>
        </p:txBody>
      </p:sp>
      <p:sp>
        <p:nvSpPr>
          <p:cNvPr id="5" name="CasellaDiTesto 4"/>
          <p:cNvSpPr txBox="1"/>
          <p:nvPr/>
        </p:nvSpPr>
        <p:spPr>
          <a:xfrm>
            <a:off x="2123728" y="2267580"/>
            <a:ext cx="360040" cy="369332"/>
          </a:xfrm>
          <a:prstGeom prst="rect">
            <a:avLst/>
          </a:prstGeom>
          <a:noFill/>
        </p:spPr>
        <p:txBody>
          <a:bodyPr wrap="square" rtlCol="0">
            <a:spAutoFit/>
          </a:bodyPr>
          <a:lstStyle/>
          <a:p>
            <a:r>
              <a:rPr lang="it-IT" dirty="0" smtClean="0"/>
              <a:t>A</a:t>
            </a:r>
            <a:endParaRPr lang="en-US" dirty="0"/>
          </a:p>
        </p:txBody>
      </p:sp>
      <p:sp>
        <p:nvSpPr>
          <p:cNvPr id="32" name="CasellaDiTesto 31"/>
          <p:cNvSpPr txBox="1"/>
          <p:nvPr/>
        </p:nvSpPr>
        <p:spPr>
          <a:xfrm>
            <a:off x="6012160" y="1691516"/>
            <a:ext cx="360040" cy="369332"/>
          </a:xfrm>
          <a:prstGeom prst="rect">
            <a:avLst/>
          </a:prstGeom>
          <a:noFill/>
        </p:spPr>
        <p:txBody>
          <a:bodyPr wrap="square" rtlCol="0">
            <a:spAutoFit/>
          </a:bodyPr>
          <a:lstStyle/>
          <a:p>
            <a:r>
              <a:rPr lang="it-IT" dirty="0" smtClean="0"/>
              <a:t>B</a:t>
            </a:r>
            <a:endParaRPr lang="en-US" dirty="0"/>
          </a:p>
        </p:txBody>
      </p:sp>
      <p:cxnSp>
        <p:nvCxnSpPr>
          <p:cNvPr id="8" name="Connettore 1 7"/>
          <p:cNvCxnSpPr/>
          <p:nvPr/>
        </p:nvCxnSpPr>
        <p:spPr bwMode="auto">
          <a:xfrm>
            <a:off x="5184068" y="2060848"/>
            <a:ext cx="900100" cy="0"/>
          </a:xfrm>
          <a:prstGeom prst="line">
            <a:avLst/>
          </a:prstGeom>
          <a:solidFill>
            <a:srgbClr val="FFFFFF"/>
          </a:solidFill>
          <a:ln w="28575" cap="flat" cmpd="sng" algn="ctr">
            <a:solidFill>
              <a:schemeClr val="accent1">
                <a:lumMod val="75000"/>
              </a:schemeClr>
            </a:solidFill>
            <a:prstDash val="dash"/>
            <a:round/>
            <a:headEnd type="none" w="med" len="med"/>
            <a:tailEnd type="none" w="med" len="med"/>
          </a:ln>
          <a:effectLst/>
        </p:spPr>
      </p:cxnSp>
      <p:sp>
        <p:nvSpPr>
          <p:cNvPr id="46" name="CasellaDiTesto 45"/>
          <p:cNvSpPr txBox="1"/>
          <p:nvPr/>
        </p:nvSpPr>
        <p:spPr>
          <a:xfrm>
            <a:off x="4648461" y="1826240"/>
            <a:ext cx="626259" cy="738664"/>
          </a:xfrm>
          <a:prstGeom prst="rect">
            <a:avLst/>
          </a:prstGeom>
          <a:noFill/>
        </p:spPr>
        <p:txBody>
          <a:bodyPr wrap="square" rtlCol="0">
            <a:spAutoFit/>
          </a:bodyPr>
          <a:lstStyle/>
          <a:p>
            <a:r>
              <a:rPr lang="it-IT" sz="1400" dirty="0" smtClean="0"/>
              <a:t>  6%</a:t>
            </a:r>
          </a:p>
          <a:p>
            <a:endParaRPr lang="it-IT" sz="1400" dirty="0"/>
          </a:p>
          <a:p>
            <a:r>
              <a:rPr lang="it-IT" sz="1400" dirty="0" smtClean="0"/>
              <a:t>  4%</a:t>
            </a:r>
            <a:endParaRPr lang="en-US" sz="1400" dirty="0"/>
          </a:p>
        </p:txBody>
      </p:sp>
      <p:cxnSp>
        <p:nvCxnSpPr>
          <p:cNvPr id="49" name="Connettore 1 48"/>
          <p:cNvCxnSpPr/>
          <p:nvPr/>
        </p:nvCxnSpPr>
        <p:spPr bwMode="auto">
          <a:xfrm flipV="1">
            <a:off x="5126247" y="2420888"/>
            <a:ext cx="1458687" cy="31358"/>
          </a:xfrm>
          <a:prstGeom prst="line">
            <a:avLst/>
          </a:prstGeom>
          <a:solidFill>
            <a:srgbClr val="FFFFFF"/>
          </a:solidFill>
          <a:ln w="28575" cap="flat" cmpd="sng" algn="ctr">
            <a:solidFill>
              <a:schemeClr val="accent1">
                <a:lumMod val="75000"/>
              </a:schemeClr>
            </a:solidFill>
            <a:prstDash val="dash"/>
            <a:round/>
            <a:headEnd type="none" w="med" len="med"/>
            <a:tailEnd type="none" w="med" len="med"/>
          </a:ln>
          <a:effectLst/>
        </p:spPr>
      </p:cxnSp>
      <p:cxnSp>
        <p:nvCxnSpPr>
          <p:cNvPr id="53" name="Connettore 1 52"/>
          <p:cNvCxnSpPr/>
          <p:nvPr/>
        </p:nvCxnSpPr>
        <p:spPr bwMode="auto">
          <a:xfrm>
            <a:off x="6156176" y="2132856"/>
            <a:ext cx="0" cy="1584176"/>
          </a:xfrm>
          <a:prstGeom prst="line">
            <a:avLst/>
          </a:prstGeom>
          <a:solidFill>
            <a:srgbClr val="FFFFFF"/>
          </a:solidFill>
          <a:ln w="28575" cap="flat" cmpd="sng" algn="ctr">
            <a:solidFill>
              <a:srgbClr val="000099"/>
            </a:solidFill>
            <a:prstDash val="sysDash"/>
            <a:round/>
            <a:headEnd type="none" w="med" len="med"/>
            <a:tailEnd type="none" w="med" len="med"/>
          </a:ln>
          <a:effectLst/>
        </p:spPr>
      </p:cxnSp>
      <p:cxnSp>
        <p:nvCxnSpPr>
          <p:cNvPr id="57" name="Connettore 1 56"/>
          <p:cNvCxnSpPr/>
          <p:nvPr/>
        </p:nvCxnSpPr>
        <p:spPr bwMode="auto">
          <a:xfrm>
            <a:off x="6660232" y="2452246"/>
            <a:ext cx="0" cy="1264786"/>
          </a:xfrm>
          <a:prstGeom prst="line">
            <a:avLst/>
          </a:prstGeom>
          <a:solidFill>
            <a:srgbClr val="FFFFFF"/>
          </a:solidFill>
          <a:ln w="28575" cap="flat" cmpd="sng" algn="ctr">
            <a:solidFill>
              <a:srgbClr val="000099"/>
            </a:solidFill>
            <a:prstDash val="sysDash"/>
            <a:round/>
            <a:headEnd type="none" w="med" len="med"/>
            <a:tailEnd type="none" w="med" len="med"/>
          </a:ln>
          <a:effectLst/>
        </p:spPr>
      </p:cxnSp>
      <p:sp>
        <p:nvSpPr>
          <p:cNvPr id="37" name="CasellaDiTesto 36"/>
          <p:cNvSpPr txBox="1"/>
          <p:nvPr/>
        </p:nvSpPr>
        <p:spPr>
          <a:xfrm>
            <a:off x="395536" y="4276562"/>
            <a:ext cx="8568952" cy="2446824"/>
          </a:xfrm>
          <a:prstGeom prst="rect">
            <a:avLst/>
          </a:prstGeom>
          <a:solidFill>
            <a:srgbClr val="E4F0E2"/>
          </a:solidFill>
        </p:spPr>
        <p:txBody>
          <a:bodyPr wrap="square" rtlCol="0">
            <a:spAutoFit/>
          </a:bodyPr>
          <a:lstStyle/>
          <a:p>
            <a:r>
              <a:rPr lang="it-IT" sz="1600" i="1" dirty="0" smtClean="0"/>
              <a:t>Ipotesi</a:t>
            </a:r>
            <a:r>
              <a:rPr lang="it-IT" sz="1600" dirty="0" smtClean="0"/>
              <a:t>: Il </a:t>
            </a:r>
            <a:r>
              <a:rPr lang="it-IT" sz="1600" u="sng" dirty="0" smtClean="0"/>
              <a:t>tasso d’interesse </a:t>
            </a:r>
            <a:r>
              <a:rPr lang="it-IT" sz="1600" dirty="0" smtClean="0"/>
              <a:t>sulle operazioni di liquidità della BC </a:t>
            </a:r>
            <a:r>
              <a:rPr lang="it-IT" sz="1600" u="sng" dirty="0" smtClean="0"/>
              <a:t>diminuisce al 2%</a:t>
            </a:r>
            <a:r>
              <a:rPr lang="it-IT" sz="1600" dirty="0" smtClean="0"/>
              <a:t>:</a:t>
            </a:r>
          </a:p>
          <a:p>
            <a:pPr marL="342900" indent="-342900">
              <a:spcBef>
                <a:spcPts val="600"/>
              </a:spcBef>
              <a:buAutoNum type="arabicParenBoth"/>
            </a:pPr>
            <a:r>
              <a:rPr lang="it-IT" sz="1600" dirty="0" smtClean="0">
                <a:solidFill>
                  <a:srgbClr val="000099"/>
                </a:solidFill>
              </a:rPr>
              <a:t>Sul mercato monetario, le banche domandano e ottengono più liquidità (150 mil.)</a:t>
            </a:r>
            <a:endParaRPr lang="it-IT" sz="1600" dirty="0" smtClean="0"/>
          </a:p>
          <a:p>
            <a:pPr marL="342900" indent="-342900">
              <a:spcBef>
                <a:spcPts val="600"/>
              </a:spcBef>
              <a:buAutoNum type="arabicParenBoth"/>
            </a:pPr>
            <a:r>
              <a:rPr lang="it-IT" sz="1600" dirty="0" smtClean="0">
                <a:solidFill>
                  <a:srgbClr val="FF0000"/>
                </a:solidFill>
              </a:rPr>
              <a:t>Sul mercato dei prestiti, la curva di offerta di prestiti dalle banche alle imprese è traslata verso il basso</a:t>
            </a:r>
            <a:r>
              <a:rPr lang="it-IT" sz="1600" dirty="0" smtClean="0">
                <a:solidFill>
                  <a:schemeClr val="accent1">
                    <a:lumMod val="50000"/>
                  </a:schemeClr>
                </a:solidFill>
              </a:rPr>
              <a:t>.</a:t>
            </a:r>
          </a:p>
          <a:p>
            <a:pPr marL="342900" indent="-342900">
              <a:spcBef>
                <a:spcPts val="600"/>
              </a:spcBef>
              <a:buAutoNum type="arabicParenBoth"/>
            </a:pPr>
            <a:r>
              <a:rPr lang="it-IT" sz="1600" dirty="0" smtClean="0">
                <a:solidFill>
                  <a:schemeClr val="accent1">
                    <a:lumMod val="50000"/>
                  </a:schemeClr>
                </a:solidFill>
              </a:rPr>
              <a:t>In equilibrio </a:t>
            </a:r>
            <a:r>
              <a:rPr lang="it-IT" sz="1600" b="1" dirty="0" smtClean="0"/>
              <a:t>B’</a:t>
            </a:r>
            <a:r>
              <a:rPr lang="it-IT" sz="1600" dirty="0" smtClean="0">
                <a:solidFill>
                  <a:schemeClr val="accent1">
                    <a:lumMod val="50000"/>
                  </a:schemeClr>
                </a:solidFill>
              </a:rPr>
              <a:t>, alle nuove condizioni le imprese ottengono più prestiti (500 mili.) ad un tasso di interesse del 4%.</a:t>
            </a:r>
          </a:p>
          <a:p>
            <a:pPr marL="342900" indent="-342900">
              <a:spcBef>
                <a:spcPts val="600"/>
              </a:spcBef>
              <a:buAutoNum type="arabicParenBoth"/>
            </a:pPr>
            <a:r>
              <a:rPr lang="it-IT" sz="1600" dirty="0" smtClean="0">
                <a:solidFill>
                  <a:srgbClr val="000099"/>
                </a:solidFill>
              </a:rPr>
              <a:t>Il volume dei depositi aumenta con quello dei prestiti</a:t>
            </a:r>
            <a:r>
              <a:rPr lang="it-IT" sz="1600" dirty="0">
                <a:solidFill>
                  <a:srgbClr val="000099"/>
                </a:solidFill>
              </a:rPr>
              <a:t>,</a:t>
            </a:r>
            <a:endParaRPr lang="it-IT" sz="1600" dirty="0" smtClean="0">
              <a:solidFill>
                <a:srgbClr val="000099"/>
              </a:solidFill>
            </a:endParaRPr>
          </a:p>
          <a:p>
            <a:pPr marL="342900" indent="-342900">
              <a:spcBef>
                <a:spcPts val="600"/>
              </a:spcBef>
              <a:buAutoNum type="arabicParenBoth"/>
            </a:pPr>
            <a:r>
              <a:rPr lang="it-IT" sz="1600" dirty="0" smtClean="0"/>
              <a:t>… e le banche </a:t>
            </a:r>
            <a:r>
              <a:rPr lang="it-IT" sz="1600" dirty="0" smtClean="0">
                <a:solidFill>
                  <a:srgbClr val="C00000"/>
                </a:solidFill>
              </a:rPr>
              <a:t>depositeranno a riserva </a:t>
            </a:r>
            <a:r>
              <a:rPr lang="it-IT" sz="1600" dirty="0" smtClean="0"/>
              <a:t>presso la BC la maggiore liquidità ottenuta.</a:t>
            </a:r>
            <a:endParaRPr lang="en-US" sz="1600" dirty="0"/>
          </a:p>
        </p:txBody>
      </p:sp>
      <p:sp>
        <p:nvSpPr>
          <p:cNvPr id="39" name="CasellaDiTesto 38"/>
          <p:cNvSpPr txBox="1"/>
          <p:nvPr/>
        </p:nvSpPr>
        <p:spPr>
          <a:xfrm>
            <a:off x="2627783" y="2771636"/>
            <a:ext cx="468053" cy="369332"/>
          </a:xfrm>
          <a:prstGeom prst="rect">
            <a:avLst/>
          </a:prstGeom>
          <a:noFill/>
        </p:spPr>
        <p:txBody>
          <a:bodyPr wrap="square" rtlCol="0">
            <a:spAutoFit/>
          </a:bodyPr>
          <a:lstStyle/>
          <a:p>
            <a:r>
              <a:rPr lang="it-IT" dirty="0" smtClean="0"/>
              <a:t>A’</a:t>
            </a:r>
            <a:endParaRPr lang="en-US" dirty="0"/>
          </a:p>
        </p:txBody>
      </p:sp>
      <p:sp>
        <p:nvSpPr>
          <p:cNvPr id="41" name="CasellaDiTesto 40"/>
          <p:cNvSpPr txBox="1"/>
          <p:nvPr/>
        </p:nvSpPr>
        <p:spPr>
          <a:xfrm>
            <a:off x="6552219" y="2060848"/>
            <a:ext cx="468053" cy="369332"/>
          </a:xfrm>
          <a:prstGeom prst="rect">
            <a:avLst/>
          </a:prstGeom>
          <a:noFill/>
        </p:spPr>
        <p:txBody>
          <a:bodyPr wrap="square" rtlCol="0">
            <a:spAutoFit/>
          </a:bodyPr>
          <a:lstStyle/>
          <a:p>
            <a:r>
              <a:rPr lang="it-IT" dirty="0" smtClean="0"/>
              <a:t>B’</a:t>
            </a:r>
            <a:endParaRPr lang="en-US" dirty="0"/>
          </a:p>
        </p:txBody>
      </p:sp>
    </p:spTree>
    <p:extLst>
      <p:ext uri="{BB962C8B-B14F-4D97-AF65-F5344CB8AC3E}">
        <p14:creationId xmlns:p14="http://schemas.microsoft.com/office/powerpoint/2010/main" val="3278631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2_Eclissi">
  <a:themeElements>
    <a:clrScheme name="1_Eclissi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1_Eclissi">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1_Eclissi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1_Eclissi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1_Eclissi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1_Eclissi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1_Eclissi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1_Eclissi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1_Eclissi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1_Eclissi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1_Eclissi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1_Eclissi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6578</TotalTime>
  <Words>2795</Words>
  <Application>Microsoft Office PowerPoint</Application>
  <PresentationFormat>Presentazione su schermo (4:3)</PresentationFormat>
  <Paragraphs>302</Paragraphs>
  <Slides>24</Slides>
  <Notes>22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24</vt:i4>
      </vt:variant>
    </vt:vector>
  </HeadingPairs>
  <TitlesOfParts>
    <vt:vector size="32" baseType="lpstr">
      <vt:lpstr>ＭＳ Ｐゴシック</vt:lpstr>
      <vt:lpstr>ＭＳ Ｐゴシック</vt:lpstr>
      <vt:lpstr>Arial</vt:lpstr>
      <vt:lpstr>Calibri</vt:lpstr>
      <vt:lpstr>Cambria Math</vt:lpstr>
      <vt:lpstr>Verdana</vt:lpstr>
      <vt:lpstr>Wingdings</vt:lpstr>
      <vt:lpstr>2_Eclissi</vt:lpstr>
      <vt:lpstr>Lez. 10 – BANCA CENTRALE e POLITICA MONETARIA  . BW-c.10 (agg. 07.03.2020)</vt:lpstr>
      <vt:lpstr>BANCA CENTRALE e POLITICA MONETARIA</vt:lpstr>
      <vt:lpstr>1. Banca centrale e politica monetaria</vt:lpstr>
      <vt:lpstr>Il legame tra riserve e quantità di moneta. </vt:lpstr>
      <vt:lpstr>2. Dal bilancio della BC alla PM</vt:lpstr>
      <vt:lpstr>Il bilancio di una banca centrale</vt:lpstr>
      <vt:lpstr>Dai tassi di interesse della BC … ai depositi delle banche: Come funziona? </vt:lpstr>
      <vt:lpstr>Dai tassi di interesse della BC … ai depositi delle banche: Come funziona? (2)</vt:lpstr>
      <vt:lpstr>Dai tassi di interesse della BC … ai depositi delle banche: Come funziona? (3)</vt:lpstr>
      <vt:lpstr>Dai tassi di interesse della BC … ai depositi delle banche: Riassumendo</vt:lpstr>
      <vt:lpstr>3. Taylor Rule, ovvero la PM in pratica:      una regola per determinare i tassi di interesse</vt:lpstr>
      <vt:lpstr>Regola di Taylor : Un esempio</vt:lpstr>
      <vt:lpstr>I tassi di interesse della BCE, dal 1999 al 2017</vt:lpstr>
      <vt:lpstr>4. Obiettivi della PM</vt:lpstr>
      <vt:lpstr>Obiettivi delle BC: il modello BCE</vt:lpstr>
      <vt:lpstr>Obiettivi delle BC: il modello FED</vt:lpstr>
      <vt:lpstr>5. Le BC nelle economie contemporanee</vt:lpstr>
      <vt:lpstr>5. … e la nuova enfasi sulla stabilità finanziaria</vt:lpstr>
      <vt:lpstr>Le nuove regole per la stabilità finanziaria</vt:lpstr>
      <vt:lpstr>Negli USA: la Volcker Rule</vt:lpstr>
      <vt:lpstr>Nell’UE:  i nuovi compiti della BCE</vt:lpstr>
      <vt:lpstr>6. In sintesi</vt:lpstr>
      <vt:lpstr>In sintesi (continua)</vt:lpstr>
      <vt:lpstr>Come continua?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riccardo rovelli</dc:creator>
  <cp:lastModifiedBy>riccardo rovelli</cp:lastModifiedBy>
  <cp:revision>143</cp:revision>
  <cp:lastPrinted>2018-03-10T13:46:02Z</cp:lastPrinted>
  <dcterms:created xsi:type="dcterms:W3CDTF">2003-11-12T13:53:09Z</dcterms:created>
  <dcterms:modified xsi:type="dcterms:W3CDTF">2020-04-15T15:00:39Z</dcterms:modified>
</cp:coreProperties>
</file>