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256" r:id="rId2"/>
    <p:sldId id="424" r:id="rId3"/>
    <p:sldId id="383" r:id="rId4"/>
    <p:sldId id="468" r:id="rId5"/>
    <p:sldId id="469" r:id="rId6"/>
    <p:sldId id="467" r:id="rId7"/>
    <p:sldId id="466" r:id="rId8"/>
    <p:sldId id="464" r:id="rId9"/>
    <p:sldId id="465" r:id="rId10"/>
    <p:sldId id="471" r:id="rId11"/>
    <p:sldId id="473" r:id="rId12"/>
    <p:sldId id="474" r:id="rId13"/>
    <p:sldId id="476" r:id="rId14"/>
    <p:sldId id="477" r:id="rId15"/>
    <p:sldId id="478" r:id="rId16"/>
    <p:sldId id="459" r:id="rId17"/>
    <p:sldId id="479" r:id="rId18"/>
    <p:sldId id="480" r:id="rId19"/>
    <p:sldId id="482" r:id="rId20"/>
    <p:sldId id="483" r:id="rId21"/>
    <p:sldId id="487" r:id="rId22"/>
    <p:sldId id="481" r:id="rId23"/>
    <p:sldId id="488" r:id="rId24"/>
    <p:sldId id="485" r:id="rId25"/>
    <p:sldId id="489" r:id="rId26"/>
    <p:sldId id="490" r:id="rId27"/>
    <p:sldId id="491" r:id="rId28"/>
    <p:sldId id="495" r:id="rId29"/>
    <p:sldId id="494" r:id="rId30"/>
    <p:sldId id="497" r:id="rId31"/>
    <p:sldId id="498" r:id="rId32"/>
    <p:sldId id="499" r:id="rId33"/>
    <p:sldId id="486" r:id="rId34"/>
    <p:sldId id="496" r:id="rId35"/>
    <p:sldId id="461" r:id="rId36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2BFBC"/>
    <a:srgbClr val="E4E9C5"/>
    <a:srgbClr val="E4F0E2"/>
    <a:srgbClr val="EFF9F9"/>
    <a:srgbClr val="FF0000"/>
    <a:srgbClr val="005A58"/>
    <a:srgbClr val="2AF808"/>
    <a:srgbClr val="25E00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3" autoAdjust="0"/>
    <p:restoredTop sz="95501" autoAdjust="0"/>
  </p:normalViewPr>
  <p:slideViewPr>
    <p:cSldViewPr>
      <p:cViewPr varScale="1">
        <p:scale>
          <a:sx n="118" d="100"/>
          <a:sy n="118" d="100"/>
        </p:scale>
        <p:origin x="9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-7392"/>
    </p:cViewPr>
  </p:sorterViewPr>
  <p:notesViewPr>
    <p:cSldViewPr>
      <p:cViewPr varScale="1">
        <p:scale>
          <a:sx n="70" d="100"/>
          <a:sy n="70" d="100"/>
        </p:scale>
        <p:origin x="276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7226AC-6856-4861-A6DA-C9F0CC66A01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42721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F4701A-3469-4F6A-B54C-FD1C9CDCF93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01678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EA3C8B-50E0-4253-9435-2D371CA38592}" type="slidenum">
              <a:rPr lang="it-IT" altLang="en-US"/>
              <a:pPr eaLnBrk="1" hangingPunct="1"/>
              <a:t>1</a:t>
            </a:fld>
            <a:endParaRPr lang="it-IT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5222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dirty="0" smtClean="0"/>
              <a:t>Figura 10.3 (b): </a:t>
            </a:r>
            <a:r>
              <a:rPr lang="de-DE" sz="1200" dirty="0" err="1" smtClean="0"/>
              <a:t>Animazione</a:t>
            </a:r>
            <a:r>
              <a:rPr lang="de-DE" sz="1200" dirty="0" smtClean="0"/>
              <a:t> 2 (</a:t>
            </a:r>
            <a:r>
              <a:rPr lang="de-DE" sz="1200" dirty="0" err="1" smtClean="0"/>
              <a:t>Condizione</a:t>
            </a:r>
            <a:r>
              <a:rPr lang="de-DE" sz="1200" dirty="0" smtClean="0"/>
              <a:t> di </a:t>
            </a:r>
            <a:r>
              <a:rPr lang="de-DE" sz="1200" dirty="0" err="1" smtClean="0"/>
              <a:t>equilibrio</a:t>
            </a:r>
            <a:r>
              <a:rPr lang="de-DE" sz="1200" dirty="0" smtClean="0"/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AA4D-1215-A14B-B405-70EB50018C2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575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B9C75-F4E6-4795-911E-AFB2923F5474}" type="slidenum">
              <a:rPr lang="it-IT" altLang="en-US"/>
              <a:pPr/>
              <a:t>15</a:t>
            </a:fld>
            <a:endParaRPr lang="it-IT" alt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68350"/>
            <a:ext cx="4548187" cy="3411538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349750"/>
            <a:ext cx="5207000" cy="511651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754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16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77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17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95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18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13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19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9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20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21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85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22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21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dirty="0" smtClean="0"/>
              <a:t>Figura 10.5 (d):  </a:t>
            </a:r>
            <a:r>
              <a:rPr lang="de-DE" sz="1200" dirty="0" err="1" smtClean="0"/>
              <a:t>Animazione</a:t>
            </a:r>
            <a:r>
              <a:rPr lang="de-DE" sz="1200" dirty="0" smtClean="0"/>
              <a:t> 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AA4D-1215-A14B-B405-70EB50018C2D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70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14F690-6F60-4B1E-B331-1964328641A8}" type="slidenum">
              <a:rPr lang="it-IT" altLang="en-US"/>
              <a:pPr eaLnBrk="1" hangingPunct="1"/>
              <a:t>2</a:t>
            </a:fld>
            <a:endParaRPr lang="it-IT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44538"/>
            <a:ext cx="4408487" cy="3308350"/>
          </a:xfrm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218821"/>
            <a:ext cx="4984962" cy="49633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1795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24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39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dirty="0" smtClean="0"/>
              <a:t>Figura 10.8 (a): </a:t>
            </a:r>
            <a:r>
              <a:rPr lang="de-DE" sz="1200" dirty="0" err="1" smtClean="0"/>
              <a:t>Animazione</a:t>
            </a:r>
            <a:r>
              <a:rPr lang="de-DE" sz="1200" dirty="0" smtClean="0"/>
              <a:t> 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AA4D-1215-A14B-B405-70EB50018C2D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245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Figura</a:t>
            </a:r>
            <a:r>
              <a:rPr lang="en-US" sz="1200" dirty="0" smtClean="0"/>
              <a:t> 10.11 (a): </a:t>
            </a:r>
            <a:r>
              <a:rPr lang="en-US" sz="1200" dirty="0" err="1" smtClean="0"/>
              <a:t>Animazione</a:t>
            </a:r>
            <a:r>
              <a:rPr lang="en-US" sz="1200" dirty="0" smtClean="0"/>
              <a:t> 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AA4D-1215-A14B-B405-70EB50018C2D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654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Figura</a:t>
            </a:r>
            <a:r>
              <a:rPr lang="en-US" sz="1200" dirty="0" smtClean="0"/>
              <a:t> 10.12: </a:t>
            </a:r>
            <a:r>
              <a:rPr lang="de-DE" sz="1200" dirty="0" err="1" smtClean="0"/>
              <a:t>L‘equilibrio</a:t>
            </a:r>
            <a:r>
              <a:rPr lang="de-DE" sz="1200" dirty="0" smtClean="0"/>
              <a:t> </a:t>
            </a:r>
            <a:r>
              <a:rPr lang="de-DE" sz="1200" dirty="0" err="1" smtClean="0"/>
              <a:t>macroeconomico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AA4D-1215-A14B-B405-70EB50018C2D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13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Figura</a:t>
            </a:r>
            <a:r>
              <a:rPr lang="en-US" sz="1200" dirty="0" smtClean="0"/>
              <a:t> 10.13 (a): Shock </a:t>
            </a:r>
            <a:r>
              <a:rPr lang="en-US" sz="1200" dirty="0" err="1" smtClean="0"/>
              <a:t>macroeconomici</a:t>
            </a:r>
            <a:r>
              <a:rPr lang="de-DE" sz="1200" dirty="0" smtClean="0"/>
              <a:t> (reale)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AA4D-1215-A14B-B405-70EB50018C2D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041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dirty="0" smtClean="0"/>
              <a:t>Figura 10.13 (b): </a:t>
            </a:r>
            <a:r>
              <a:rPr lang="de-DE" sz="1200" dirty="0" err="1" smtClean="0"/>
              <a:t>Animazione</a:t>
            </a:r>
            <a:r>
              <a:rPr lang="de-DE" sz="1200" dirty="0" smtClean="0"/>
              <a:t> 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AA4D-1215-A14B-B405-70EB50018C2D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053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dirty="0" smtClean="0"/>
              <a:t>Figura 10.13 (b): </a:t>
            </a:r>
            <a:r>
              <a:rPr lang="de-DE" sz="1200" dirty="0" err="1" smtClean="0"/>
              <a:t>Animazione</a:t>
            </a:r>
            <a:r>
              <a:rPr lang="de-DE" sz="1200" dirty="0" smtClean="0"/>
              <a:t> 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AA4D-1215-A14B-B405-70EB50018C2D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2362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dirty="0" smtClean="0"/>
              <a:t>Figura 10.13 (b): </a:t>
            </a:r>
            <a:r>
              <a:rPr lang="de-DE" sz="1200" dirty="0" err="1" smtClean="0"/>
              <a:t>Animazione</a:t>
            </a:r>
            <a:r>
              <a:rPr lang="de-DE" sz="1200" dirty="0" smtClean="0"/>
              <a:t> 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AA4D-1215-A14B-B405-70EB50018C2D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802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33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25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34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7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701A-3469-4F6A-B54C-FD1C9CDCF930}" type="slidenum">
              <a:rPr lang="it-IT" altLang="en-US" smtClean="0"/>
              <a:pPr/>
              <a:t>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63318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F51F05-5E94-4112-9624-343D2560279D}" type="slidenum">
              <a:rPr lang="it-IT" altLang="de-DE" sz="1300"/>
              <a:pPr algn="r" eaLnBrk="1" hangingPunct="1">
                <a:spcBef>
                  <a:spcPct val="0"/>
                </a:spcBef>
              </a:pPr>
              <a:t>35</a:t>
            </a:fld>
            <a:endParaRPr lang="it-IT" altLang="de-DE" sz="1300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33920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8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0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9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7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10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3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B9C75-F4E6-4795-911E-AFB2923F5474}" type="slidenum">
              <a:rPr lang="it-IT" altLang="en-US"/>
              <a:pPr/>
              <a:t>11</a:t>
            </a:fld>
            <a:endParaRPr lang="it-IT" alt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68350"/>
            <a:ext cx="4548187" cy="3411538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349750"/>
            <a:ext cx="5207000" cy="511651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603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B9C75-F4E6-4795-911E-AFB2923F5474}" type="slidenum">
              <a:rPr lang="it-IT" altLang="en-US"/>
              <a:pPr/>
              <a:t>12</a:t>
            </a:fld>
            <a:endParaRPr lang="it-IT" alt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68350"/>
            <a:ext cx="4548187" cy="3411538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349750"/>
            <a:ext cx="5207000" cy="511651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59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dirty="0" smtClean="0"/>
              <a:t>Figura 10.3 (a): </a:t>
            </a:r>
            <a:r>
              <a:rPr lang="de-DE" sz="1200" dirty="0" err="1" smtClean="0"/>
              <a:t>Animazione</a:t>
            </a:r>
            <a:r>
              <a:rPr lang="de-DE" sz="1200" dirty="0" smtClean="0"/>
              <a:t> 1 (la </a:t>
            </a:r>
            <a:r>
              <a:rPr lang="de-DE" sz="1200" dirty="0" err="1" smtClean="0"/>
              <a:t>curva</a:t>
            </a:r>
            <a:r>
              <a:rPr lang="de-DE" sz="1200" dirty="0" smtClean="0"/>
              <a:t> ZZ)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AA4D-1215-A14B-B405-70EB50018C2D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75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34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3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31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83363" y="44450"/>
            <a:ext cx="2038350" cy="60515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44450"/>
            <a:ext cx="5962650" cy="60515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112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68313" y="44450"/>
            <a:ext cx="8153400" cy="60515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33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313612" cy="8953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4763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5363" y="1981200"/>
            <a:ext cx="381635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43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70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8"/>
          <p:cNvSpPr/>
          <p:nvPr userDrawn="1"/>
        </p:nvSpPr>
        <p:spPr>
          <a:xfrm>
            <a:off x="0" y="6308725"/>
            <a:ext cx="9144000" cy="576263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Burda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M.-</a:t>
            </a: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Wyplosz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C., </a:t>
            </a:r>
            <a:r>
              <a:rPr lang="it-IT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Macroeconomia. Un’analisi europea</a:t>
            </a:r>
          </a:p>
          <a:p>
            <a:pPr algn="ctr">
              <a:defRPr/>
            </a:pPr>
            <a:r>
              <a:rPr lang="it-IT" sz="105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Nuova edizione italiana a cura di Marcello Messori e Lorenzo </a:t>
            </a:r>
            <a:r>
              <a:rPr lang="it-IT" sz="10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Carbonari, Egea 2014 </a:t>
            </a:r>
            <a:endParaRPr lang="it-IT" sz="105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www.egeaonline.it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9"/>
          <p:cNvSpPr txBox="1"/>
          <p:nvPr userDrawn="1"/>
        </p:nvSpPr>
        <p:spPr>
          <a:xfrm>
            <a:off x="179388" y="6453188"/>
            <a:ext cx="1079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800">
                <a:latin typeface="Calibri" charset="0"/>
                <a:cs typeface="Arial" charset="0"/>
              </a:rPr>
              <a:t>© EGEA S.p.A.</a:t>
            </a:r>
          </a:p>
        </p:txBody>
      </p:sp>
      <p:grpSp>
        <p:nvGrpSpPr>
          <p:cNvPr id="4" name="Gruppo 10"/>
          <p:cNvGrpSpPr>
            <a:grpSpLocks/>
          </p:cNvGrpSpPr>
          <p:nvPr userDrawn="1"/>
        </p:nvGrpSpPr>
        <p:grpSpPr bwMode="auto">
          <a:xfrm>
            <a:off x="250825" y="188913"/>
            <a:ext cx="900113" cy="6696075"/>
            <a:chOff x="251520" y="188640"/>
            <a:chExt cx="900000" cy="6696744"/>
          </a:xfrm>
        </p:grpSpPr>
        <p:cxnSp>
          <p:nvCxnSpPr>
            <p:cNvPr id="5" name="Connettore 1 11"/>
            <p:cNvCxnSpPr/>
            <p:nvPr userDrawn="1"/>
          </p:nvCxnSpPr>
          <p:spPr>
            <a:xfrm>
              <a:off x="251520" y="188640"/>
              <a:ext cx="0" cy="669674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tangolo 13"/>
            <p:cNvSpPr/>
            <p:nvPr userDrawn="1"/>
          </p:nvSpPr>
          <p:spPr>
            <a:xfrm>
              <a:off x="251520" y="188640"/>
              <a:ext cx="900000" cy="2159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/>
                <a:t>DOCENTI</a:t>
              </a:r>
            </a:p>
          </p:txBody>
        </p:sp>
      </p:grpSp>
      <p:cxnSp>
        <p:nvCxnSpPr>
          <p:cNvPr id="7" name="Connettore 1 15"/>
          <p:cNvCxnSpPr/>
          <p:nvPr userDrawn="1"/>
        </p:nvCxnSpPr>
        <p:spPr>
          <a:xfrm flipV="1">
            <a:off x="7740352" y="6308725"/>
            <a:ext cx="1403648" cy="5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22" descr="Caramani, Scienza Politica_cover-slide.pptx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67463"/>
            <a:ext cx="12430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 userDrawn="1"/>
        </p:nvSpPr>
        <p:spPr>
          <a:xfrm>
            <a:off x="8532440" y="44624"/>
            <a:ext cx="58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D9BC38F-D455-0D4B-AE91-7D85F7D9C6AA}" type="slidenum">
              <a:rPr lang="it-IT" sz="2000" b="1" smtClean="0">
                <a:solidFill>
                  <a:srgbClr val="FF0000"/>
                </a:solidFill>
              </a:rPr>
              <a:pPr/>
              <a:t>‹N›</a:t>
            </a:fld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76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8"/>
          <p:cNvSpPr/>
          <p:nvPr userDrawn="1"/>
        </p:nvSpPr>
        <p:spPr>
          <a:xfrm>
            <a:off x="0" y="6308725"/>
            <a:ext cx="9144000" cy="576263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Burda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M.-</a:t>
            </a: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Wyplosz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C., </a:t>
            </a:r>
            <a:r>
              <a:rPr lang="it-IT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Macroeconomia. Un’analisi europea</a:t>
            </a:r>
          </a:p>
          <a:p>
            <a:pPr algn="ctr">
              <a:defRPr/>
            </a:pPr>
            <a:r>
              <a:rPr lang="it-IT" sz="105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Nuova edizione italiana a cura di Marcello Messori e Lorenzo </a:t>
            </a:r>
            <a:r>
              <a:rPr lang="it-IT" sz="10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Carbonari, Egea 2014 </a:t>
            </a:r>
            <a:endParaRPr lang="it-IT" sz="105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www.egeaonline.it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9"/>
          <p:cNvSpPr txBox="1"/>
          <p:nvPr userDrawn="1"/>
        </p:nvSpPr>
        <p:spPr>
          <a:xfrm>
            <a:off x="179388" y="6453188"/>
            <a:ext cx="1079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800">
                <a:latin typeface="Calibri" charset="0"/>
                <a:cs typeface="Arial" charset="0"/>
              </a:rPr>
              <a:t>© EGEA S.p.A.</a:t>
            </a:r>
          </a:p>
        </p:txBody>
      </p:sp>
      <p:grpSp>
        <p:nvGrpSpPr>
          <p:cNvPr id="4" name="Gruppo 10"/>
          <p:cNvGrpSpPr>
            <a:grpSpLocks/>
          </p:cNvGrpSpPr>
          <p:nvPr userDrawn="1"/>
        </p:nvGrpSpPr>
        <p:grpSpPr bwMode="auto">
          <a:xfrm>
            <a:off x="250825" y="188913"/>
            <a:ext cx="900113" cy="6696075"/>
            <a:chOff x="251520" y="188640"/>
            <a:chExt cx="900000" cy="6696744"/>
          </a:xfrm>
        </p:grpSpPr>
        <p:cxnSp>
          <p:nvCxnSpPr>
            <p:cNvPr id="5" name="Connettore 1 11"/>
            <p:cNvCxnSpPr/>
            <p:nvPr userDrawn="1"/>
          </p:nvCxnSpPr>
          <p:spPr>
            <a:xfrm>
              <a:off x="251520" y="188640"/>
              <a:ext cx="0" cy="669674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tangolo 13"/>
            <p:cNvSpPr/>
            <p:nvPr userDrawn="1"/>
          </p:nvSpPr>
          <p:spPr>
            <a:xfrm>
              <a:off x="251520" y="188640"/>
              <a:ext cx="900000" cy="2159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/>
                <a:t>DOCENTI</a:t>
              </a:r>
            </a:p>
          </p:txBody>
        </p:sp>
      </p:grpSp>
      <p:cxnSp>
        <p:nvCxnSpPr>
          <p:cNvPr id="7" name="Connettore 1 15"/>
          <p:cNvCxnSpPr/>
          <p:nvPr userDrawn="1"/>
        </p:nvCxnSpPr>
        <p:spPr>
          <a:xfrm flipV="1">
            <a:off x="7740352" y="6308725"/>
            <a:ext cx="1403648" cy="5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22" descr="Caramani, Scienza Politica_cover-slide.pptx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67463"/>
            <a:ext cx="12430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 userDrawn="1"/>
        </p:nvSpPr>
        <p:spPr>
          <a:xfrm>
            <a:off x="8532440" y="44624"/>
            <a:ext cx="58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D9BC38F-D455-0D4B-AE91-7D85F7D9C6AA}" type="slidenum">
              <a:rPr lang="it-IT" sz="2000" b="1" smtClean="0">
                <a:solidFill>
                  <a:srgbClr val="FF0000"/>
                </a:solidFill>
              </a:rPr>
              <a:pPr/>
              <a:t>‹N›</a:t>
            </a:fld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6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8"/>
          <p:cNvSpPr/>
          <p:nvPr userDrawn="1"/>
        </p:nvSpPr>
        <p:spPr>
          <a:xfrm>
            <a:off x="0" y="6308725"/>
            <a:ext cx="9144000" cy="576263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Burda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M.-</a:t>
            </a: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Wyplosz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C., </a:t>
            </a:r>
            <a:r>
              <a:rPr lang="it-IT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Macroeconomia. Un’analisi europea</a:t>
            </a:r>
          </a:p>
          <a:p>
            <a:pPr algn="ctr">
              <a:defRPr/>
            </a:pPr>
            <a:r>
              <a:rPr lang="it-IT" sz="105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Nuova edizione italiana a cura di Marcello Messori e Lorenzo </a:t>
            </a:r>
            <a:r>
              <a:rPr lang="it-IT" sz="10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Carbonari, Egea 2014 </a:t>
            </a:r>
            <a:endParaRPr lang="it-IT" sz="105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www.egeaonline.it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9"/>
          <p:cNvSpPr txBox="1"/>
          <p:nvPr userDrawn="1"/>
        </p:nvSpPr>
        <p:spPr>
          <a:xfrm>
            <a:off x="179388" y="6453188"/>
            <a:ext cx="1079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800">
                <a:latin typeface="Calibri" charset="0"/>
                <a:cs typeface="Arial" charset="0"/>
              </a:rPr>
              <a:t>© EGEA S.p.A.</a:t>
            </a:r>
          </a:p>
        </p:txBody>
      </p:sp>
      <p:grpSp>
        <p:nvGrpSpPr>
          <p:cNvPr id="4" name="Gruppo 10"/>
          <p:cNvGrpSpPr>
            <a:grpSpLocks/>
          </p:cNvGrpSpPr>
          <p:nvPr userDrawn="1"/>
        </p:nvGrpSpPr>
        <p:grpSpPr bwMode="auto">
          <a:xfrm>
            <a:off x="250825" y="188913"/>
            <a:ext cx="900113" cy="6696075"/>
            <a:chOff x="251520" y="188640"/>
            <a:chExt cx="900000" cy="6696744"/>
          </a:xfrm>
        </p:grpSpPr>
        <p:cxnSp>
          <p:nvCxnSpPr>
            <p:cNvPr id="5" name="Connettore 1 11"/>
            <p:cNvCxnSpPr/>
            <p:nvPr userDrawn="1"/>
          </p:nvCxnSpPr>
          <p:spPr>
            <a:xfrm>
              <a:off x="251520" y="188640"/>
              <a:ext cx="0" cy="669674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tangolo 13"/>
            <p:cNvSpPr/>
            <p:nvPr userDrawn="1"/>
          </p:nvSpPr>
          <p:spPr>
            <a:xfrm>
              <a:off x="251520" y="188640"/>
              <a:ext cx="900000" cy="2159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/>
                <a:t>DOCENTI</a:t>
              </a:r>
            </a:p>
          </p:txBody>
        </p:sp>
      </p:grpSp>
      <p:cxnSp>
        <p:nvCxnSpPr>
          <p:cNvPr id="7" name="Connettore 1 15"/>
          <p:cNvCxnSpPr/>
          <p:nvPr userDrawn="1"/>
        </p:nvCxnSpPr>
        <p:spPr>
          <a:xfrm flipV="1">
            <a:off x="7740352" y="6308725"/>
            <a:ext cx="1403648" cy="5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22" descr="Caramani, Scienza Politica_cover-slide.pptx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67463"/>
            <a:ext cx="12430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 userDrawn="1"/>
        </p:nvSpPr>
        <p:spPr>
          <a:xfrm>
            <a:off x="8532440" y="44624"/>
            <a:ext cx="58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D9BC38F-D455-0D4B-AE91-7D85F7D9C6AA}" type="slidenum">
              <a:rPr lang="it-IT" sz="2000" b="1" smtClean="0">
                <a:solidFill>
                  <a:srgbClr val="FF0000"/>
                </a:solidFill>
              </a:rPr>
              <a:pPr/>
              <a:t>‹N›</a:t>
            </a:fld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2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8"/>
          <p:cNvSpPr/>
          <p:nvPr userDrawn="1"/>
        </p:nvSpPr>
        <p:spPr>
          <a:xfrm>
            <a:off x="0" y="6308725"/>
            <a:ext cx="9144000" cy="576263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Burda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M.-</a:t>
            </a: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Wyplosz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C., </a:t>
            </a:r>
            <a:r>
              <a:rPr lang="it-IT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Macroeconomia. Un’analisi europea</a:t>
            </a:r>
          </a:p>
          <a:p>
            <a:pPr algn="ctr">
              <a:defRPr/>
            </a:pPr>
            <a:r>
              <a:rPr lang="it-IT" sz="105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Nuova edizione italiana a cura di Marcello Messori e Lorenzo </a:t>
            </a:r>
            <a:r>
              <a:rPr lang="it-IT" sz="10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Carbonari, Egea 2014 </a:t>
            </a:r>
            <a:endParaRPr lang="it-IT" sz="105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www.egeaonline.it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9"/>
          <p:cNvSpPr txBox="1"/>
          <p:nvPr userDrawn="1"/>
        </p:nvSpPr>
        <p:spPr>
          <a:xfrm>
            <a:off x="179388" y="6453188"/>
            <a:ext cx="1079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800">
                <a:latin typeface="Calibri" charset="0"/>
                <a:cs typeface="Arial" charset="0"/>
              </a:rPr>
              <a:t>© EGEA S.p.A.</a:t>
            </a:r>
          </a:p>
        </p:txBody>
      </p:sp>
      <p:grpSp>
        <p:nvGrpSpPr>
          <p:cNvPr id="4" name="Gruppo 10"/>
          <p:cNvGrpSpPr>
            <a:grpSpLocks/>
          </p:cNvGrpSpPr>
          <p:nvPr userDrawn="1"/>
        </p:nvGrpSpPr>
        <p:grpSpPr bwMode="auto">
          <a:xfrm>
            <a:off x="250825" y="188913"/>
            <a:ext cx="900113" cy="6696075"/>
            <a:chOff x="251520" y="188640"/>
            <a:chExt cx="900000" cy="6696744"/>
          </a:xfrm>
        </p:grpSpPr>
        <p:cxnSp>
          <p:nvCxnSpPr>
            <p:cNvPr id="5" name="Connettore 1 11"/>
            <p:cNvCxnSpPr/>
            <p:nvPr userDrawn="1"/>
          </p:nvCxnSpPr>
          <p:spPr>
            <a:xfrm>
              <a:off x="251520" y="188640"/>
              <a:ext cx="0" cy="669674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tangolo 13"/>
            <p:cNvSpPr/>
            <p:nvPr userDrawn="1"/>
          </p:nvSpPr>
          <p:spPr>
            <a:xfrm>
              <a:off x="251520" y="188640"/>
              <a:ext cx="900000" cy="2159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/>
                <a:t>DOCENTI</a:t>
              </a:r>
            </a:p>
          </p:txBody>
        </p:sp>
      </p:grpSp>
      <p:cxnSp>
        <p:nvCxnSpPr>
          <p:cNvPr id="7" name="Connettore 1 15"/>
          <p:cNvCxnSpPr/>
          <p:nvPr userDrawn="1"/>
        </p:nvCxnSpPr>
        <p:spPr>
          <a:xfrm flipV="1">
            <a:off x="7740352" y="6308725"/>
            <a:ext cx="1403648" cy="5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22" descr="Caramani, Scienza Politica_cover-slide.pptx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67463"/>
            <a:ext cx="12430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 userDrawn="1"/>
        </p:nvSpPr>
        <p:spPr>
          <a:xfrm>
            <a:off x="8532440" y="44624"/>
            <a:ext cx="58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D9BC38F-D455-0D4B-AE91-7D85F7D9C6AA}" type="slidenum">
              <a:rPr lang="it-IT" sz="2000" b="1" smtClean="0">
                <a:solidFill>
                  <a:srgbClr val="FF0000"/>
                </a:solidFill>
              </a:rPr>
              <a:pPr/>
              <a:t>‹N›</a:t>
            </a:fld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4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879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8"/>
          <p:cNvSpPr/>
          <p:nvPr userDrawn="1"/>
        </p:nvSpPr>
        <p:spPr>
          <a:xfrm>
            <a:off x="0" y="6308725"/>
            <a:ext cx="9144000" cy="576263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Burda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M.-</a:t>
            </a: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Wyplosz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C., </a:t>
            </a:r>
            <a:r>
              <a:rPr lang="it-IT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Macroeconomia. Un’analisi europea</a:t>
            </a:r>
          </a:p>
          <a:p>
            <a:pPr algn="ctr">
              <a:defRPr/>
            </a:pPr>
            <a:r>
              <a:rPr lang="it-IT" sz="105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Nuova edizione italiana a cura di Marcello Messori e Lorenzo </a:t>
            </a:r>
            <a:r>
              <a:rPr lang="it-IT" sz="10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Carbonari, Egea 2014 </a:t>
            </a:r>
            <a:endParaRPr lang="it-IT" sz="105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www.egeaonline.it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9"/>
          <p:cNvSpPr txBox="1"/>
          <p:nvPr userDrawn="1"/>
        </p:nvSpPr>
        <p:spPr>
          <a:xfrm>
            <a:off x="179388" y="6453188"/>
            <a:ext cx="1079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800">
                <a:latin typeface="Calibri" charset="0"/>
                <a:cs typeface="Arial" charset="0"/>
              </a:rPr>
              <a:t>© EGEA S.p.A.</a:t>
            </a:r>
          </a:p>
        </p:txBody>
      </p:sp>
      <p:grpSp>
        <p:nvGrpSpPr>
          <p:cNvPr id="4" name="Gruppo 10"/>
          <p:cNvGrpSpPr>
            <a:grpSpLocks/>
          </p:cNvGrpSpPr>
          <p:nvPr userDrawn="1"/>
        </p:nvGrpSpPr>
        <p:grpSpPr bwMode="auto">
          <a:xfrm>
            <a:off x="250825" y="188913"/>
            <a:ext cx="900113" cy="6696075"/>
            <a:chOff x="251520" y="188640"/>
            <a:chExt cx="900000" cy="6696744"/>
          </a:xfrm>
        </p:grpSpPr>
        <p:cxnSp>
          <p:nvCxnSpPr>
            <p:cNvPr id="5" name="Connettore 1 11"/>
            <p:cNvCxnSpPr/>
            <p:nvPr userDrawn="1"/>
          </p:nvCxnSpPr>
          <p:spPr>
            <a:xfrm>
              <a:off x="251520" y="188640"/>
              <a:ext cx="0" cy="669674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tangolo 13"/>
            <p:cNvSpPr/>
            <p:nvPr userDrawn="1"/>
          </p:nvSpPr>
          <p:spPr>
            <a:xfrm>
              <a:off x="251520" y="188640"/>
              <a:ext cx="900000" cy="2159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/>
                <a:t>DOCENTI</a:t>
              </a:r>
            </a:p>
          </p:txBody>
        </p:sp>
      </p:grpSp>
      <p:cxnSp>
        <p:nvCxnSpPr>
          <p:cNvPr id="7" name="Connettore 1 15"/>
          <p:cNvCxnSpPr/>
          <p:nvPr userDrawn="1"/>
        </p:nvCxnSpPr>
        <p:spPr>
          <a:xfrm flipV="1">
            <a:off x="7740352" y="6308725"/>
            <a:ext cx="1403648" cy="5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22" descr="Caramani, Scienza Politica_cover-slide.pptx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67463"/>
            <a:ext cx="12430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 userDrawn="1"/>
        </p:nvSpPr>
        <p:spPr>
          <a:xfrm>
            <a:off x="8532440" y="44624"/>
            <a:ext cx="58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D9BC38F-D455-0D4B-AE91-7D85F7D9C6AA}" type="slidenum">
              <a:rPr lang="it-IT" sz="2000" b="1" smtClean="0">
                <a:solidFill>
                  <a:srgbClr val="FF0000"/>
                </a:solidFill>
              </a:rPr>
              <a:pPr/>
              <a:t>‹N›</a:t>
            </a:fld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70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8"/>
          <p:cNvSpPr/>
          <p:nvPr userDrawn="1"/>
        </p:nvSpPr>
        <p:spPr>
          <a:xfrm>
            <a:off x="0" y="6308725"/>
            <a:ext cx="9144000" cy="576263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Burda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M.-</a:t>
            </a: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Wyplosz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C., </a:t>
            </a:r>
            <a:r>
              <a:rPr lang="it-IT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Macroeconomia. Un’analisi europea</a:t>
            </a:r>
          </a:p>
          <a:p>
            <a:pPr algn="ctr">
              <a:defRPr/>
            </a:pPr>
            <a:r>
              <a:rPr lang="it-IT" sz="105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Nuova edizione italiana a cura di Marcello Messori e Lorenzo </a:t>
            </a:r>
            <a:r>
              <a:rPr lang="it-IT" sz="10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Carbonari, Egea 2014 </a:t>
            </a:r>
            <a:endParaRPr lang="it-IT" sz="105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www.egeaonline.it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9"/>
          <p:cNvSpPr txBox="1"/>
          <p:nvPr userDrawn="1"/>
        </p:nvSpPr>
        <p:spPr>
          <a:xfrm>
            <a:off x="179388" y="6453188"/>
            <a:ext cx="1079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800">
                <a:latin typeface="Calibri" charset="0"/>
                <a:cs typeface="Arial" charset="0"/>
              </a:rPr>
              <a:t>© EGEA S.p.A.</a:t>
            </a:r>
          </a:p>
        </p:txBody>
      </p:sp>
      <p:grpSp>
        <p:nvGrpSpPr>
          <p:cNvPr id="4" name="Gruppo 10"/>
          <p:cNvGrpSpPr>
            <a:grpSpLocks/>
          </p:cNvGrpSpPr>
          <p:nvPr userDrawn="1"/>
        </p:nvGrpSpPr>
        <p:grpSpPr bwMode="auto">
          <a:xfrm>
            <a:off x="250825" y="188913"/>
            <a:ext cx="900113" cy="6696075"/>
            <a:chOff x="251520" y="188640"/>
            <a:chExt cx="900000" cy="6696744"/>
          </a:xfrm>
        </p:grpSpPr>
        <p:cxnSp>
          <p:nvCxnSpPr>
            <p:cNvPr id="5" name="Connettore 1 11"/>
            <p:cNvCxnSpPr/>
            <p:nvPr userDrawn="1"/>
          </p:nvCxnSpPr>
          <p:spPr>
            <a:xfrm>
              <a:off x="251520" y="188640"/>
              <a:ext cx="0" cy="669674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tangolo 13"/>
            <p:cNvSpPr/>
            <p:nvPr userDrawn="1"/>
          </p:nvSpPr>
          <p:spPr>
            <a:xfrm>
              <a:off x="251520" y="188640"/>
              <a:ext cx="900000" cy="2159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/>
                <a:t>DOCENTI</a:t>
              </a:r>
            </a:p>
          </p:txBody>
        </p:sp>
      </p:grpSp>
      <p:cxnSp>
        <p:nvCxnSpPr>
          <p:cNvPr id="7" name="Connettore 1 15"/>
          <p:cNvCxnSpPr/>
          <p:nvPr userDrawn="1"/>
        </p:nvCxnSpPr>
        <p:spPr>
          <a:xfrm flipV="1">
            <a:off x="7740352" y="6308725"/>
            <a:ext cx="1403648" cy="5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22" descr="Caramani, Scienza Politica_cover-slide.pptx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67463"/>
            <a:ext cx="12430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 userDrawn="1"/>
        </p:nvSpPr>
        <p:spPr>
          <a:xfrm>
            <a:off x="8532440" y="44624"/>
            <a:ext cx="58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D9BC38F-D455-0D4B-AE91-7D85F7D9C6AA}" type="slidenum">
              <a:rPr lang="it-IT" sz="2000" b="1" smtClean="0">
                <a:solidFill>
                  <a:srgbClr val="FF0000"/>
                </a:solidFill>
              </a:rPr>
              <a:pPr/>
              <a:t>‹N›</a:t>
            </a:fld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2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8"/>
          <p:cNvSpPr/>
          <p:nvPr userDrawn="1"/>
        </p:nvSpPr>
        <p:spPr>
          <a:xfrm>
            <a:off x="0" y="6308725"/>
            <a:ext cx="9144000" cy="576263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Burda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M.-</a:t>
            </a: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Wyplosz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C., </a:t>
            </a:r>
            <a:r>
              <a:rPr lang="it-IT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Macroeconomia. Un’analisi europea</a:t>
            </a:r>
          </a:p>
          <a:p>
            <a:pPr algn="ctr">
              <a:defRPr/>
            </a:pPr>
            <a:r>
              <a:rPr lang="it-IT" sz="105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Nuova edizione italiana a cura di Marcello Messori e Lorenzo </a:t>
            </a:r>
            <a:r>
              <a:rPr lang="it-IT" sz="10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Carbonari, Egea 2014 </a:t>
            </a:r>
            <a:endParaRPr lang="it-IT" sz="105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www.egeaonline.it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9"/>
          <p:cNvSpPr txBox="1"/>
          <p:nvPr userDrawn="1"/>
        </p:nvSpPr>
        <p:spPr>
          <a:xfrm>
            <a:off x="179388" y="6453188"/>
            <a:ext cx="1079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800">
                <a:latin typeface="Calibri" charset="0"/>
                <a:cs typeface="Arial" charset="0"/>
              </a:rPr>
              <a:t>© EGEA S.p.A.</a:t>
            </a:r>
          </a:p>
        </p:txBody>
      </p:sp>
      <p:grpSp>
        <p:nvGrpSpPr>
          <p:cNvPr id="4" name="Gruppo 10"/>
          <p:cNvGrpSpPr>
            <a:grpSpLocks/>
          </p:cNvGrpSpPr>
          <p:nvPr userDrawn="1"/>
        </p:nvGrpSpPr>
        <p:grpSpPr bwMode="auto">
          <a:xfrm>
            <a:off x="250825" y="188913"/>
            <a:ext cx="900113" cy="6696075"/>
            <a:chOff x="251520" y="188640"/>
            <a:chExt cx="900000" cy="6696744"/>
          </a:xfrm>
        </p:grpSpPr>
        <p:cxnSp>
          <p:nvCxnSpPr>
            <p:cNvPr id="5" name="Connettore 1 11"/>
            <p:cNvCxnSpPr/>
            <p:nvPr userDrawn="1"/>
          </p:nvCxnSpPr>
          <p:spPr>
            <a:xfrm>
              <a:off x="251520" y="188640"/>
              <a:ext cx="0" cy="669674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tangolo 13"/>
            <p:cNvSpPr/>
            <p:nvPr userDrawn="1"/>
          </p:nvSpPr>
          <p:spPr>
            <a:xfrm>
              <a:off x="251520" y="188640"/>
              <a:ext cx="900000" cy="2159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/>
                <a:t>DOCENTI</a:t>
              </a:r>
            </a:p>
          </p:txBody>
        </p:sp>
      </p:grpSp>
      <p:cxnSp>
        <p:nvCxnSpPr>
          <p:cNvPr id="7" name="Connettore 1 15"/>
          <p:cNvCxnSpPr/>
          <p:nvPr userDrawn="1"/>
        </p:nvCxnSpPr>
        <p:spPr>
          <a:xfrm flipV="1">
            <a:off x="7740352" y="6308725"/>
            <a:ext cx="1403648" cy="5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22" descr="Caramani, Scienza Politica_cover-slide.pptx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67463"/>
            <a:ext cx="12430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 userDrawn="1"/>
        </p:nvSpPr>
        <p:spPr>
          <a:xfrm>
            <a:off x="8532440" y="44624"/>
            <a:ext cx="58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D9BC38F-D455-0D4B-AE91-7D85F7D9C6AA}" type="slidenum">
              <a:rPr lang="it-IT" sz="2000" b="1" smtClean="0">
                <a:solidFill>
                  <a:srgbClr val="FF0000"/>
                </a:solidFill>
              </a:rPr>
              <a:pPr/>
              <a:t>‹N›</a:t>
            </a:fld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3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8"/>
          <p:cNvSpPr/>
          <p:nvPr userDrawn="1"/>
        </p:nvSpPr>
        <p:spPr>
          <a:xfrm>
            <a:off x="0" y="6308725"/>
            <a:ext cx="9144000" cy="576263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Burda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M.-</a:t>
            </a: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Wyplosz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C., </a:t>
            </a:r>
            <a:r>
              <a:rPr lang="it-IT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Macroeconomia. Un’analisi europea</a:t>
            </a:r>
          </a:p>
          <a:p>
            <a:pPr algn="ctr">
              <a:defRPr/>
            </a:pPr>
            <a:r>
              <a:rPr lang="it-IT" sz="105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Nuova edizione italiana a cura di Marcello Messori e Lorenzo </a:t>
            </a:r>
            <a:r>
              <a:rPr lang="it-IT" sz="105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Carbonari, Egea 2014 </a:t>
            </a:r>
            <a:endParaRPr lang="it-IT" sz="105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www.egeaonline.it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9"/>
          <p:cNvSpPr txBox="1"/>
          <p:nvPr userDrawn="1"/>
        </p:nvSpPr>
        <p:spPr>
          <a:xfrm>
            <a:off x="179388" y="6453188"/>
            <a:ext cx="1079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800">
                <a:latin typeface="Calibri" charset="0"/>
                <a:cs typeface="Arial" charset="0"/>
              </a:rPr>
              <a:t>© EGEA S.p.A.</a:t>
            </a:r>
          </a:p>
        </p:txBody>
      </p:sp>
      <p:grpSp>
        <p:nvGrpSpPr>
          <p:cNvPr id="4" name="Gruppo 10"/>
          <p:cNvGrpSpPr>
            <a:grpSpLocks/>
          </p:cNvGrpSpPr>
          <p:nvPr userDrawn="1"/>
        </p:nvGrpSpPr>
        <p:grpSpPr bwMode="auto">
          <a:xfrm>
            <a:off x="250825" y="188913"/>
            <a:ext cx="900113" cy="6696075"/>
            <a:chOff x="251520" y="188640"/>
            <a:chExt cx="900000" cy="6696744"/>
          </a:xfrm>
        </p:grpSpPr>
        <p:cxnSp>
          <p:nvCxnSpPr>
            <p:cNvPr id="5" name="Connettore 1 11"/>
            <p:cNvCxnSpPr/>
            <p:nvPr userDrawn="1"/>
          </p:nvCxnSpPr>
          <p:spPr>
            <a:xfrm>
              <a:off x="251520" y="188640"/>
              <a:ext cx="0" cy="669674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tangolo 13"/>
            <p:cNvSpPr/>
            <p:nvPr userDrawn="1"/>
          </p:nvSpPr>
          <p:spPr>
            <a:xfrm>
              <a:off x="251520" y="188640"/>
              <a:ext cx="900000" cy="2159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 b="1" dirty="0"/>
                <a:t>DOCENTI</a:t>
              </a:r>
            </a:p>
          </p:txBody>
        </p:sp>
      </p:grpSp>
      <p:cxnSp>
        <p:nvCxnSpPr>
          <p:cNvPr id="7" name="Connettore 1 15"/>
          <p:cNvCxnSpPr/>
          <p:nvPr userDrawn="1"/>
        </p:nvCxnSpPr>
        <p:spPr>
          <a:xfrm flipV="1">
            <a:off x="7740352" y="6308725"/>
            <a:ext cx="1403648" cy="5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22" descr="Caramani, Scienza Politica_cover-slide.pptx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67463"/>
            <a:ext cx="12430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 userDrawn="1"/>
        </p:nvSpPr>
        <p:spPr>
          <a:xfrm>
            <a:off x="8532440" y="44624"/>
            <a:ext cx="58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D9BC38F-D455-0D4B-AE91-7D85F7D9C6AA}" type="slidenum">
              <a:rPr lang="it-IT" sz="2000" b="1" smtClean="0">
                <a:solidFill>
                  <a:srgbClr val="FF0000"/>
                </a:solidFill>
              </a:rPr>
              <a:pPr/>
              <a:t>‹N›</a:t>
            </a:fld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4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27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86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8147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5363" y="1981200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53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3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9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30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96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1549400" y="-244475"/>
            <a:ext cx="5689600" cy="2952750"/>
            <a:chOff x="-2040" y="0"/>
            <a:chExt cx="7512" cy="2400"/>
          </a:xfrm>
        </p:grpSpPr>
        <p:sp>
          <p:nvSpPr>
            <p:cNvPr id="13517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3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80C2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2400" dirty="0">
                <a:latin typeface="Arial" panose="020B0604020202020204" pitchFamily="34" charset="0"/>
              </a:endParaRPr>
            </a:p>
          </p:txBody>
        </p:sp>
        <p:sp>
          <p:nvSpPr>
            <p:cNvPr id="135172" name="AutoShape 4"/>
            <p:cNvSpPr>
              <a:spLocks noChangeArrowheads="1"/>
            </p:cNvSpPr>
            <p:nvPr/>
          </p:nvSpPr>
          <p:spPr bwMode="auto">
            <a:xfrm>
              <a:off x="-1529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005E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135173" name="Line 5"/>
            <p:cNvSpPr>
              <a:spLocks noChangeShapeType="1"/>
            </p:cNvSpPr>
            <p:nvPr/>
          </p:nvSpPr>
          <p:spPr bwMode="auto">
            <a:xfrm>
              <a:off x="865" y="960"/>
              <a:ext cx="46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73136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Click to edit Master title style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77835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dirty="0" smtClean="0"/>
              <a:t>Click to </a:t>
            </a:r>
            <a:r>
              <a:rPr lang="it-IT" altLang="en-US" dirty="0" err="1" smtClean="0"/>
              <a:t>edit</a:t>
            </a:r>
            <a:r>
              <a:rPr lang="it-IT" altLang="en-US" dirty="0" smtClean="0"/>
              <a:t> Master text </a:t>
            </a:r>
            <a:r>
              <a:rPr lang="it-IT" altLang="en-US" dirty="0" err="1" smtClean="0"/>
              <a:t>styles</a:t>
            </a:r>
            <a:endParaRPr lang="it-IT" altLang="en-US" dirty="0" smtClean="0"/>
          </a:p>
          <a:p>
            <a:pPr lvl="1"/>
            <a:r>
              <a:rPr lang="it-IT" altLang="en-US" dirty="0" smtClean="0"/>
              <a:t>Second </a:t>
            </a:r>
            <a:r>
              <a:rPr lang="it-IT" altLang="en-US" dirty="0" err="1" smtClean="0"/>
              <a:t>level</a:t>
            </a:r>
            <a:endParaRPr lang="it-IT" altLang="en-US" dirty="0" smtClean="0"/>
          </a:p>
          <a:p>
            <a:pPr lvl="2"/>
            <a:r>
              <a:rPr lang="it-IT" altLang="en-US" dirty="0" smtClean="0"/>
              <a:t>Third </a:t>
            </a:r>
            <a:r>
              <a:rPr lang="it-IT" altLang="en-US" dirty="0" err="1" smtClean="0"/>
              <a:t>level</a:t>
            </a:r>
            <a:endParaRPr lang="it-IT" altLang="en-US" dirty="0" smtClean="0"/>
          </a:p>
          <a:p>
            <a:pPr lvl="3"/>
            <a:r>
              <a:rPr lang="it-IT" altLang="en-US" dirty="0" err="1" smtClean="0"/>
              <a:t>Fourth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level</a:t>
            </a:r>
            <a:endParaRPr lang="it-IT" altLang="en-US" dirty="0" smtClean="0"/>
          </a:p>
          <a:p>
            <a:pPr lvl="4"/>
            <a:r>
              <a:rPr lang="it-IT" altLang="en-US" dirty="0" err="1" smtClean="0"/>
              <a:t>Fifth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level</a:t>
            </a:r>
            <a:endParaRPr lang="it-IT" altLang="en-US" dirty="0" smtClean="0"/>
          </a:p>
        </p:txBody>
      </p:sp>
      <p:sp>
        <p:nvSpPr>
          <p:cNvPr id="135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388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323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  <p:sp>
        <p:nvSpPr>
          <p:cNvPr id="135177" name="Line 9"/>
          <p:cNvSpPr>
            <a:spLocks noChangeShapeType="1"/>
          </p:cNvSpPr>
          <p:nvPr userDrawn="1"/>
        </p:nvSpPr>
        <p:spPr bwMode="auto">
          <a:xfrm>
            <a:off x="609600" y="6400800"/>
            <a:ext cx="8001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10247" name="Group 11"/>
          <p:cNvGrpSpPr>
            <a:grpSpLocks/>
          </p:cNvGrpSpPr>
          <p:nvPr userDrawn="1"/>
        </p:nvGrpSpPr>
        <p:grpSpPr bwMode="auto">
          <a:xfrm rot="10800000">
            <a:off x="5219700" y="5373688"/>
            <a:ext cx="5400675" cy="1655762"/>
            <a:chOff x="-2040" y="0"/>
            <a:chExt cx="7512" cy="2400"/>
          </a:xfrm>
        </p:grpSpPr>
        <p:sp>
          <p:nvSpPr>
            <p:cNvPr id="135180" name="AutoShape 12"/>
            <p:cNvSpPr>
              <a:spLocks noChangeArrowheads="1"/>
            </p:cNvSpPr>
            <p:nvPr/>
          </p:nvSpPr>
          <p:spPr bwMode="auto">
            <a:xfrm>
              <a:off x="-2029" y="433"/>
              <a:ext cx="2592" cy="1967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E19A93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it-IT" sz="2400" dirty="0">
                <a:latin typeface="Arial" panose="020B0604020202020204" pitchFamily="34" charset="0"/>
              </a:endParaRPr>
            </a:p>
          </p:txBody>
        </p:sp>
        <p:sp>
          <p:nvSpPr>
            <p:cNvPr id="135181" name="AutoShape 13"/>
            <p:cNvSpPr>
              <a:spLocks noChangeArrowheads="1"/>
            </p:cNvSpPr>
            <p:nvPr/>
          </p:nvSpPr>
          <p:spPr bwMode="auto">
            <a:xfrm>
              <a:off x="-1503" y="-14"/>
              <a:ext cx="1950" cy="1988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135182" name="Line 14"/>
            <p:cNvSpPr>
              <a:spLocks noChangeShapeType="1"/>
            </p:cNvSpPr>
            <p:nvPr/>
          </p:nvSpPr>
          <p:spPr bwMode="auto">
            <a:xfrm>
              <a:off x="890" y="946"/>
              <a:ext cx="4608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7451725" y="6237288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8FC3C26-AF5D-4500-9255-021F8BB396EE}" type="slidenum">
              <a:rPr lang="it-IT" altLang="en-US" sz="1200">
                <a:solidFill>
                  <a:srgbClr val="004644"/>
                </a:solidFill>
              </a:rPr>
              <a:pPr algn="r" eaLnBrk="1" hangingPunct="1"/>
              <a:t>‹N›</a:t>
            </a:fld>
            <a:endParaRPr lang="it-IT" altLang="en-US" sz="1200">
              <a:solidFill>
                <a:srgbClr val="00464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6" r:id="rId22"/>
    <p:sldLayoutId id="2147483687" r:id="rId2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e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2.png"/><Relationship Id="rId5" Type="http://schemas.openxmlformats.org/officeDocument/2006/relationships/image" Target="../media/image22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mtClean="0">
                <a:solidFill>
                  <a:srgbClr val="003231"/>
                </a:solidFill>
              </a:rPr>
              <a:t>Lez. 11: Equilibrio macro di BP</a:t>
            </a:r>
            <a:endParaRPr lang="it-IT" altLang="en-US" dirty="0" smtClean="0">
              <a:solidFill>
                <a:srgbClr val="00323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683568" y="1412776"/>
                <a:ext cx="813690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dirty="0" smtClean="0"/>
                  <a:t>In questa lezione </a:t>
                </a:r>
                <a:r>
                  <a:rPr lang="it-IT" altLang="de-DE" dirty="0"/>
                  <a:t>inizieremo lo studio dell’equilibrio macroeconomico </a:t>
                </a:r>
                <a:r>
                  <a:rPr lang="it-IT" altLang="de-DE" u="sng" dirty="0"/>
                  <a:t>di breve periodo. 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de-DE" dirty="0" smtClean="0"/>
                  <a:t>Per questo, costruiremo </a:t>
                </a:r>
                <a:r>
                  <a:rPr lang="it-IT" altLang="de-DE" dirty="0"/>
                  <a:t>un modello </a:t>
                </a:r>
                <a:r>
                  <a:rPr lang="it-IT" altLang="de-DE" dirty="0" smtClean="0"/>
                  <a:t>in due equazioni, che descrivono: </a:t>
                </a:r>
              </a:p>
              <a:p>
                <a:pPr marL="285750" indent="-285750">
                  <a:lnSpc>
                    <a:spcPct val="12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altLang="de-DE" dirty="0" smtClean="0"/>
                  <a:t>La condizione di </a:t>
                </a:r>
                <a:r>
                  <a:rPr lang="it-IT" altLang="de-DE" dirty="0"/>
                  <a:t>equilibrio tra domanda e offerta nel mercato dei </a:t>
                </a:r>
                <a:r>
                  <a:rPr lang="it-IT" altLang="de-DE" dirty="0" smtClean="0"/>
                  <a:t>beni, e </a:t>
                </a:r>
              </a:p>
              <a:p>
                <a:pPr marL="285750" indent="-285750">
                  <a:lnSpc>
                    <a:spcPct val="12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altLang="de-DE" dirty="0" smtClean="0"/>
                  <a:t>La «funzione di reazione» della BC al disequilibrio tra valori di breve e di lungo periodo</a:t>
                </a:r>
              </a:p>
              <a:p>
                <a:pPr algn="ctr">
                  <a:lnSpc>
                    <a:spcPct val="125000"/>
                  </a:lnSpc>
                  <a:spcBef>
                    <a:spcPts val="600"/>
                  </a:spcBef>
                </a:pPr>
                <a:r>
                  <a:rPr lang="it-IT" altLang="de-DE" b="1" dirty="0" smtClean="0">
                    <a:solidFill>
                      <a:srgbClr val="FF0000"/>
                    </a:solidFill>
                  </a:rPr>
                  <a:t>Il modello IS-TR</a:t>
                </a:r>
              </a:p>
              <a:p>
                <a:pPr algn="just">
                  <a:lnSpc>
                    <a:spcPct val="125000"/>
                  </a:lnSpc>
                  <a:spcBef>
                    <a:spcPts val="600"/>
                  </a:spcBef>
                </a:pPr>
                <a:r>
                  <a:rPr lang="it-IT" altLang="de-DE" b="1" i="1" dirty="0" smtClean="0">
                    <a:solidFill>
                      <a:srgbClr val="000099"/>
                    </a:solidFill>
                  </a:rPr>
                  <a:t>Perché un modello «di breve periodo»?</a:t>
                </a:r>
              </a:p>
              <a:p>
                <a:pPr marL="285750" indent="-285750" algn="just">
                  <a:lnSpc>
                    <a:spcPct val="12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alt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Se è corretto assumere che, nel breve periodo, i prezzi non reagiscono </a:t>
                </a:r>
                <a:r>
                  <a:rPr lang="it-IT" altLang="de-DE" u="sng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prontamente</a:t>
                </a:r>
                <a:r>
                  <a:rPr lang="it-IT" altLang="de-DE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ad uno squilibrio fra domanda ed offerta aggregata, allora possiamo ritenere che, nel breve periodo, i prezzi siano temporaneamente fissi:</a:t>
                </a:r>
                <a:r>
                  <a:rPr lang="it-IT" altLang="de-DE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altLang="de-DE" b="1" dirty="0" smtClean="0">
                    <a:solidFill>
                      <a:srgbClr val="FF0000"/>
                    </a:solidFill>
                    <a:latin typeface="+mj-lt"/>
                  </a:rPr>
                  <a:t>P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de-D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altLang="de-DE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it-IT" altLang="de-DE" b="1" dirty="0" smtClean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it-IT" altLang="de-DE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2776"/>
                <a:ext cx="8136904" cy="4708981"/>
              </a:xfrm>
              <a:prstGeom prst="rect">
                <a:avLst/>
              </a:prstGeom>
              <a:blipFill rotWithShape="0">
                <a:blip r:embed="rId3"/>
                <a:stretch>
                  <a:fillRect l="-599" r="-674" b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030" y="-4798"/>
            <a:ext cx="8604474" cy="1273558"/>
          </a:xfrm>
          <a:prstGeom prst="rect">
            <a:avLst/>
          </a:prstGeom>
          <a:solidFill>
            <a:schemeClr val="bg1">
              <a:alpha val="89000"/>
            </a:schemeClr>
          </a:solidFill>
          <a:ln w="3175">
            <a:solidFill>
              <a:schemeClr val="hlink"/>
            </a:solidFill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r"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400" b="1" u="sng" dirty="0" err="1" smtClean="0"/>
              <a:t>Lez</a:t>
            </a:r>
            <a:r>
              <a:rPr lang="it-IT" sz="2400" b="1" u="sng" dirty="0" smtClean="0"/>
              <a:t>. </a:t>
            </a:r>
            <a:r>
              <a:rPr lang="it-IT" sz="2400" b="1" u="sng" smtClean="0"/>
              <a:t>11 </a:t>
            </a:r>
            <a:r>
              <a:rPr lang="it-IT" sz="2400" b="1" u="sng" dirty="0" smtClean="0"/>
              <a:t>– EQUILIBRIO di BREVE PERIODO             </a:t>
            </a:r>
            <a:r>
              <a:rPr lang="it-IT" sz="1200" b="1" u="sng" dirty="0" smtClean="0"/>
              <a:t>.</a:t>
            </a:r>
            <a:r>
              <a:rPr lang="it-IT" sz="2400" b="1" u="sng" dirty="0" smtClean="0"/>
              <a:t/>
            </a:r>
            <a:br>
              <a:rPr lang="it-IT" sz="2400" b="1" u="sng" dirty="0" smtClean="0"/>
            </a:br>
            <a:r>
              <a:rPr lang="it-IT" sz="1600" dirty="0" smtClean="0"/>
              <a:t>                                                                                                                               </a:t>
            </a:r>
            <a:r>
              <a:rPr lang="it-IT" sz="1600" dirty="0" err="1" smtClean="0">
                <a:solidFill>
                  <a:srgbClr val="FF0000"/>
                </a:solidFill>
              </a:rPr>
              <a:t>rif.</a:t>
            </a:r>
            <a:r>
              <a:rPr lang="it-IT" sz="1600" dirty="0" smtClean="0">
                <a:solidFill>
                  <a:srgbClr val="FF0000"/>
                </a:solidFill>
              </a:rPr>
              <a:t> BW-c.11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974848" cy="89535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 smtClean="0">
                <a:solidFill>
                  <a:srgbClr val="005A5A"/>
                </a:solidFill>
              </a:rPr>
              <a:t>4. Domanda «desiderata» e domanda effettiva</a:t>
            </a:r>
            <a:endParaRPr lang="it-IT" sz="2000" b="1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313" y="1372973"/>
                <a:ext cx="8640190" cy="5461000"/>
              </a:xfrm>
            </p:spPr>
            <p:txBody>
              <a:bodyPr/>
              <a:lstStyle/>
              <a:p>
                <a:pPr marL="216000" indent="0" algn="just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i="1" dirty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Come </a:t>
                </a:r>
                <a:r>
                  <a:rPr lang="it-IT" altLang="en-US" sz="1800" i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determinare </a:t>
                </a:r>
                <a:r>
                  <a:rPr lang="it-IT" altLang="en-US" sz="1800" i="1" dirty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il livello di equilibrio della domanda aggregata?</a:t>
                </a:r>
              </a:p>
              <a:p>
                <a:pPr marL="557100" indent="0">
                  <a:lnSpc>
                    <a:spcPct val="125000"/>
                  </a:lnSpc>
                  <a:spcBef>
                    <a:spcPts val="1200"/>
                  </a:spcBef>
                  <a:buNone/>
                </a:pP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     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Domanda desiderata  </a:t>
                </a:r>
                <a:r>
                  <a:rPr lang="it-IT" altLang="en-US" sz="2000" b="1" dirty="0" smtClean="0">
                    <a:latin typeface="+mj-lt"/>
                    <a:cs typeface="Arial" panose="020B0604020202020204" pitchFamily="34" charset="0"/>
                  </a:rPr>
                  <a:t>=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 Domanda effettiva = Reddito</a:t>
                </a:r>
              </a:p>
              <a:p>
                <a:pPr marL="55710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                                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 ZZ     </a:t>
                </a:r>
                <a:r>
                  <a:rPr lang="it-IT" altLang="en-US" sz="2000" b="1" dirty="0" smtClean="0">
                    <a:latin typeface="+mj-lt"/>
                    <a:cs typeface="Arial" panose="020B0604020202020204" pitchFamily="34" charset="0"/>
                  </a:rPr>
                  <a:t>=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    Y</a:t>
                </a:r>
                <a:endParaRPr lang="it-IT" altLang="en-US" sz="20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55710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  ZZ  =   C </a:t>
                </a:r>
                <a:r>
                  <a:rPr lang="it-IT" altLang="en-US" sz="2000" b="1" dirty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(</a:t>
                </a:r>
                <a:r>
                  <a:rPr lang="el-GR" altLang="en-US" sz="2000" b="1" dirty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Ω</a:t>
                </a:r>
                <a:r>
                  <a:rPr lang="it-IT" altLang="en-US" sz="2000" b="1" dirty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, Y – T) + I (q, r)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20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2000" b="1" dirty="0">
                            <a:solidFill>
                              <a:srgbClr val="000099"/>
                            </a:solidFill>
                            <a:latin typeface="+mj-lt"/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2000" b="1" dirty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 + NX 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(</a:t>
                </a:r>
                <a:r>
                  <a:rPr lang="it-IT" altLang="en-US" sz="20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Y</a:t>
                </a:r>
                <a:r>
                  <a:rPr lang="it-IT" altLang="en-US" sz="2000" b="1" baseline="30000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F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it-IT" altLang="en-US" sz="2000" b="1" dirty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Y ,</a:t>
                </a:r>
                <a14:m>
                  <m:oMath xmlns:m="http://schemas.openxmlformats.org/officeDocument/2006/math">
                    <m:r>
                      <a:rPr lang="it-IT" altLang="en-US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it-IT" altLang="en-US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𝛆</m:t>
                    </m:r>
                  </m:oMath>
                </a14:m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)</a:t>
                </a:r>
              </a:p>
              <a:p>
                <a:pPr marL="55710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 Y   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=    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C </a:t>
                </a:r>
                <a:r>
                  <a:rPr lang="it-IT" altLang="en-US" sz="20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(</a:t>
                </a:r>
                <a:r>
                  <a:rPr lang="el-GR" altLang="en-US" sz="20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Ω</a:t>
                </a:r>
                <a:r>
                  <a:rPr lang="it-IT" altLang="en-US" sz="20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, Y – T) + I (q, r)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20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2000" b="1" dirty="0">
                            <a:solidFill>
                              <a:srgbClr val="000099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20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+ NX (Y</a:t>
                </a:r>
                <a:r>
                  <a:rPr lang="it-IT" altLang="en-US" sz="2000" b="1" baseline="30000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F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, </a:t>
                </a:r>
                <a:r>
                  <a:rPr lang="it-IT" altLang="en-US" sz="20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Y ,</a:t>
                </a:r>
                <a14:m>
                  <m:oMath xmlns:m="http://schemas.openxmlformats.org/officeDocument/2006/math">
                    <m:r>
                      <a:rPr lang="it-IT" altLang="en-US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it-IT" altLang="en-US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𝛆</m:t>
                    </m:r>
                  </m:oMath>
                </a14:m>
                <a:r>
                  <a:rPr lang="it-IT" altLang="en-US" sz="20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)</a:t>
                </a:r>
                <a:endParaRPr lang="it-IT" sz="2000" dirty="0">
                  <a:solidFill>
                    <a:srgbClr val="000099"/>
                  </a:solidFill>
                </a:endParaRPr>
              </a:p>
              <a:p>
                <a:pPr marL="288000" indent="0">
                  <a:lnSpc>
                    <a:spcPct val="125000"/>
                  </a:lnSpc>
                  <a:spcBef>
                    <a:spcPts val="1200"/>
                  </a:spcBef>
                  <a:buNone/>
                </a:pPr>
                <a:r>
                  <a:rPr lang="it-IT" altLang="en-US" sz="2000" i="1" dirty="0" smtClean="0">
                    <a:latin typeface="+mj-lt"/>
                    <a:cs typeface="Arial" panose="020B0604020202020204" pitchFamily="34" charset="0"/>
                  </a:rPr>
                  <a:t>Perché?</a:t>
                </a:r>
              </a:p>
              <a:p>
                <a:pPr marL="55710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In equilibrio, la domanda desiderata non può essere diversa </a:t>
                </a:r>
              </a:p>
              <a:p>
                <a:pPr marL="55710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   (né maggiore, né minore) </a:t>
                </a:r>
              </a:p>
              <a:p>
                <a:pPr marL="55710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rispetto al valore del reddito prodotto.</a:t>
                </a:r>
              </a:p>
            </p:txBody>
          </p:sp>
        </mc:Choice>
        <mc:Fallback xmlns="">
          <p:sp>
            <p:nvSpPr>
              <p:cNvPr id="68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72973"/>
                <a:ext cx="8640190" cy="54610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  <p:sp>
        <p:nvSpPr>
          <p:cNvPr id="3" name="Freccia a destra 2"/>
          <p:cNvSpPr/>
          <p:nvPr/>
        </p:nvSpPr>
        <p:spPr bwMode="auto">
          <a:xfrm>
            <a:off x="827584" y="1988840"/>
            <a:ext cx="432048" cy="144016"/>
          </a:xfrm>
          <a:prstGeom prst="rightArrow">
            <a:avLst/>
          </a:prstGeom>
          <a:solidFill>
            <a:srgbClr val="FFFFFF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smtClean="0"/>
              <a:t>Lez. 11: Equilibrio macro di BP</a:t>
            </a:r>
            <a:endParaRPr lang="it-IT" altLang="en-US"/>
          </a:p>
        </p:txBody>
      </p:sp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899964" y="2276872"/>
            <a:ext cx="647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sz="2000" dirty="0" smtClean="0"/>
              <a:t>ZZ, Y</a:t>
            </a:r>
            <a:endParaRPr lang="it-IT" altLang="en-US" sz="2000" dirty="0"/>
          </a:p>
        </p:txBody>
      </p:sp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6372200" y="5229200"/>
            <a:ext cx="12235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t-IT" altLang="en-US" dirty="0" smtClean="0">
                <a:solidFill>
                  <a:srgbClr val="000099"/>
                </a:solidFill>
              </a:rPr>
              <a:t>Reddito =   </a:t>
            </a:r>
          </a:p>
          <a:p>
            <a:pPr>
              <a:spcBef>
                <a:spcPts val="0"/>
              </a:spcBef>
            </a:pPr>
            <a:r>
              <a:rPr lang="it-IT" altLang="en-US" dirty="0" smtClean="0">
                <a:solidFill>
                  <a:srgbClr val="000099"/>
                </a:solidFill>
              </a:rPr>
              <a:t>Prodotto </a:t>
            </a:r>
            <a:endParaRPr lang="it-IT" altLang="en-US" sz="2400" dirty="0">
              <a:solidFill>
                <a:srgbClr val="000099"/>
              </a:solidFill>
            </a:endParaRPr>
          </a:p>
        </p:txBody>
      </p:sp>
      <p:sp>
        <p:nvSpPr>
          <p:cNvPr id="356360" name="Text Box 8"/>
          <p:cNvSpPr txBox="1">
            <a:spLocks noChangeArrowheads="1"/>
          </p:cNvSpPr>
          <p:nvPr/>
        </p:nvSpPr>
        <p:spPr bwMode="auto">
          <a:xfrm>
            <a:off x="395536" y="1268760"/>
            <a:ext cx="23161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sz="2000" dirty="0" smtClean="0">
                <a:solidFill>
                  <a:srgbClr val="000099"/>
                </a:solidFill>
              </a:rPr>
              <a:t>Domanda desiderata ed effettiva </a:t>
            </a:r>
            <a:endParaRPr lang="it-IT" altLang="en-US" sz="2000" dirty="0">
              <a:solidFill>
                <a:srgbClr val="000099"/>
              </a:solidFill>
            </a:endParaRPr>
          </a:p>
        </p:txBody>
      </p:sp>
      <p:sp>
        <p:nvSpPr>
          <p:cNvPr id="356361" name="Freeform 9"/>
          <p:cNvSpPr>
            <a:spLocks/>
          </p:cNvSpPr>
          <p:nvPr/>
        </p:nvSpPr>
        <p:spPr bwMode="auto">
          <a:xfrm>
            <a:off x="1403350" y="2182813"/>
            <a:ext cx="4608513" cy="3455987"/>
          </a:xfrm>
          <a:custGeom>
            <a:avLst/>
            <a:gdLst>
              <a:gd name="T0" fmla="*/ 0 w 2903"/>
              <a:gd name="T1" fmla="*/ 0 h 1814"/>
              <a:gd name="T2" fmla="*/ 0 w 2903"/>
              <a:gd name="T3" fmla="*/ 1814 h 1814"/>
              <a:gd name="T4" fmla="*/ 2903 w 2903"/>
              <a:gd name="T5" fmla="*/ 1814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3" h="1814">
                <a:moveTo>
                  <a:pt x="0" y="0"/>
                </a:moveTo>
                <a:lnTo>
                  <a:pt x="0" y="1814"/>
                </a:lnTo>
                <a:lnTo>
                  <a:pt x="2903" y="18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 flipV="1">
            <a:off x="1403350" y="2543175"/>
            <a:ext cx="4537075" cy="20161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 flipV="1">
            <a:off x="1403350" y="2109788"/>
            <a:ext cx="3529013" cy="3529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>
            <a:off x="4716016" y="1591965"/>
            <a:ext cx="39604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sz="2000" i="1" dirty="0" smtClean="0"/>
              <a:t>Domanda effettiva: ZZ(Y)  = Y</a:t>
            </a:r>
            <a:endParaRPr lang="it-IT" altLang="en-US" sz="2000" i="1" dirty="0"/>
          </a:p>
        </p:txBody>
      </p:sp>
      <p:sp>
        <p:nvSpPr>
          <p:cNvPr id="356368" name="Freeform 16"/>
          <p:cNvSpPr>
            <a:spLocks/>
          </p:cNvSpPr>
          <p:nvPr/>
        </p:nvSpPr>
        <p:spPr bwMode="auto">
          <a:xfrm>
            <a:off x="1835150" y="5207000"/>
            <a:ext cx="288925" cy="431800"/>
          </a:xfrm>
          <a:custGeom>
            <a:avLst/>
            <a:gdLst>
              <a:gd name="T0" fmla="*/ 0 w 182"/>
              <a:gd name="T1" fmla="*/ 0 h 227"/>
              <a:gd name="T2" fmla="*/ 136 w 182"/>
              <a:gd name="T3" fmla="*/ 91 h 227"/>
              <a:gd name="T4" fmla="*/ 182 w 182"/>
              <a:gd name="T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" h="227">
                <a:moveTo>
                  <a:pt x="0" y="0"/>
                </a:moveTo>
                <a:cubicBezTo>
                  <a:pt x="53" y="26"/>
                  <a:pt x="106" y="53"/>
                  <a:pt x="136" y="91"/>
                </a:cubicBezTo>
                <a:cubicBezTo>
                  <a:pt x="166" y="129"/>
                  <a:pt x="174" y="178"/>
                  <a:pt x="182" y="2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1547813" y="5278438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b="0"/>
              <a:t>45</a:t>
            </a:r>
            <a:r>
              <a:rPr lang="it-IT" altLang="en-US" b="0" baseline="30000"/>
              <a:t>o</a:t>
            </a:r>
            <a:endParaRPr lang="it-IT" altLang="en-US" b="0"/>
          </a:p>
        </p:txBody>
      </p:sp>
      <p:sp>
        <p:nvSpPr>
          <p:cNvPr id="356377" name="Rectangle 25"/>
          <p:cNvSpPr>
            <a:spLocks noGrp="1" noChangeArrowheads="1"/>
          </p:cNvSpPr>
          <p:nvPr>
            <p:ph type="title"/>
          </p:nvPr>
        </p:nvSpPr>
        <p:spPr>
          <a:xfrm>
            <a:off x="468313" y="150813"/>
            <a:ext cx="7313612" cy="787400"/>
          </a:xfrm>
          <a:noFill/>
          <a:ln/>
        </p:spPr>
        <p:txBody>
          <a:bodyPr/>
          <a:lstStyle/>
          <a:p>
            <a:r>
              <a:rPr lang="it-IT" altLang="en-US" sz="2400" dirty="0" smtClean="0"/>
              <a:t>Domanda desiderata ed effettiva: </a:t>
            </a:r>
            <a:br>
              <a:rPr lang="it-IT" altLang="en-US" sz="2400" dirty="0" smtClean="0"/>
            </a:br>
            <a:r>
              <a:rPr lang="it-IT" altLang="en-US" sz="2400" dirty="0" smtClean="0"/>
              <a:t>rappresentazione grafica </a:t>
            </a: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it-IT" altLang="en-US" sz="2400" dirty="0" smtClean="0">
                <a:solidFill>
                  <a:schemeClr val="tx1"/>
                </a:solidFill>
              </a:rPr>
              <a:t>diagramma a 45°</a:t>
            </a:r>
            <a:endParaRPr lang="it-IT" altLang="en-US" sz="2400" dirty="0">
              <a:solidFill>
                <a:schemeClr val="tx1"/>
              </a:solidFill>
            </a:endParaRPr>
          </a:p>
        </p:txBody>
      </p:sp>
      <p:sp>
        <p:nvSpPr>
          <p:cNvPr id="356378" name="Text Box 26"/>
          <p:cNvSpPr txBox="1">
            <a:spLocks noChangeArrowheads="1"/>
          </p:cNvSpPr>
          <p:nvPr/>
        </p:nvSpPr>
        <p:spPr bwMode="auto">
          <a:xfrm>
            <a:off x="5793202" y="2655545"/>
            <a:ext cx="32400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sz="2000" i="1" dirty="0" smtClean="0">
                <a:solidFill>
                  <a:srgbClr val="003399"/>
                </a:solidFill>
              </a:rPr>
              <a:t>Domanda desiderata: </a:t>
            </a:r>
          </a:p>
          <a:p>
            <a:pPr>
              <a:spcBef>
                <a:spcPts val="0"/>
              </a:spcBef>
            </a:pPr>
            <a:r>
              <a:rPr lang="it-IT" altLang="en-US" sz="2000" i="1" dirty="0" smtClean="0">
                <a:solidFill>
                  <a:srgbClr val="003399"/>
                </a:solidFill>
              </a:rPr>
              <a:t> ZZ = ZZ(Y)</a:t>
            </a:r>
            <a:endParaRPr lang="it-IT" altLang="en-US" sz="2000" i="1" dirty="0">
              <a:solidFill>
                <a:srgbClr val="003399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796136" y="5579948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sz="2000" dirty="0" smtClean="0"/>
              <a:t>Y</a:t>
            </a:r>
            <a:endParaRPr lang="it-IT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239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5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5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5" grpId="0" animBg="1"/>
      <p:bldP spid="356366" grpId="0"/>
      <p:bldP spid="356368" grpId="0" animBg="1"/>
      <p:bldP spid="3563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smtClean="0"/>
              <a:t>Lez. 11: Equilibrio macro di BP</a:t>
            </a:r>
            <a:endParaRPr lang="it-IT" altLang="en-US"/>
          </a:p>
        </p:txBody>
      </p:sp>
      <p:sp>
        <p:nvSpPr>
          <p:cNvPr id="356377" name="Rectangle 25"/>
          <p:cNvSpPr>
            <a:spLocks noGrp="1" noChangeArrowheads="1"/>
          </p:cNvSpPr>
          <p:nvPr>
            <p:ph type="title"/>
          </p:nvPr>
        </p:nvSpPr>
        <p:spPr>
          <a:xfrm>
            <a:off x="468312" y="-22696"/>
            <a:ext cx="8064127" cy="787400"/>
          </a:xfrm>
          <a:noFill/>
          <a:ln/>
        </p:spPr>
        <p:txBody>
          <a:bodyPr/>
          <a:lstStyle/>
          <a:p>
            <a:r>
              <a:rPr lang="it-IT" altLang="en-US" sz="2400" dirty="0" smtClean="0"/>
              <a:t>Domanda desiderata ed effettiva: la </a:t>
            </a:r>
            <a:r>
              <a:rPr lang="it-IT" altLang="en-US" sz="2400" u="sng" dirty="0" smtClean="0"/>
              <a:t>pendenza</a:t>
            </a:r>
            <a:r>
              <a:rPr lang="it-IT" altLang="en-US" sz="2400" dirty="0" smtClean="0"/>
              <a:t> della ZZ</a:t>
            </a:r>
            <a:endParaRPr lang="it-IT" altLang="en-US" sz="2400" dirty="0"/>
          </a:p>
        </p:txBody>
      </p:sp>
      <p:sp>
        <p:nvSpPr>
          <p:cNvPr id="2" name="Rettangolo 1"/>
          <p:cNvSpPr/>
          <p:nvPr/>
        </p:nvSpPr>
        <p:spPr>
          <a:xfrm>
            <a:off x="251520" y="932522"/>
            <a:ext cx="882047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0" algn="just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en-US" dirty="0" smtClean="0"/>
              <a:t>Perché la curva della domanda desiderata ha inclinazione minore di 45°?</a:t>
            </a:r>
          </a:p>
          <a:p>
            <a:pPr marL="216000" indent="0" algn="just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en-US" i="1" dirty="0" smtClean="0"/>
              <a:t>Ossia:</a:t>
            </a:r>
            <a:r>
              <a:rPr lang="it-IT" altLang="en-US" dirty="0" smtClean="0"/>
              <a:t> perché la pendenza di ZZ è inferiore a uno? </a:t>
            </a:r>
          </a:p>
          <a:p>
            <a:pPr marL="501750" indent="-285750" algn="just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en-US" dirty="0" smtClean="0"/>
              <a:t>Se il reddito </a:t>
            </a:r>
            <a:r>
              <a:rPr lang="it-IT" altLang="en-US" b="1" dirty="0" smtClean="0">
                <a:solidFill>
                  <a:srgbClr val="000099"/>
                </a:solidFill>
              </a:rPr>
              <a:t>Y</a:t>
            </a:r>
            <a:r>
              <a:rPr lang="it-IT" altLang="en-US" dirty="0" smtClean="0"/>
              <a:t>  aumenta di 100,osservando la </a:t>
            </a:r>
            <a:r>
              <a:rPr lang="it-IT" altLang="en-US" b="1" dirty="0" smtClean="0">
                <a:solidFill>
                  <a:srgbClr val="000099"/>
                </a:solidFill>
              </a:rPr>
              <a:t>ZZ</a:t>
            </a:r>
            <a:r>
              <a:rPr lang="it-IT" altLang="en-US" dirty="0" smtClean="0"/>
              <a:t>:  </a:t>
            </a:r>
          </a:p>
          <a:p>
            <a:pPr marL="1016100" lvl="1" indent="-342900" algn="just">
              <a:lnSpc>
                <a:spcPct val="125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it-IT" altLang="en-US" dirty="0" smtClean="0"/>
              <a:t>Il consumo aumenta, ma </a:t>
            </a:r>
            <a:r>
              <a:rPr lang="it-IT" altLang="en-US" u="sng" dirty="0" smtClean="0"/>
              <a:t>meno di 100</a:t>
            </a:r>
            <a:r>
              <a:rPr lang="it-IT" altLang="en-US" dirty="0" smtClean="0"/>
              <a:t>:      </a:t>
            </a:r>
            <a:r>
              <a:rPr lang="it-IT" altLang="en-US" b="1" dirty="0" smtClean="0">
                <a:solidFill>
                  <a:srgbClr val="000099"/>
                </a:solidFill>
              </a:rPr>
              <a:t>0 &lt; </a:t>
            </a:r>
            <a:r>
              <a:rPr lang="el-GR" altLang="en-US" b="1" dirty="0" smtClean="0">
                <a:solidFill>
                  <a:srgbClr val="000099"/>
                </a:solidFill>
              </a:rPr>
              <a:t>Δ</a:t>
            </a:r>
            <a:r>
              <a:rPr lang="it-IT" altLang="en-US" b="1" dirty="0" smtClean="0">
                <a:solidFill>
                  <a:srgbClr val="000099"/>
                </a:solidFill>
              </a:rPr>
              <a:t>C &lt; </a:t>
            </a:r>
            <a:r>
              <a:rPr lang="el-GR" altLang="en-US" b="1" dirty="0" smtClean="0">
                <a:solidFill>
                  <a:srgbClr val="000099"/>
                </a:solidFill>
              </a:rPr>
              <a:t>Δ</a:t>
            </a:r>
            <a:r>
              <a:rPr lang="it-IT" altLang="en-US" b="1" dirty="0" smtClean="0">
                <a:solidFill>
                  <a:srgbClr val="000099"/>
                </a:solidFill>
              </a:rPr>
              <a:t>Y = 100</a:t>
            </a:r>
          </a:p>
          <a:p>
            <a:pPr marL="673200" lvl="1" algn="just">
              <a:lnSpc>
                <a:spcPct val="125000"/>
              </a:lnSpc>
              <a:spcBef>
                <a:spcPts val="600"/>
              </a:spcBef>
            </a:pPr>
            <a:r>
              <a:rPr lang="it-IT" altLang="en-US" dirty="0" smtClean="0"/>
              <a:t>         Propensione marginale al consumo:      </a:t>
            </a:r>
            <a:r>
              <a:rPr lang="it-IT" altLang="en-US" b="1" dirty="0" smtClean="0">
                <a:solidFill>
                  <a:srgbClr val="000099"/>
                </a:solidFill>
              </a:rPr>
              <a:t>0 &lt; c</a:t>
            </a:r>
            <a:r>
              <a:rPr lang="it-IT" altLang="en-US" b="1" baseline="-25000" dirty="0" smtClean="0">
                <a:solidFill>
                  <a:srgbClr val="000099"/>
                </a:solidFill>
              </a:rPr>
              <a:t>1</a:t>
            </a:r>
            <a:r>
              <a:rPr lang="it-IT" altLang="en-US" b="1" dirty="0" smtClean="0">
                <a:solidFill>
                  <a:srgbClr val="000099"/>
                </a:solidFill>
              </a:rPr>
              <a:t> &lt; 1</a:t>
            </a:r>
          </a:p>
          <a:p>
            <a:pPr marL="1016100" lvl="1" indent="-342900" algn="just">
              <a:lnSpc>
                <a:spcPct val="125000"/>
              </a:lnSpc>
              <a:spcBef>
                <a:spcPts val="600"/>
              </a:spcBef>
              <a:buFont typeface="+mj-lt"/>
              <a:buAutoNum type="alphaLcPeriod" startAt="2"/>
            </a:pPr>
            <a:r>
              <a:rPr lang="it-IT" altLang="en-US" dirty="0" smtClean="0"/>
              <a:t>Importazioni aumentano  di una </a:t>
            </a:r>
            <a:r>
              <a:rPr lang="it-IT" altLang="en-US" u="sng" dirty="0" smtClean="0"/>
              <a:t>frazione</a:t>
            </a:r>
            <a:r>
              <a:rPr lang="it-IT" altLang="en-US" dirty="0" smtClean="0"/>
              <a:t> del consumo: </a:t>
            </a:r>
            <a:r>
              <a:rPr lang="it-IT" altLang="en-US" b="1" dirty="0">
                <a:solidFill>
                  <a:srgbClr val="000099"/>
                </a:solidFill>
              </a:rPr>
              <a:t>0 &lt; </a:t>
            </a:r>
            <a:r>
              <a:rPr lang="el-GR" altLang="en-US" b="1" dirty="0" smtClean="0">
                <a:solidFill>
                  <a:srgbClr val="000099"/>
                </a:solidFill>
              </a:rPr>
              <a:t>Δ</a:t>
            </a:r>
            <a:r>
              <a:rPr lang="it-IT" altLang="en-US" b="1" dirty="0" smtClean="0">
                <a:solidFill>
                  <a:srgbClr val="000099"/>
                </a:solidFill>
              </a:rPr>
              <a:t>IM </a:t>
            </a:r>
            <a:r>
              <a:rPr lang="it-IT" altLang="en-US" b="1" dirty="0">
                <a:solidFill>
                  <a:srgbClr val="000099"/>
                </a:solidFill>
              </a:rPr>
              <a:t>&lt; </a:t>
            </a:r>
            <a:r>
              <a:rPr lang="el-GR" altLang="en-US" b="1" dirty="0" smtClean="0">
                <a:solidFill>
                  <a:srgbClr val="000099"/>
                </a:solidFill>
              </a:rPr>
              <a:t>Δ</a:t>
            </a:r>
            <a:r>
              <a:rPr lang="it-IT" altLang="en-US" b="1" dirty="0" smtClean="0">
                <a:solidFill>
                  <a:srgbClr val="000099"/>
                </a:solidFill>
              </a:rPr>
              <a:t>C </a:t>
            </a:r>
            <a:endParaRPr lang="it-IT" altLang="en-US" dirty="0" smtClean="0"/>
          </a:p>
          <a:p>
            <a:pPr marL="673200" lvl="1" algn="just">
              <a:lnSpc>
                <a:spcPct val="125000"/>
              </a:lnSpc>
              <a:spcBef>
                <a:spcPts val="600"/>
              </a:spcBef>
            </a:pPr>
            <a:r>
              <a:rPr lang="it-IT" altLang="en-US" dirty="0" smtClean="0"/>
              <a:t>         Propensione </a:t>
            </a:r>
            <a:r>
              <a:rPr lang="it-IT" altLang="en-US" dirty="0"/>
              <a:t>marginale </a:t>
            </a:r>
            <a:r>
              <a:rPr lang="it-IT" altLang="en-US" dirty="0" smtClean="0"/>
              <a:t>ad importare:     </a:t>
            </a:r>
            <a:r>
              <a:rPr lang="it-IT" altLang="en-US" b="1" dirty="0">
                <a:solidFill>
                  <a:srgbClr val="000099"/>
                </a:solidFill>
              </a:rPr>
              <a:t>0 &lt; </a:t>
            </a:r>
            <a:r>
              <a:rPr lang="it-IT" altLang="en-US" b="1" dirty="0" smtClean="0">
                <a:solidFill>
                  <a:srgbClr val="000099"/>
                </a:solidFill>
              </a:rPr>
              <a:t>z</a:t>
            </a:r>
            <a:r>
              <a:rPr lang="it-IT" altLang="en-US" b="1" baseline="-25000" dirty="0" smtClean="0">
                <a:solidFill>
                  <a:srgbClr val="000099"/>
                </a:solidFill>
              </a:rPr>
              <a:t>1</a:t>
            </a:r>
            <a:r>
              <a:rPr lang="it-IT" altLang="en-US" b="1" dirty="0" smtClean="0">
                <a:solidFill>
                  <a:srgbClr val="000099"/>
                </a:solidFill>
              </a:rPr>
              <a:t> </a:t>
            </a:r>
            <a:r>
              <a:rPr lang="it-IT" altLang="en-US" b="1" dirty="0">
                <a:solidFill>
                  <a:srgbClr val="000099"/>
                </a:solidFill>
              </a:rPr>
              <a:t>&lt; </a:t>
            </a:r>
            <a:r>
              <a:rPr lang="it-IT" altLang="en-US" b="1" dirty="0" smtClean="0">
                <a:solidFill>
                  <a:srgbClr val="000099"/>
                </a:solidFill>
              </a:rPr>
              <a:t> 1</a:t>
            </a:r>
            <a:r>
              <a:rPr lang="it-IT" altLang="en-US" dirty="0" smtClean="0"/>
              <a:t>. </a:t>
            </a:r>
          </a:p>
          <a:p>
            <a:pPr marL="673200" lvl="1" algn="just">
              <a:lnSpc>
                <a:spcPct val="125000"/>
              </a:lnSpc>
              <a:spcBef>
                <a:spcPts val="600"/>
              </a:spcBef>
            </a:pPr>
            <a:r>
              <a:rPr lang="it-IT" altLang="en-US" dirty="0"/>
              <a:t> </a:t>
            </a:r>
            <a:r>
              <a:rPr lang="it-IT" altLang="en-US" dirty="0" smtClean="0"/>
              <a:t>     Ovvero le partite correnti peggiorano di altrettanto:   </a:t>
            </a:r>
            <a:r>
              <a:rPr lang="el-GR" altLang="en-US" b="1" dirty="0" smtClean="0">
                <a:solidFill>
                  <a:srgbClr val="000099"/>
                </a:solidFill>
              </a:rPr>
              <a:t>Δ</a:t>
            </a:r>
            <a:r>
              <a:rPr lang="it-IT" altLang="en-US" b="1" dirty="0" smtClean="0">
                <a:solidFill>
                  <a:srgbClr val="000099"/>
                </a:solidFill>
              </a:rPr>
              <a:t>NX = - </a:t>
            </a:r>
            <a:r>
              <a:rPr lang="it-IT" altLang="en-US" b="1" dirty="0">
                <a:solidFill>
                  <a:srgbClr val="000099"/>
                </a:solidFill>
              </a:rPr>
              <a:t>z</a:t>
            </a:r>
            <a:r>
              <a:rPr lang="it-IT" altLang="en-US" b="1" baseline="-25000" dirty="0">
                <a:solidFill>
                  <a:srgbClr val="000099"/>
                </a:solidFill>
              </a:rPr>
              <a:t>1</a:t>
            </a:r>
            <a:r>
              <a:rPr lang="it-IT" altLang="en-US" b="1" dirty="0">
                <a:solidFill>
                  <a:srgbClr val="000099"/>
                </a:solidFill>
              </a:rPr>
              <a:t> </a:t>
            </a:r>
            <a:r>
              <a:rPr lang="el-GR" altLang="en-US" b="1" dirty="0" smtClean="0">
                <a:solidFill>
                  <a:srgbClr val="000099"/>
                </a:solidFill>
              </a:rPr>
              <a:t>Δ</a:t>
            </a:r>
            <a:r>
              <a:rPr lang="it-IT" altLang="en-US" b="1" dirty="0" smtClean="0">
                <a:solidFill>
                  <a:srgbClr val="000099"/>
                </a:solidFill>
              </a:rPr>
              <a:t>C </a:t>
            </a:r>
            <a:endParaRPr lang="it-IT" altLang="en-US" dirty="0"/>
          </a:p>
          <a:p>
            <a:pPr marL="216000" indent="0" algn="just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en-US" i="1" dirty="0" smtClean="0"/>
              <a:t>Perciò</a:t>
            </a:r>
            <a:r>
              <a:rPr lang="it-IT" altLang="en-US" dirty="0" smtClean="0"/>
              <a:t>:</a:t>
            </a:r>
          </a:p>
          <a:p>
            <a:pPr marL="958950" lvl="1" indent="-285750" algn="just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altLang="en-US" sz="2000" b="1" dirty="0" smtClean="0">
                <a:solidFill>
                  <a:srgbClr val="C00000"/>
                </a:solidFill>
              </a:rPr>
              <a:t>Δ</a:t>
            </a:r>
            <a:r>
              <a:rPr lang="it-IT" altLang="en-US" sz="2000" b="1" dirty="0" smtClean="0">
                <a:solidFill>
                  <a:srgbClr val="C00000"/>
                </a:solidFill>
              </a:rPr>
              <a:t>ZZ </a:t>
            </a:r>
            <a:r>
              <a:rPr lang="it-IT" altLang="en-US" sz="2000" b="1" dirty="0" smtClean="0">
                <a:solidFill>
                  <a:srgbClr val="000099"/>
                </a:solidFill>
              </a:rPr>
              <a:t>= </a:t>
            </a:r>
            <a:r>
              <a:rPr lang="el-GR" altLang="en-US" sz="2000" b="1" dirty="0" smtClean="0">
                <a:solidFill>
                  <a:srgbClr val="000099"/>
                </a:solidFill>
              </a:rPr>
              <a:t>Δ</a:t>
            </a:r>
            <a:r>
              <a:rPr lang="it-IT" altLang="en-US" sz="2000" b="1" dirty="0" smtClean="0">
                <a:solidFill>
                  <a:srgbClr val="000099"/>
                </a:solidFill>
              </a:rPr>
              <a:t>C + </a:t>
            </a:r>
            <a:r>
              <a:rPr lang="el-GR" altLang="en-US" sz="2000" b="1" dirty="0" smtClean="0">
                <a:solidFill>
                  <a:srgbClr val="000099"/>
                </a:solidFill>
              </a:rPr>
              <a:t>Δ</a:t>
            </a:r>
            <a:r>
              <a:rPr lang="it-IT" altLang="en-US" sz="2000" b="1" dirty="0" smtClean="0">
                <a:solidFill>
                  <a:srgbClr val="000099"/>
                </a:solidFill>
              </a:rPr>
              <a:t>NX  =   </a:t>
            </a:r>
            <a:r>
              <a:rPr lang="el-GR" altLang="en-US" sz="2000" b="1" dirty="0" smtClean="0">
                <a:solidFill>
                  <a:srgbClr val="000099"/>
                </a:solidFill>
              </a:rPr>
              <a:t>Δ</a:t>
            </a:r>
            <a:r>
              <a:rPr lang="it-IT" altLang="en-US" sz="2000" b="1" dirty="0">
                <a:solidFill>
                  <a:srgbClr val="000099"/>
                </a:solidFill>
              </a:rPr>
              <a:t>C </a:t>
            </a:r>
            <a:r>
              <a:rPr lang="it-IT" altLang="en-US" sz="2000" b="1" dirty="0" smtClean="0">
                <a:solidFill>
                  <a:srgbClr val="000099"/>
                </a:solidFill>
              </a:rPr>
              <a:t>- z</a:t>
            </a:r>
            <a:r>
              <a:rPr lang="it-IT" altLang="en-US" sz="2000" b="1" baseline="-25000" dirty="0" smtClean="0">
                <a:solidFill>
                  <a:srgbClr val="000099"/>
                </a:solidFill>
              </a:rPr>
              <a:t>1 </a:t>
            </a:r>
            <a:r>
              <a:rPr lang="el-GR" altLang="en-US" sz="2000" b="1" dirty="0" smtClean="0">
                <a:solidFill>
                  <a:srgbClr val="000099"/>
                </a:solidFill>
              </a:rPr>
              <a:t>Δ</a:t>
            </a:r>
            <a:r>
              <a:rPr lang="it-IT" altLang="en-US" sz="2000" b="1" dirty="0" smtClean="0">
                <a:solidFill>
                  <a:srgbClr val="000099"/>
                </a:solidFill>
              </a:rPr>
              <a:t>C  </a:t>
            </a:r>
          </a:p>
          <a:p>
            <a:pPr marL="673200" lvl="1" algn="just">
              <a:lnSpc>
                <a:spcPct val="125000"/>
              </a:lnSpc>
              <a:spcBef>
                <a:spcPts val="0"/>
              </a:spcBef>
            </a:pPr>
            <a:r>
              <a:rPr lang="it-IT" altLang="en-US" sz="2000" b="1" dirty="0">
                <a:solidFill>
                  <a:srgbClr val="000099"/>
                </a:solidFill>
              </a:rPr>
              <a:t> </a:t>
            </a:r>
            <a:r>
              <a:rPr lang="it-IT" altLang="en-US" sz="2000" b="1" dirty="0" smtClean="0">
                <a:solidFill>
                  <a:srgbClr val="000099"/>
                </a:solidFill>
              </a:rPr>
              <a:t>                                 =  (1 - z</a:t>
            </a:r>
            <a:r>
              <a:rPr lang="it-IT" altLang="en-US" sz="2000" b="1" baseline="-25000" dirty="0" smtClean="0">
                <a:solidFill>
                  <a:srgbClr val="000099"/>
                </a:solidFill>
              </a:rPr>
              <a:t>1</a:t>
            </a:r>
            <a:r>
              <a:rPr lang="it-IT" altLang="en-US" sz="2000" b="1" dirty="0" smtClean="0">
                <a:solidFill>
                  <a:srgbClr val="000099"/>
                </a:solidFill>
              </a:rPr>
              <a:t>) </a:t>
            </a:r>
            <a:r>
              <a:rPr lang="el-GR" altLang="en-US" sz="2000" b="1" dirty="0" smtClean="0">
                <a:solidFill>
                  <a:srgbClr val="000099"/>
                </a:solidFill>
              </a:rPr>
              <a:t>Δ</a:t>
            </a:r>
            <a:r>
              <a:rPr lang="it-IT" altLang="en-US" sz="2000" b="1" dirty="0" smtClean="0">
                <a:solidFill>
                  <a:srgbClr val="000099"/>
                </a:solidFill>
              </a:rPr>
              <a:t>C   =   </a:t>
            </a:r>
            <a:r>
              <a:rPr lang="it-IT" altLang="en-US" sz="2000" b="1" dirty="0" smtClean="0">
                <a:solidFill>
                  <a:srgbClr val="C00000"/>
                </a:solidFill>
              </a:rPr>
              <a:t>(1 </a:t>
            </a:r>
            <a:r>
              <a:rPr lang="it-IT" altLang="en-US" sz="2000" b="1" dirty="0">
                <a:solidFill>
                  <a:srgbClr val="C00000"/>
                </a:solidFill>
              </a:rPr>
              <a:t>- z</a:t>
            </a:r>
            <a:r>
              <a:rPr lang="it-IT" altLang="en-US" sz="2000" b="1" baseline="-25000" dirty="0">
                <a:solidFill>
                  <a:srgbClr val="C00000"/>
                </a:solidFill>
              </a:rPr>
              <a:t>1</a:t>
            </a:r>
            <a:r>
              <a:rPr lang="it-IT" altLang="en-US" sz="2000" b="1" dirty="0" smtClean="0">
                <a:solidFill>
                  <a:srgbClr val="C00000"/>
                </a:solidFill>
              </a:rPr>
              <a:t>)</a:t>
            </a:r>
            <a:r>
              <a:rPr lang="it-IT" altLang="en-US" sz="2000" b="1" dirty="0">
                <a:solidFill>
                  <a:srgbClr val="C00000"/>
                </a:solidFill>
              </a:rPr>
              <a:t> </a:t>
            </a:r>
            <a:r>
              <a:rPr lang="it-IT" altLang="en-US" sz="2000" b="1" dirty="0" smtClean="0">
                <a:solidFill>
                  <a:srgbClr val="C00000"/>
                </a:solidFill>
              </a:rPr>
              <a:t>c</a:t>
            </a:r>
            <a:r>
              <a:rPr lang="it-IT" altLang="en-US" sz="2000" b="1" baseline="-25000" dirty="0" smtClean="0">
                <a:solidFill>
                  <a:srgbClr val="C00000"/>
                </a:solidFill>
              </a:rPr>
              <a:t>1</a:t>
            </a:r>
            <a:r>
              <a:rPr lang="it-IT" altLang="en-US" sz="2000" b="1" dirty="0" smtClean="0">
                <a:solidFill>
                  <a:srgbClr val="C00000"/>
                </a:solidFill>
              </a:rPr>
              <a:t> </a:t>
            </a:r>
            <a:r>
              <a:rPr lang="el-GR" altLang="en-US" sz="2000" b="1" dirty="0">
                <a:solidFill>
                  <a:srgbClr val="000099"/>
                </a:solidFill>
              </a:rPr>
              <a:t>Δ</a:t>
            </a:r>
            <a:r>
              <a:rPr lang="it-IT" altLang="en-US" sz="2000" b="1" dirty="0">
                <a:solidFill>
                  <a:srgbClr val="000099"/>
                </a:solidFill>
              </a:rPr>
              <a:t>Y </a:t>
            </a:r>
            <a:r>
              <a:rPr lang="it-IT" altLang="en-US" sz="2000" b="1" dirty="0" smtClean="0">
                <a:solidFill>
                  <a:srgbClr val="000099"/>
                </a:solidFill>
              </a:rPr>
              <a:t>  &lt;   </a:t>
            </a:r>
            <a:r>
              <a:rPr lang="el-GR" altLang="en-US" sz="2000" b="1" dirty="0" smtClean="0">
                <a:solidFill>
                  <a:srgbClr val="000099"/>
                </a:solidFill>
              </a:rPr>
              <a:t>Δ</a:t>
            </a:r>
            <a:r>
              <a:rPr lang="it-IT" altLang="en-US" sz="2000" b="1" dirty="0">
                <a:solidFill>
                  <a:srgbClr val="000099"/>
                </a:solidFill>
              </a:rPr>
              <a:t>Y</a:t>
            </a:r>
            <a:endParaRPr lang="it-IT" altLang="en-US" sz="2000" dirty="0" smtClean="0"/>
          </a:p>
          <a:p>
            <a:pPr marL="216000" indent="0" algn="just">
              <a:lnSpc>
                <a:spcPct val="125000"/>
              </a:lnSpc>
              <a:spcBef>
                <a:spcPts val="1200"/>
              </a:spcBef>
              <a:buNone/>
            </a:pPr>
            <a:r>
              <a:rPr lang="it-IT" altLang="en-US" i="1" dirty="0" smtClean="0"/>
              <a:t>Se</a:t>
            </a:r>
            <a:r>
              <a:rPr lang="it-IT" altLang="en-US" i="1" dirty="0" smtClean="0">
                <a:solidFill>
                  <a:srgbClr val="000099"/>
                </a:solidFill>
              </a:rPr>
              <a:t>:</a:t>
            </a:r>
            <a:r>
              <a:rPr lang="it-IT" altLang="en-US" dirty="0" smtClean="0">
                <a:solidFill>
                  <a:srgbClr val="000099"/>
                </a:solidFill>
              </a:rPr>
              <a:t>      </a:t>
            </a:r>
            <a:r>
              <a:rPr lang="it-IT" altLang="en-US" b="1" dirty="0" smtClean="0">
                <a:solidFill>
                  <a:srgbClr val="000099"/>
                </a:solidFill>
              </a:rPr>
              <a:t>c</a:t>
            </a:r>
            <a:r>
              <a:rPr lang="it-IT" altLang="en-US" b="1" baseline="-25000" dirty="0" smtClean="0">
                <a:solidFill>
                  <a:srgbClr val="000099"/>
                </a:solidFill>
              </a:rPr>
              <a:t>1</a:t>
            </a:r>
            <a:r>
              <a:rPr lang="it-IT" altLang="en-US" b="1" dirty="0" smtClean="0">
                <a:solidFill>
                  <a:srgbClr val="000099"/>
                </a:solidFill>
              </a:rPr>
              <a:t> = 0,8 ;   z</a:t>
            </a:r>
            <a:r>
              <a:rPr lang="it-IT" altLang="en-US" b="1" baseline="-25000" dirty="0" smtClean="0">
                <a:solidFill>
                  <a:srgbClr val="000099"/>
                </a:solidFill>
              </a:rPr>
              <a:t>1 </a:t>
            </a:r>
            <a:r>
              <a:rPr lang="it-IT" altLang="en-US" b="1" dirty="0" smtClean="0">
                <a:solidFill>
                  <a:srgbClr val="000099"/>
                </a:solidFill>
              </a:rPr>
              <a:t>= 0, 2  </a:t>
            </a:r>
            <a:r>
              <a:rPr lang="it-IT" altLang="en-US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altLang="en-US" b="1" i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altLang="en-US" b="1" dirty="0" smtClean="0">
                <a:solidFill>
                  <a:srgbClr val="C00000"/>
                </a:solidFill>
              </a:rPr>
              <a:t>(</a:t>
            </a:r>
            <a:r>
              <a:rPr lang="it-IT" altLang="en-US" b="1" dirty="0">
                <a:solidFill>
                  <a:srgbClr val="C00000"/>
                </a:solidFill>
              </a:rPr>
              <a:t>1 - z</a:t>
            </a:r>
            <a:r>
              <a:rPr lang="it-IT" altLang="en-US" b="1" baseline="-25000" dirty="0">
                <a:solidFill>
                  <a:srgbClr val="C00000"/>
                </a:solidFill>
              </a:rPr>
              <a:t>1</a:t>
            </a:r>
            <a:r>
              <a:rPr lang="it-IT" altLang="en-US" b="1" dirty="0">
                <a:solidFill>
                  <a:srgbClr val="C00000"/>
                </a:solidFill>
              </a:rPr>
              <a:t>) c</a:t>
            </a:r>
            <a:r>
              <a:rPr lang="it-IT" altLang="en-US" b="1" baseline="-25000" dirty="0">
                <a:solidFill>
                  <a:srgbClr val="C00000"/>
                </a:solidFill>
              </a:rPr>
              <a:t>1</a:t>
            </a:r>
            <a:r>
              <a:rPr lang="it-IT" altLang="en-US" b="1" dirty="0" smtClean="0">
                <a:solidFill>
                  <a:srgbClr val="C00000"/>
                </a:solidFill>
              </a:rPr>
              <a:t>  =  0,64   </a:t>
            </a:r>
            <a:r>
              <a:rPr lang="it-IT" altLang="en-US" b="1" dirty="0" smtClean="0">
                <a:solidFill>
                  <a:srgbClr val="000099"/>
                </a:solidFill>
              </a:rPr>
              <a:t>		</a:t>
            </a:r>
            <a:r>
              <a:rPr lang="it-IT" altLang="en-US" b="1" dirty="0" smtClean="0">
                <a:solidFill>
                  <a:srgbClr val="C00000"/>
                </a:solidFill>
              </a:rPr>
              <a:t>pendenza di ZZ</a:t>
            </a:r>
            <a:r>
              <a:rPr lang="it-IT" altLang="en-US" b="1" dirty="0" smtClean="0">
                <a:solidFill>
                  <a:srgbClr val="000099"/>
                </a:solidFill>
              </a:rPr>
              <a:t>.</a:t>
            </a:r>
            <a:endParaRPr lang="it-IT" altLang="en-US" b="1" dirty="0">
              <a:solidFill>
                <a:srgbClr val="000099"/>
              </a:solidFill>
            </a:endParaRPr>
          </a:p>
        </p:txBody>
      </p:sp>
      <p:sp>
        <p:nvSpPr>
          <p:cNvPr id="3" name="Freccia bidirezionale orizzontale 2"/>
          <p:cNvSpPr/>
          <p:nvPr/>
        </p:nvSpPr>
        <p:spPr bwMode="auto">
          <a:xfrm>
            <a:off x="5796136" y="5661248"/>
            <a:ext cx="648072" cy="288032"/>
          </a:xfrm>
          <a:prstGeom prst="leftRightArrow">
            <a:avLst/>
          </a:prstGeom>
          <a:solidFill>
            <a:srgbClr val="C00000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4213920" y="578552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dirty="0" err="1" smtClean="0">
                <a:solidFill>
                  <a:srgbClr val="000066"/>
                </a:solidFill>
              </a:rPr>
              <a:t>Prodotto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blackWhite">
          <a:xfrm rot="-5400000">
            <a:off x="-1539180" y="3489965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dirty="0" err="1" smtClean="0">
                <a:solidFill>
                  <a:srgbClr val="000066"/>
                </a:solidFill>
              </a:rPr>
              <a:t>Domanda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0" dirty="0" err="1" smtClean="0">
                <a:solidFill>
                  <a:srgbClr val="000066"/>
                </a:solidFill>
              </a:rPr>
              <a:t>desiderata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blackWhite">
          <a:xfrm flipV="1">
            <a:off x="1051621" y="3189201"/>
            <a:ext cx="7048771" cy="170979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632520" y="1589758"/>
            <a:ext cx="8062913" cy="4595812"/>
            <a:chOff x="960" y="1149"/>
            <a:chExt cx="5079" cy="2895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blackWhite">
            <a:xfrm>
              <a:off x="960" y="3792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e-DE" sz="2000" b="0" i="1">
                <a:solidFill>
                  <a:srgbClr val="000066"/>
                </a:solidFill>
              </a:endParaRPr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1200" y="1149"/>
              <a:ext cx="4839" cy="2595"/>
              <a:chOff x="1188" y="1152"/>
              <a:chExt cx="4839" cy="2595"/>
            </a:xfrm>
          </p:grpSpPr>
          <p:sp>
            <p:nvSpPr>
              <p:cNvPr id="10" name="Line 11"/>
              <p:cNvSpPr>
                <a:spLocks noChangeShapeType="1"/>
              </p:cNvSpPr>
              <p:nvPr/>
            </p:nvSpPr>
            <p:spPr bwMode="blackWhite">
              <a:xfrm>
                <a:off x="1200" y="1152"/>
                <a:ext cx="0" cy="2592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2000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blackWhite">
              <a:xfrm flipV="1">
                <a:off x="1188" y="3734"/>
                <a:ext cx="4839" cy="13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2000"/>
              </a:p>
            </p:txBody>
          </p:sp>
        </p:grp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361006" y="2297489"/>
            <a:ext cx="4242500" cy="825501"/>
            <a:chOff x="3777" y="3082"/>
            <a:chExt cx="1883" cy="520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777" y="3082"/>
              <a:ext cx="668" cy="1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it-IT" sz="2000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800" y="3156"/>
              <a:ext cx="18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 b="0" i="1" dirty="0" err="1" smtClean="0">
                  <a:solidFill>
                    <a:srgbClr val="FF00FF"/>
                  </a:solidFill>
                </a:rPr>
                <a:t>esogena</a:t>
              </a:r>
              <a:endParaRPr lang="de-DE" sz="2000" b="0" i="1" dirty="0" smtClean="0">
                <a:solidFill>
                  <a:srgbClr val="FF00FF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de-DE" sz="2000" i="1" dirty="0" smtClean="0">
                  <a:solidFill>
                    <a:srgbClr val="FF00FF"/>
                  </a:solidFill>
                </a:rPr>
                <a:t>(</a:t>
              </a:r>
              <a:r>
                <a:rPr lang="de-DE" sz="2000" i="1" dirty="0" err="1" smtClean="0">
                  <a:solidFill>
                    <a:srgbClr val="FF00FF"/>
                  </a:solidFill>
                </a:rPr>
                <a:t>varia</a:t>
              </a:r>
              <a:r>
                <a:rPr lang="de-DE" sz="2000" i="1" dirty="0" smtClean="0">
                  <a:solidFill>
                    <a:srgbClr val="FF00FF"/>
                  </a:solidFill>
                </a:rPr>
                <a:t> </a:t>
              </a:r>
              <a:r>
                <a:rPr lang="de-DE" sz="2000" i="1" dirty="0" err="1" smtClean="0">
                  <a:solidFill>
                    <a:srgbClr val="FF00FF"/>
                  </a:solidFill>
                </a:rPr>
                <a:t>sull‘asse</a:t>
              </a:r>
              <a:r>
                <a:rPr lang="de-DE" sz="2000" i="1" dirty="0" smtClean="0">
                  <a:solidFill>
                    <a:srgbClr val="FF00FF"/>
                  </a:solidFill>
                </a:rPr>
                <a:t> </a:t>
              </a:r>
              <a:r>
                <a:rPr lang="de-DE" sz="2000" i="1" dirty="0" err="1" smtClean="0">
                  <a:solidFill>
                    <a:srgbClr val="FF00FF"/>
                  </a:solidFill>
                </a:rPr>
                <a:t>orizzontale</a:t>
              </a:r>
              <a:r>
                <a:rPr lang="de-DE" sz="2000" i="1" dirty="0" smtClean="0">
                  <a:solidFill>
                    <a:srgbClr val="FF00FF"/>
                  </a:solidFill>
                </a:rPr>
                <a:t>)</a:t>
              </a:r>
              <a:endParaRPr lang="en-GB" sz="2000" b="0" i="1" dirty="0">
                <a:solidFill>
                  <a:srgbClr val="FF00FF"/>
                </a:solidFill>
              </a:endParaRPr>
            </a:p>
          </p:txBody>
        </p:sp>
      </p:grpSp>
      <p:sp>
        <p:nvSpPr>
          <p:cNvPr id="17" name="Line 19"/>
          <p:cNvSpPr>
            <a:spLocks noChangeShapeType="1"/>
          </p:cNvSpPr>
          <p:nvPr/>
        </p:nvSpPr>
        <p:spPr bwMode="auto">
          <a:xfrm flipH="1">
            <a:off x="1619672" y="2340658"/>
            <a:ext cx="4536" cy="44027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it-IT" sz="2000"/>
          </a:p>
        </p:txBody>
      </p: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2268285" y="908720"/>
            <a:ext cx="6653280" cy="762000"/>
            <a:chOff x="1323" y="230"/>
            <a:chExt cx="3997" cy="480"/>
          </a:xfrm>
        </p:grpSpPr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1323" y="230"/>
              <a:ext cx="39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 b="0" i="1" dirty="0" err="1" smtClean="0">
                  <a:solidFill>
                    <a:srgbClr val="000066"/>
                  </a:solidFill>
                </a:rPr>
                <a:t>Variabili</a:t>
              </a:r>
              <a:r>
                <a:rPr lang="de-DE" sz="2000" b="0" i="1" dirty="0" smtClean="0">
                  <a:solidFill>
                    <a:srgbClr val="000066"/>
                  </a:solidFill>
                </a:rPr>
                <a:t> </a:t>
              </a:r>
              <a:r>
                <a:rPr lang="de-DE" sz="2000" b="0" i="1" dirty="0" err="1" smtClean="0">
                  <a:solidFill>
                    <a:srgbClr val="000066"/>
                  </a:solidFill>
                </a:rPr>
                <a:t>pre-determinate</a:t>
              </a:r>
              <a:r>
                <a:rPr lang="de-DE" sz="2000" b="0" i="1" dirty="0" smtClean="0">
                  <a:solidFill>
                    <a:srgbClr val="000066"/>
                  </a:solidFill>
                </a:rPr>
                <a:t> (= </a:t>
              </a:r>
              <a:r>
                <a:rPr lang="de-DE" sz="2000" b="0" i="1" dirty="0" err="1" smtClean="0">
                  <a:solidFill>
                    <a:srgbClr val="000066"/>
                  </a:solidFill>
                </a:rPr>
                <a:t>esogene</a:t>
              </a:r>
              <a:r>
                <a:rPr lang="de-DE" sz="2000" b="0" i="1" dirty="0" smtClean="0">
                  <a:solidFill>
                    <a:srgbClr val="000066"/>
                  </a:solidFill>
                </a:rPr>
                <a:t>)</a:t>
              </a:r>
              <a:endParaRPr lang="en-GB" sz="2000" b="0" i="1" dirty="0">
                <a:solidFill>
                  <a:srgbClr val="000066"/>
                </a:solidFill>
              </a:endParaRPr>
            </a:p>
          </p:txBody>
        </p: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1680" y="470"/>
              <a:ext cx="3504" cy="240"/>
              <a:chOff x="1680" y="470"/>
              <a:chExt cx="3504" cy="240"/>
            </a:xfrm>
          </p:grpSpPr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 flipV="1">
                <a:off x="3648" y="470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 type="stealth" w="lg" len="lg"/>
                <a:tailEnd/>
              </a:ln>
            </p:spPr>
            <p:txBody>
              <a:bodyPr/>
              <a:lstStyle/>
              <a:p>
                <a:endParaRPr lang="it-IT" sz="2000"/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 flipV="1">
                <a:off x="4896" y="470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 type="stealth" w="lg" len="lg"/>
                <a:tailEnd/>
              </a:ln>
            </p:spPr>
            <p:txBody>
              <a:bodyPr/>
              <a:lstStyle/>
              <a:p>
                <a:endParaRPr lang="it-IT" sz="2000"/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 flipV="1">
                <a:off x="5184" y="470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 type="stealth" w="lg" len="lg"/>
                <a:tailEnd/>
              </a:ln>
            </p:spPr>
            <p:txBody>
              <a:bodyPr/>
              <a:lstStyle/>
              <a:p>
                <a:endParaRPr lang="it-IT" sz="2000"/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 flipV="1">
                <a:off x="3144" y="470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 type="stealth" w="lg" len="lg"/>
                <a:tailEnd/>
              </a:ln>
            </p:spPr>
            <p:txBody>
              <a:bodyPr/>
              <a:lstStyle/>
              <a:p>
                <a:endParaRPr lang="it-IT" sz="2000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1680" y="470"/>
                <a:ext cx="3504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2000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 flipV="1">
                <a:off x="2976" y="470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 type="stealth" w="lg" len="lg"/>
                <a:tailEnd/>
              </a:ln>
            </p:spPr>
            <p:txBody>
              <a:bodyPr/>
              <a:lstStyle/>
              <a:p>
                <a:endParaRPr lang="it-IT" sz="2000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 flipV="1">
                <a:off x="1680" y="470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 type="stealth" w="lg" len="lg"/>
                <a:tailEnd/>
              </a:ln>
            </p:spPr>
            <p:txBody>
              <a:bodyPr/>
              <a:lstStyle/>
              <a:p>
                <a:endParaRPr lang="it-IT" sz="2000"/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 flipV="1">
                <a:off x="2336" y="470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 type="stealth" w="lg" len="lg"/>
                <a:tailEnd/>
              </a:ln>
            </p:spPr>
            <p:txBody>
              <a:bodyPr/>
              <a:lstStyle/>
              <a:p>
                <a:endParaRPr lang="it-IT" sz="2000"/>
              </a:p>
            </p:txBody>
          </p:sp>
        </p:grp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1886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2400" b="1" dirty="0" err="1" smtClean="0">
                <a:solidFill>
                  <a:srgbClr val="000066"/>
                </a:solidFill>
              </a:rPr>
              <a:t>Analisi</a:t>
            </a:r>
            <a:r>
              <a:rPr lang="de-DE" sz="2400" b="1" smtClean="0">
                <a:solidFill>
                  <a:srgbClr val="000066"/>
                </a:solidFill>
              </a:rPr>
              <a:t> della curva</a:t>
            </a:r>
            <a:r>
              <a:rPr lang="de-DE" sz="2400" b="1" dirty="0" smtClean="0">
                <a:solidFill>
                  <a:srgbClr val="000066"/>
                </a:solidFill>
              </a:rPr>
              <a:t> </a:t>
            </a:r>
            <a:r>
              <a:rPr lang="de-DE" sz="2400" b="1" dirty="0">
                <a:solidFill>
                  <a:srgbClr val="000066"/>
                </a:solidFill>
              </a:rPr>
              <a:t>ZZ</a:t>
            </a:r>
            <a:endParaRPr lang="en-GB" sz="2400" b="1" dirty="0">
              <a:solidFill>
                <a:srgbClr val="000066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788024" y="350100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ZZ</a:t>
            </a:r>
            <a:endParaRPr lang="it-IT" sz="2200" dirty="0"/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769205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6199583" y="2250029"/>
            <a:ext cx="1449524" cy="28248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1402482" y="2564904"/>
            <a:ext cx="1657350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i="1" dirty="0" err="1" smtClean="0">
                <a:solidFill>
                  <a:srgbClr val="FF00FF"/>
                </a:solidFill>
              </a:rPr>
              <a:t>endogena</a:t>
            </a:r>
            <a:endParaRPr lang="en-GB" sz="2000" b="0" i="1" dirty="0">
              <a:solidFill>
                <a:srgbClr val="FF00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99464" y="4017838"/>
            <a:ext cx="3844536" cy="127727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Le variabili </a:t>
            </a:r>
            <a:r>
              <a:rPr lang="it-IT" dirty="0" err="1" smtClean="0"/>
              <a:t>pre</a:t>
            </a:r>
            <a:r>
              <a:rPr lang="it-IT" dirty="0" smtClean="0"/>
              <a:t>-determinate determinano </a:t>
            </a:r>
            <a:r>
              <a:rPr lang="it-IT" u="sng" dirty="0" smtClean="0"/>
              <a:t>l’intercetta</a:t>
            </a:r>
            <a:r>
              <a:rPr lang="it-IT" dirty="0" smtClean="0"/>
              <a:t> della ZZ.</a:t>
            </a:r>
          </a:p>
          <a:p>
            <a:pPr>
              <a:spcBef>
                <a:spcPts val="600"/>
              </a:spcBef>
            </a:pPr>
            <a:r>
              <a:rPr lang="it-IT" dirty="0" smtClean="0"/>
              <a:t>Una loro variazione causa uno </a:t>
            </a:r>
            <a:r>
              <a:rPr lang="it-IT" u="sng" dirty="0" smtClean="0"/>
              <a:t>spostamento</a:t>
            </a:r>
            <a:r>
              <a:rPr lang="it-IT" dirty="0" smtClean="0"/>
              <a:t>  (traslazione) della ZZ.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5591175" y="1956718"/>
            <a:ext cx="0" cy="3657600"/>
          </a:xfrm>
          <a:prstGeom prst="line">
            <a:avLst/>
          </a:prstGeom>
          <a:noFill/>
          <a:ln w="28575" cap="rnd">
            <a:solidFill>
              <a:srgbClr val="0000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blackWhite">
          <a:xfrm>
            <a:off x="0" y="1886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0"/>
              </a:spcBef>
              <a:defRPr sz="2400" b="1">
                <a:solidFill>
                  <a:srgbClr val="000066"/>
                </a:solidFill>
              </a:defRPr>
            </a:lvl1pPr>
          </a:lstStyle>
          <a:p>
            <a:r>
              <a:rPr lang="de-DE" dirty="0"/>
              <a:t>Il </a:t>
            </a:r>
            <a:r>
              <a:rPr lang="de-DE" dirty="0" err="1"/>
              <a:t>diagramma</a:t>
            </a:r>
            <a:r>
              <a:rPr lang="de-DE" dirty="0"/>
              <a:t> a 45°: </a:t>
            </a:r>
          </a:p>
          <a:p>
            <a:r>
              <a:rPr lang="de-DE" dirty="0"/>
              <a:t>La </a:t>
            </a:r>
            <a:r>
              <a:rPr lang="de-DE" dirty="0" err="1"/>
              <a:t>condizione</a:t>
            </a:r>
            <a:r>
              <a:rPr lang="de-DE" dirty="0"/>
              <a:t> di </a:t>
            </a:r>
            <a:r>
              <a:rPr lang="de-DE" dirty="0" err="1"/>
              <a:t>equilibrio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blackWhite">
          <a:xfrm rot="16200000">
            <a:off x="210288" y="2494058"/>
            <a:ext cx="2706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dirty="0" err="1" smtClean="0">
                <a:solidFill>
                  <a:srgbClr val="000066"/>
                </a:solidFill>
              </a:rPr>
              <a:t>Domanda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0" dirty="0" err="1" smtClean="0">
                <a:solidFill>
                  <a:srgbClr val="000066"/>
                </a:solidFill>
              </a:rPr>
              <a:t>desiderata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blackWhite">
          <a:xfrm>
            <a:off x="1524000" y="5690518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sz="2000" b="0" i="1">
              <a:solidFill>
                <a:srgbClr val="000066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905000" y="1340768"/>
            <a:ext cx="4673600" cy="4273550"/>
            <a:chOff x="1200" y="1052"/>
            <a:chExt cx="2944" cy="2692"/>
          </a:xfrm>
        </p:grpSpPr>
        <p:graphicFrame>
          <p:nvGraphicFramePr>
            <p:cNvPr id="7" name="Object 8"/>
            <p:cNvGraphicFramePr>
              <a:graphicFrameLocks noChangeAspect="1"/>
            </p:cNvGraphicFramePr>
            <p:nvPr/>
          </p:nvGraphicFramePr>
          <p:xfrm>
            <a:off x="3824" y="1052"/>
            <a:ext cx="320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Equation" r:id="rId4" imgW="660960" imgH="380880" progId="">
                    <p:embed/>
                  </p:oleObj>
                </mc:Choice>
                <mc:Fallback>
                  <p:oleObj name="Equation" r:id="rId4" imgW="660960" imgH="380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White">
                        <a:xfrm>
                          <a:off x="3824" y="1052"/>
                          <a:ext cx="320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blackWhite">
            <a:xfrm flipV="1">
              <a:off x="1200" y="1152"/>
              <a:ext cx="2592" cy="2592"/>
            </a:xfrm>
            <a:prstGeom prst="line">
              <a:avLst/>
            </a:prstGeom>
            <a:noFill/>
            <a:ln w="38100">
              <a:solidFill>
                <a:srgbClr val="0080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2000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905000" y="1494756"/>
            <a:ext cx="5181600" cy="4119562"/>
            <a:chOff x="1188" y="1152"/>
            <a:chExt cx="3264" cy="2595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blackWhite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200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blackWhite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2000"/>
            </a:p>
          </p:txBody>
        </p:sp>
      </p:grpSp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3505200" y="5309518"/>
            <a:ext cx="20574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it-IT" sz="2000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blackWhite">
          <a:xfrm>
            <a:off x="5486400" y="5766718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dirty="0" err="1" smtClean="0">
                <a:solidFill>
                  <a:srgbClr val="000066"/>
                </a:solidFill>
              </a:rPr>
              <a:t>Prodotto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blackWhite">
          <a:xfrm flipV="1">
            <a:off x="1930400" y="3175918"/>
            <a:ext cx="4191000" cy="1371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it-IT" sz="2000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blackWhite">
          <a:xfrm>
            <a:off x="5334000" y="5614318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i="1" dirty="0" smtClean="0">
                <a:solidFill>
                  <a:srgbClr val="000066"/>
                </a:solidFill>
              </a:rPr>
              <a:t>Y</a:t>
            </a:r>
            <a:r>
              <a:rPr lang="de-DE" sz="2000" b="0" i="1" baseline="-25000" dirty="0" smtClean="0">
                <a:solidFill>
                  <a:srgbClr val="000066"/>
                </a:solidFill>
              </a:rPr>
              <a:t>1</a:t>
            </a:r>
            <a:endParaRPr lang="en-US" sz="2000" b="0" i="1" dirty="0">
              <a:solidFill>
                <a:srgbClr val="000066"/>
              </a:solidFill>
            </a:endParaRP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blackWhite">
          <a:xfrm>
            <a:off x="5530850" y="3306093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2000"/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3409950" y="3995068"/>
            <a:ext cx="117475" cy="1619250"/>
            <a:chOff x="2148" y="2724"/>
            <a:chExt cx="74" cy="1020"/>
          </a:xfrm>
        </p:grpSpPr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2184" y="2784"/>
              <a:ext cx="0" cy="960"/>
            </a:xfrm>
            <a:prstGeom prst="line">
              <a:avLst/>
            </a:prstGeom>
            <a:noFill/>
            <a:ln w="28575" cap="rnd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 sz="2000"/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blackWhite">
            <a:xfrm>
              <a:off x="2148" y="2724"/>
              <a:ext cx="74" cy="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2000"/>
            </a:p>
          </p:txBody>
        </p:sp>
      </p:grpSp>
      <p:sp>
        <p:nvSpPr>
          <p:cNvPr id="28" name="Text Box 30"/>
          <p:cNvSpPr txBox="1">
            <a:spLocks noChangeArrowheads="1"/>
          </p:cNvSpPr>
          <p:nvPr/>
        </p:nvSpPr>
        <p:spPr bwMode="blackWhite">
          <a:xfrm>
            <a:off x="3143250" y="5614318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0" i="1" dirty="0" smtClean="0">
                <a:solidFill>
                  <a:srgbClr val="000066"/>
                </a:solidFill>
              </a:rPr>
              <a:t>Y</a:t>
            </a:r>
            <a:r>
              <a:rPr lang="de-DE" sz="2000" b="0" i="1" baseline="-25000" dirty="0" smtClean="0">
                <a:solidFill>
                  <a:srgbClr val="000066"/>
                </a:solidFill>
              </a:rPr>
              <a:t>0</a:t>
            </a:r>
            <a:endParaRPr lang="en-US" sz="2000" b="0" i="1" dirty="0">
              <a:solidFill>
                <a:srgbClr val="000066"/>
              </a:solidFill>
            </a:endParaRPr>
          </a:p>
        </p:txBody>
      </p: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5210175" y="1507456"/>
            <a:ext cx="533400" cy="525462"/>
            <a:chOff x="1968" y="2448"/>
            <a:chExt cx="336" cy="331"/>
          </a:xfrm>
        </p:grpSpPr>
        <p:sp>
          <p:nvSpPr>
            <p:cNvPr id="30" name="Text Box 32"/>
            <p:cNvSpPr txBox="1">
              <a:spLocks noChangeArrowheads="1"/>
            </p:cNvSpPr>
            <p:nvPr/>
          </p:nvSpPr>
          <p:spPr bwMode="blackWhite">
            <a:xfrm>
              <a:off x="1968" y="2448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 b="0" i="1">
                  <a:solidFill>
                    <a:srgbClr val="000066"/>
                  </a:solidFill>
                </a:rPr>
                <a:t>B</a:t>
              </a:r>
              <a:endParaRPr lang="en-US" sz="2000" b="0" i="1">
                <a:solidFill>
                  <a:srgbClr val="000066"/>
                </a:solidFill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blackWhite">
            <a:xfrm>
              <a:off x="2166" y="2701"/>
              <a:ext cx="78" cy="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2000"/>
            </a:p>
          </p:txBody>
        </p:sp>
      </p:grp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109913" y="3599781"/>
            <a:ext cx="38100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1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5181600" y="2947318"/>
            <a:ext cx="38100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1">
                <a:solidFill>
                  <a:srgbClr val="000066"/>
                </a:solidFill>
              </a:rPr>
              <a:t>C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6300192" y="288369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ZZ</a:t>
            </a:r>
            <a:endParaRPr lang="it-IT" sz="2000" dirty="0"/>
          </a:p>
        </p:txBody>
      </p:sp>
      <p:sp>
        <p:nvSpPr>
          <p:cNvPr id="35" name="Rettangolo 34"/>
          <p:cNvSpPr/>
          <p:nvPr/>
        </p:nvSpPr>
        <p:spPr>
          <a:xfrm>
            <a:off x="2051720" y="1731566"/>
            <a:ext cx="2232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 err="1" smtClean="0">
                <a:solidFill>
                  <a:srgbClr val="000066"/>
                </a:solidFill>
              </a:rPr>
              <a:t>Equilibrio</a:t>
            </a:r>
            <a:r>
              <a:rPr lang="de-DE" sz="2000" dirty="0" smtClean="0">
                <a:solidFill>
                  <a:srgbClr val="000066"/>
                </a:solidFill>
              </a:rPr>
              <a:t> sul </a:t>
            </a:r>
            <a:r>
              <a:rPr lang="de-DE" sz="2000" dirty="0" err="1" smtClean="0">
                <a:solidFill>
                  <a:srgbClr val="000066"/>
                </a:solidFill>
              </a:rPr>
              <a:t>mercato</a:t>
            </a:r>
            <a:r>
              <a:rPr lang="de-DE" sz="2000" dirty="0" smtClean="0">
                <a:solidFill>
                  <a:srgbClr val="000066"/>
                </a:solidFill>
              </a:rPr>
              <a:t> </a:t>
            </a:r>
            <a:r>
              <a:rPr lang="de-DE" sz="2000" dirty="0" err="1" smtClean="0">
                <a:solidFill>
                  <a:srgbClr val="000066"/>
                </a:solidFill>
              </a:rPr>
              <a:t>dei</a:t>
            </a:r>
            <a:r>
              <a:rPr lang="de-DE" sz="2000" dirty="0" smtClean="0">
                <a:solidFill>
                  <a:srgbClr val="000066"/>
                </a:solidFill>
              </a:rPr>
              <a:t> </a:t>
            </a:r>
            <a:r>
              <a:rPr lang="de-DE" sz="2000" dirty="0" err="1" smtClean="0">
                <a:solidFill>
                  <a:srgbClr val="000066"/>
                </a:solidFill>
              </a:rPr>
              <a:t>beni</a:t>
            </a:r>
            <a:r>
              <a:rPr lang="de-DE" sz="2000" dirty="0" smtClean="0">
                <a:solidFill>
                  <a:srgbClr val="000066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de-DE" sz="2000" dirty="0" smtClean="0">
                <a:solidFill>
                  <a:srgbClr val="000066"/>
                </a:solidFill>
              </a:rPr>
              <a:t>ZZ = Y</a:t>
            </a:r>
          </a:p>
          <a:p>
            <a:pPr algn="ctr">
              <a:spcBef>
                <a:spcPts val="0"/>
              </a:spcBef>
            </a:pPr>
            <a:r>
              <a:rPr lang="de-DE" sz="2000" dirty="0" smtClean="0">
                <a:solidFill>
                  <a:srgbClr val="000066"/>
                </a:solidFill>
              </a:rPr>
              <a:t>Δ</a:t>
            </a:r>
            <a:r>
              <a:rPr lang="it-IT" sz="2000" dirty="0" smtClean="0">
                <a:solidFill>
                  <a:srgbClr val="000066"/>
                </a:solidFill>
              </a:rPr>
              <a:t>Y = 0</a:t>
            </a:r>
            <a:endParaRPr lang="en-GB" sz="2000" dirty="0">
              <a:solidFill>
                <a:srgbClr val="000066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6732240" y="2523654"/>
            <a:ext cx="208823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2000" dirty="0" smtClean="0">
                <a:solidFill>
                  <a:srgbClr val="000066"/>
                </a:solidFill>
              </a:rPr>
              <a:t>CB = </a:t>
            </a:r>
            <a:r>
              <a:rPr lang="de-DE" sz="2000" dirty="0" err="1" smtClean="0">
                <a:solidFill>
                  <a:srgbClr val="000066"/>
                </a:solidFill>
              </a:rPr>
              <a:t>Eccesso</a:t>
            </a:r>
            <a:r>
              <a:rPr lang="de-DE" sz="2000" dirty="0" smtClean="0">
                <a:solidFill>
                  <a:srgbClr val="000066"/>
                </a:solidFill>
              </a:rPr>
              <a:t> di </a:t>
            </a:r>
            <a:r>
              <a:rPr lang="de-DE" sz="2000" dirty="0" err="1" smtClean="0">
                <a:solidFill>
                  <a:srgbClr val="000066"/>
                </a:solidFill>
              </a:rPr>
              <a:t>offerta</a:t>
            </a:r>
            <a:r>
              <a:rPr lang="de-DE" sz="2000" dirty="0" smtClean="0">
                <a:solidFill>
                  <a:srgbClr val="000066"/>
                </a:solidFill>
              </a:rPr>
              <a:t> di </a:t>
            </a:r>
            <a:r>
              <a:rPr lang="de-DE" sz="2000" dirty="0" err="1" smtClean="0">
                <a:solidFill>
                  <a:srgbClr val="000066"/>
                </a:solidFill>
              </a:rPr>
              <a:t>beni</a:t>
            </a:r>
            <a:r>
              <a:rPr lang="de-DE" sz="2000" dirty="0" smtClean="0">
                <a:solidFill>
                  <a:srgbClr val="000066"/>
                </a:solidFill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rgbClr val="000066"/>
                </a:solidFill>
              </a:rPr>
              <a:t>        </a:t>
            </a:r>
            <a:r>
              <a:rPr lang="de-DE" sz="2000" b="1" dirty="0" smtClean="0">
                <a:solidFill>
                  <a:srgbClr val="000099"/>
                </a:solidFill>
              </a:rPr>
              <a:t>ZZ(Y</a:t>
            </a:r>
            <a:r>
              <a:rPr lang="de-DE" sz="2000" b="1" baseline="-25000" dirty="0" smtClean="0">
                <a:solidFill>
                  <a:srgbClr val="000099"/>
                </a:solidFill>
              </a:rPr>
              <a:t>1</a:t>
            </a:r>
            <a:r>
              <a:rPr lang="de-DE" sz="2000" b="1" dirty="0" smtClean="0">
                <a:solidFill>
                  <a:srgbClr val="000099"/>
                </a:solidFill>
              </a:rPr>
              <a:t>) &lt; Y</a:t>
            </a:r>
            <a:r>
              <a:rPr lang="de-DE" sz="2000" b="1" baseline="-25000" dirty="0" smtClean="0">
                <a:solidFill>
                  <a:srgbClr val="000099"/>
                </a:solidFill>
              </a:rPr>
              <a:t>1</a:t>
            </a:r>
            <a:endParaRPr lang="de-DE" sz="2000" b="1" dirty="0" smtClean="0">
              <a:solidFill>
                <a:srgbClr val="000099"/>
              </a:solidFill>
            </a:endParaRPr>
          </a:p>
          <a:p>
            <a:pPr algn="ctr">
              <a:spcBef>
                <a:spcPts val="0"/>
              </a:spcBef>
            </a:pPr>
            <a:r>
              <a:rPr lang="de-DE" sz="2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→  </a:t>
            </a:r>
            <a:r>
              <a:rPr lang="de-DE" sz="2000" b="1" dirty="0" smtClean="0">
                <a:solidFill>
                  <a:srgbClr val="000099"/>
                </a:solidFill>
              </a:rPr>
              <a:t>Δ</a:t>
            </a:r>
            <a:r>
              <a:rPr lang="it-IT" sz="2000" b="1" dirty="0" smtClean="0">
                <a:solidFill>
                  <a:srgbClr val="000099"/>
                </a:solidFill>
              </a:rPr>
              <a:t>Y &lt; 0</a:t>
            </a:r>
            <a:endParaRPr lang="it-IT" sz="2000" b="1" dirty="0">
              <a:solidFill>
                <a:srgbClr val="000099"/>
              </a:solidFill>
            </a:endParaRPr>
          </a:p>
        </p:txBody>
      </p:sp>
      <p:cxnSp>
        <p:nvCxnSpPr>
          <p:cNvPr id="40" name="Connettore 2 39"/>
          <p:cNvCxnSpPr>
            <a:stCxn id="35" idx="2"/>
            <a:endCxn id="32" idx="3"/>
          </p:cNvCxnSpPr>
          <p:nvPr/>
        </p:nvCxnSpPr>
        <p:spPr>
          <a:xfrm>
            <a:off x="3167844" y="3055005"/>
            <a:ext cx="323069" cy="744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H="1" flipV="1">
            <a:off x="5868144" y="2019598"/>
            <a:ext cx="864096" cy="617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flipH="1">
            <a:off x="5660275" y="2708920"/>
            <a:ext cx="1071965" cy="574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0" grpId="0"/>
      <p:bldP spid="21" grpId="0" animBg="1"/>
      <p:bldP spid="28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altLang="en-US" smtClean="0"/>
              <a:t>Lez. 11: Equilibrio macro di BP</a:t>
            </a:r>
            <a:endParaRPr lang="it-IT" altLang="en-US"/>
          </a:p>
        </p:txBody>
      </p:sp>
      <p:sp>
        <p:nvSpPr>
          <p:cNvPr id="356377" name="Rectangle 25"/>
          <p:cNvSpPr>
            <a:spLocks noGrp="1" noChangeArrowheads="1"/>
          </p:cNvSpPr>
          <p:nvPr>
            <p:ph type="title"/>
          </p:nvPr>
        </p:nvSpPr>
        <p:spPr>
          <a:xfrm>
            <a:off x="468312" y="-22696"/>
            <a:ext cx="8064127" cy="787400"/>
          </a:xfrm>
          <a:noFill/>
          <a:ln/>
        </p:spPr>
        <p:txBody>
          <a:bodyPr/>
          <a:lstStyle/>
          <a:p>
            <a:r>
              <a:rPr lang="it-IT" altLang="en-US" sz="2400" dirty="0" smtClean="0"/>
              <a:t>Come si raggiunge l’equilibrio nel grafico a 45°?</a:t>
            </a:r>
            <a:endParaRPr lang="it-IT" altLang="en-US" sz="2400" dirty="0"/>
          </a:p>
        </p:txBody>
      </p:sp>
      <p:sp>
        <p:nvSpPr>
          <p:cNvPr id="4" name="Rettangolo 3"/>
          <p:cNvSpPr/>
          <p:nvPr/>
        </p:nvSpPr>
        <p:spPr>
          <a:xfrm>
            <a:off x="467544" y="908720"/>
            <a:ext cx="8424936" cy="582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000066"/>
                </a:solidFill>
              </a:rPr>
              <a:t>Al </a:t>
            </a:r>
            <a:r>
              <a:rPr lang="de-DE" dirty="0" err="1" smtClean="0">
                <a:solidFill>
                  <a:srgbClr val="000066"/>
                </a:solidFill>
              </a:rPr>
              <a:t>livello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iniziale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b="1" dirty="0" smtClean="0">
                <a:solidFill>
                  <a:srgbClr val="C00000"/>
                </a:solidFill>
              </a:rPr>
              <a:t>Y</a:t>
            </a:r>
            <a:r>
              <a:rPr lang="de-DE" b="1" baseline="-25000" dirty="0" smtClean="0">
                <a:solidFill>
                  <a:srgbClr val="C00000"/>
                </a:solidFill>
              </a:rPr>
              <a:t>1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c</a:t>
            </a:r>
            <a:r>
              <a:rPr lang="de-DE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´</a:t>
            </a:r>
            <a:r>
              <a:rPr lang="de-DE" dirty="0" err="1" smtClean="0">
                <a:solidFill>
                  <a:srgbClr val="000066"/>
                </a:solidFill>
              </a:rPr>
              <a:t>è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eccesso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>
                <a:solidFill>
                  <a:srgbClr val="C00000"/>
                </a:solidFill>
              </a:rPr>
              <a:t>di </a:t>
            </a:r>
            <a:r>
              <a:rPr lang="de-DE" b="1" dirty="0" err="1">
                <a:solidFill>
                  <a:srgbClr val="C00000"/>
                </a:solidFill>
              </a:rPr>
              <a:t>offerta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000066"/>
                </a:solidFill>
              </a:rPr>
              <a:t>di </a:t>
            </a:r>
            <a:r>
              <a:rPr lang="de-DE" dirty="0" err="1">
                <a:solidFill>
                  <a:srgbClr val="000066"/>
                </a:solidFill>
              </a:rPr>
              <a:t>beni</a:t>
            </a:r>
            <a:r>
              <a:rPr lang="de-DE" dirty="0" smtClean="0">
                <a:solidFill>
                  <a:srgbClr val="000066"/>
                </a:solidFill>
              </a:rPr>
              <a:t>:   </a:t>
            </a:r>
            <a:r>
              <a:rPr lang="de-DE" b="1" dirty="0" smtClean="0">
                <a:solidFill>
                  <a:srgbClr val="C00000"/>
                </a:solidFill>
              </a:rPr>
              <a:t>ZZ(Y</a:t>
            </a:r>
            <a:r>
              <a:rPr lang="de-DE" b="1" baseline="-25000" dirty="0" smtClean="0">
                <a:solidFill>
                  <a:srgbClr val="C00000"/>
                </a:solidFill>
              </a:rPr>
              <a:t>1</a:t>
            </a:r>
            <a:r>
              <a:rPr lang="de-DE" b="1" dirty="0" smtClean="0">
                <a:solidFill>
                  <a:srgbClr val="C00000"/>
                </a:solidFill>
              </a:rPr>
              <a:t>)  &lt;  Y</a:t>
            </a:r>
            <a:r>
              <a:rPr lang="de-DE" b="1" baseline="-25000" dirty="0" smtClean="0">
                <a:solidFill>
                  <a:srgbClr val="C00000"/>
                </a:solidFill>
              </a:rPr>
              <a:t>1</a:t>
            </a:r>
            <a:endParaRPr lang="de-DE" b="1" dirty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+mj-lt"/>
                <a:cs typeface="Calibri" panose="020F0502020204030204" pitchFamily="34" charset="0"/>
              </a:rPr>
              <a:t>parte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della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produzione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è </a:t>
            </a:r>
            <a:r>
              <a:rPr lang="de-DE" b="1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invenduta</a:t>
            </a:r>
            <a:endParaRPr lang="de-DE" b="1" dirty="0" smtClean="0">
              <a:solidFill>
                <a:srgbClr val="000099"/>
              </a:solidFill>
              <a:latin typeface="+mj-lt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  <a:cs typeface="Calibri" panose="020F0502020204030204" pitchFamily="34" charset="0"/>
              </a:rPr>
              <a:t>le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imprese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accumulano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de-DE" b="1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scorte non </a:t>
            </a:r>
            <a:r>
              <a:rPr lang="de-DE" b="1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desiderate</a:t>
            </a:r>
            <a:endParaRPr lang="de-DE" b="1" dirty="0" smtClean="0">
              <a:solidFill>
                <a:srgbClr val="000099"/>
              </a:solidFill>
              <a:latin typeface="+mj-lt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  <a:cs typeface="Calibri" panose="020F0502020204030204" pitchFamily="34" charset="0"/>
              </a:rPr>
              <a:t>… e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il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periodo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successivo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riducono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la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produzione</a:t>
            </a:r>
            <a:endParaRPr lang="de-DE" dirty="0" smtClean="0">
              <a:latin typeface="+mj-lt"/>
              <a:cs typeface="Calibri" panose="020F0502020204030204" pitchFamily="34" charset="0"/>
            </a:endParaRP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de-DE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→      </a:t>
            </a:r>
            <a:r>
              <a:rPr lang="de-DE" b="1" dirty="0">
                <a:solidFill>
                  <a:srgbClr val="C00000"/>
                </a:solidFill>
              </a:rPr>
              <a:t>Δ</a:t>
            </a:r>
            <a:r>
              <a:rPr lang="it-IT" b="1" dirty="0">
                <a:solidFill>
                  <a:srgbClr val="C00000"/>
                </a:solidFill>
              </a:rPr>
              <a:t>Y &lt; 0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fino</a:t>
            </a: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a </a:t>
            </a:r>
            <a:r>
              <a:rPr lang="de-DE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raggiungere</a:t>
            </a: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il</a:t>
            </a: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valore</a:t>
            </a: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 </a:t>
            </a:r>
            <a:r>
              <a:rPr lang="de-DE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Y</a:t>
            </a:r>
            <a:r>
              <a:rPr lang="de-DE" b="1" baseline="-25000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0</a:t>
            </a: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, al </a:t>
            </a:r>
            <a:r>
              <a:rPr lang="de-DE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quale</a:t>
            </a: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:    </a:t>
            </a:r>
            <a:r>
              <a:rPr lang="de-DE" b="1" dirty="0" smtClean="0">
                <a:solidFill>
                  <a:srgbClr val="C00000"/>
                </a:solidFill>
              </a:rPr>
              <a:t>ZZ (</a:t>
            </a:r>
            <a:r>
              <a:rPr lang="de-DE" b="1" dirty="0">
                <a:solidFill>
                  <a:srgbClr val="C00000"/>
                </a:solidFill>
                <a:cs typeface="Calibri" panose="020F0502020204030204" pitchFamily="34" charset="0"/>
              </a:rPr>
              <a:t>Y</a:t>
            </a:r>
            <a:r>
              <a:rPr lang="de-DE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0</a:t>
            </a:r>
            <a:r>
              <a:rPr lang="de-DE" b="1" dirty="0" smtClean="0">
                <a:solidFill>
                  <a:srgbClr val="C00000"/>
                </a:solidFill>
              </a:rPr>
              <a:t>)  = </a:t>
            </a:r>
            <a:r>
              <a:rPr lang="de-DE" b="1" dirty="0">
                <a:solidFill>
                  <a:srgbClr val="C00000"/>
                </a:solidFill>
                <a:cs typeface="Calibri" panose="020F0502020204030204" pitchFamily="34" charset="0"/>
              </a:rPr>
              <a:t>Y</a:t>
            </a:r>
            <a:r>
              <a:rPr lang="de-DE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0</a:t>
            </a:r>
            <a:endParaRPr lang="de-DE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de-DE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Riassumendo</a:t>
            </a: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: 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la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condizione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di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equilibrio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si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raggiunge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quando</a:t>
            </a:r>
            <a:r>
              <a:rPr lang="de-DE" dirty="0">
                <a:latin typeface="+mj-lt"/>
                <a:cs typeface="Calibri" panose="020F0502020204030204" pitchFamily="34" charset="0"/>
              </a:rPr>
              <a:t>: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   </a:t>
            </a:r>
            <a:r>
              <a:rPr lang="de-DE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ZZ = Y.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  <a:cs typeface="Calibri" panose="020F0502020204030204" pitchFamily="34" charset="0"/>
              </a:rPr>
              <a:t>In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questo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caso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,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l‘equilibrio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si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ottiene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in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corrispondenza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 del </a:t>
            </a:r>
            <a:r>
              <a:rPr lang="de-DE" dirty="0" err="1" smtClean="0">
                <a:latin typeface="+mj-lt"/>
                <a:cs typeface="Calibri" panose="020F0502020204030204" pitchFamily="34" charset="0"/>
              </a:rPr>
              <a:t>livello</a:t>
            </a:r>
            <a:r>
              <a:rPr lang="de-DE" dirty="0" smtClean="0">
                <a:latin typeface="+mj-lt"/>
                <a:cs typeface="Calibri" panose="020F0502020204030204" pitchFamily="34" charset="0"/>
              </a:rPr>
              <a:t>: </a:t>
            </a:r>
            <a:r>
              <a:rPr lang="de-DE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Y = Y</a:t>
            </a:r>
            <a:r>
              <a:rPr lang="de-DE" b="1" baseline="-25000" dirty="0" smtClean="0">
                <a:solidFill>
                  <a:srgbClr val="C00000"/>
                </a:solidFill>
                <a:cs typeface="Calibri" panose="020F0502020204030204" pitchFamily="34" charset="0"/>
              </a:rPr>
              <a:t>0.</a:t>
            </a:r>
            <a:endParaRPr lang="de-DE" b="1" baseline="-25000" dirty="0">
              <a:solidFill>
                <a:srgbClr val="C00000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000066"/>
                </a:solidFill>
              </a:rPr>
              <a:t>Se </a:t>
            </a:r>
            <a:r>
              <a:rPr lang="de-DE" dirty="0" err="1" smtClean="0">
                <a:solidFill>
                  <a:srgbClr val="000066"/>
                </a:solidFill>
              </a:rPr>
              <a:t>invece</a:t>
            </a:r>
            <a:r>
              <a:rPr lang="de-DE" dirty="0" smtClean="0">
                <a:solidFill>
                  <a:srgbClr val="000066"/>
                </a:solidFill>
              </a:rPr>
              <a:t> al </a:t>
            </a:r>
            <a:r>
              <a:rPr lang="de-DE" dirty="0" err="1" smtClean="0">
                <a:solidFill>
                  <a:srgbClr val="000066"/>
                </a:solidFill>
              </a:rPr>
              <a:t>reddito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iniziale</a:t>
            </a:r>
            <a:r>
              <a:rPr lang="de-DE" dirty="0" smtClean="0">
                <a:solidFill>
                  <a:srgbClr val="000066"/>
                </a:solidFill>
              </a:rPr>
              <a:t> vi </a:t>
            </a:r>
            <a:r>
              <a:rPr lang="de-DE" dirty="0" err="1" smtClean="0">
                <a:solidFill>
                  <a:srgbClr val="000066"/>
                </a:solidFill>
              </a:rPr>
              <a:t>fosse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eccesso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>
                <a:solidFill>
                  <a:srgbClr val="C00000"/>
                </a:solidFill>
              </a:rPr>
              <a:t>di </a:t>
            </a:r>
            <a:r>
              <a:rPr lang="de-DE" b="1" dirty="0" err="1" smtClean="0">
                <a:solidFill>
                  <a:srgbClr val="C00000"/>
                </a:solidFill>
              </a:rPr>
              <a:t>domanda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dirty="0" smtClean="0">
                <a:solidFill>
                  <a:srgbClr val="000066"/>
                </a:solidFill>
              </a:rPr>
              <a:t>di </a:t>
            </a:r>
            <a:r>
              <a:rPr lang="de-DE" dirty="0" err="1">
                <a:solidFill>
                  <a:srgbClr val="000066"/>
                </a:solidFill>
              </a:rPr>
              <a:t>beni</a:t>
            </a:r>
            <a:r>
              <a:rPr lang="de-DE" dirty="0">
                <a:solidFill>
                  <a:srgbClr val="000066"/>
                </a:solidFill>
              </a:rPr>
              <a:t>: 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b="1" dirty="0" smtClean="0">
                <a:solidFill>
                  <a:srgbClr val="C00000"/>
                </a:solidFill>
              </a:rPr>
              <a:t>ZZ &gt; Y</a:t>
            </a:r>
            <a:endParaRPr lang="de-DE" b="1" dirty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cs typeface="Calibri" panose="020F0502020204030204" pitchFamily="34" charset="0"/>
              </a:rPr>
              <a:t>le </a:t>
            </a:r>
            <a:r>
              <a:rPr lang="de-DE" dirty="0" err="1">
                <a:cs typeface="Calibri" panose="020F0502020204030204" pitchFamily="34" charset="0"/>
              </a:rPr>
              <a:t>imprese</a:t>
            </a:r>
            <a:r>
              <a:rPr lang="de-DE" dirty="0">
                <a:cs typeface="Calibri" panose="020F0502020204030204" pitchFamily="34" charset="0"/>
              </a:rPr>
              <a:t> </a:t>
            </a:r>
            <a:r>
              <a:rPr lang="de-DE" b="1" u="sng" dirty="0" err="1" smtClean="0">
                <a:solidFill>
                  <a:srgbClr val="000099"/>
                </a:solidFill>
                <a:cs typeface="Calibri" panose="020F0502020204030204" pitchFamily="34" charset="0"/>
              </a:rPr>
              <a:t>de</a:t>
            </a:r>
            <a:r>
              <a:rPr lang="de-DE" b="1" dirty="0" err="1" smtClean="0">
                <a:solidFill>
                  <a:srgbClr val="000099"/>
                </a:solidFill>
                <a:cs typeface="Calibri" panose="020F0502020204030204" pitchFamily="34" charset="0"/>
              </a:rPr>
              <a:t>cumulano</a:t>
            </a:r>
            <a:r>
              <a:rPr lang="de-DE" b="1" dirty="0" smtClean="0">
                <a:solidFill>
                  <a:srgbClr val="000099"/>
                </a:solidFill>
                <a:cs typeface="Calibri" panose="020F0502020204030204" pitchFamily="34" charset="0"/>
              </a:rPr>
              <a:t> scorte, </a:t>
            </a:r>
            <a:r>
              <a:rPr lang="de-DE" dirty="0" err="1" smtClean="0">
                <a:cs typeface="Calibri" panose="020F0502020204030204" pitchFamily="34" charset="0"/>
              </a:rPr>
              <a:t>riducendole</a:t>
            </a:r>
            <a:r>
              <a:rPr lang="de-DE" dirty="0" smtClean="0">
                <a:cs typeface="Calibri" panose="020F0502020204030204" pitchFamily="34" charset="0"/>
              </a:rPr>
              <a:t> sotto </a:t>
            </a:r>
            <a:r>
              <a:rPr lang="de-DE" dirty="0" err="1" smtClean="0">
                <a:cs typeface="Calibri" panose="020F0502020204030204" pitchFamily="34" charset="0"/>
              </a:rPr>
              <a:t>il</a:t>
            </a:r>
            <a:r>
              <a:rPr lang="de-DE" dirty="0" smtClean="0">
                <a:cs typeface="Calibri" panose="020F0502020204030204" pitchFamily="34" charset="0"/>
              </a:rPr>
              <a:t> </a:t>
            </a:r>
            <a:r>
              <a:rPr lang="de-DE" dirty="0" err="1" smtClean="0">
                <a:cs typeface="Calibri" panose="020F0502020204030204" pitchFamily="34" charset="0"/>
              </a:rPr>
              <a:t>livello</a:t>
            </a:r>
            <a:r>
              <a:rPr lang="de-DE" dirty="0" smtClean="0">
                <a:cs typeface="Calibri" panose="020F0502020204030204" pitchFamily="34" charset="0"/>
              </a:rPr>
              <a:t> </a:t>
            </a:r>
            <a:r>
              <a:rPr lang="de-DE" dirty="0" err="1" smtClean="0">
                <a:cs typeface="Calibri" panose="020F0502020204030204" pitchFamily="34" charset="0"/>
              </a:rPr>
              <a:t>desiderato</a:t>
            </a:r>
            <a:r>
              <a:rPr lang="de-DE" dirty="0" smtClean="0">
                <a:cs typeface="Calibri" panose="020F0502020204030204" pitchFamily="34" charset="0"/>
              </a:rPr>
              <a:t>,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cs typeface="Calibri" panose="020F0502020204030204" pitchFamily="34" charset="0"/>
              </a:rPr>
              <a:t>pertanto</a:t>
            </a:r>
            <a:r>
              <a:rPr lang="de-DE" dirty="0" smtClean="0">
                <a:cs typeface="Calibri" panose="020F0502020204030204" pitchFamily="34" charset="0"/>
              </a:rPr>
              <a:t> </a:t>
            </a:r>
            <a:r>
              <a:rPr lang="de-DE" dirty="0" err="1" smtClean="0">
                <a:cs typeface="Calibri" panose="020F0502020204030204" pitchFamily="34" charset="0"/>
              </a:rPr>
              <a:t>il</a:t>
            </a:r>
            <a:r>
              <a:rPr lang="de-DE" dirty="0" smtClean="0">
                <a:cs typeface="Calibri" panose="020F0502020204030204" pitchFamily="34" charset="0"/>
              </a:rPr>
              <a:t> </a:t>
            </a:r>
            <a:r>
              <a:rPr lang="de-DE" dirty="0" err="1" smtClean="0">
                <a:cs typeface="Calibri" panose="020F0502020204030204" pitchFamily="34" charset="0"/>
              </a:rPr>
              <a:t>periodo</a:t>
            </a:r>
            <a:r>
              <a:rPr lang="de-DE" dirty="0" smtClean="0">
                <a:cs typeface="Calibri" panose="020F0502020204030204" pitchFamily="34" charset="0"/>
              </a:rPr>
              <a:t> </a:t>
            </a:r>
            <a:r>
              <a:rPr lang="de-DE" dirty="0" err="1" smtClean="0">
                <a:cs typeface="Calibri" panose="020F0502020204030204" pitchFamily="34" charset="0"/>
              </a:rPr>
              <a:t>successivo</a:t>
            </a:r>
            <a:r>
              <a:rPr lang="de-DE" dirty="0" smtClean="0">
                <a:cs typeface="Calibri" panose="020F0502020204030204" pitchFamily="34" charset="0"/>
              </a:rPr>
              <a:t> </a:t>
            </a:r>
            <a:r>
              <a:rPr lang="de-DE" dirty="0" err="1" smtClean="0">
                <a:cs typeface="Calibri" panose="020F0502020204030204" pitchFamily="34" charset="0"/>
              </a:rPr>
              <a:t>aumentano</a:t>
            </a:r>
            <a:r>
              <a:rPr lang="de-DE" dirty="0" smtClean="0">
                <a:cs typeface="Calibri" panose="020F0502020204030204" pitchFamily="34" charset="0"/>
              </a:rPr>
              <a:t> la </a:t>
            </a:r>
            <a:r>
              <a:rPr lang="de-DE" dirty="0" err="1" smtClean="0">
                <a:cs typeface="Calibri" panose="020F0502020204030204" pitchFamily="34" charset="0"/>
              </a:rPr>
              <a:t>produzione</a:t>
            </a:r>
            <a:r>
              <a:rPr lang="de-DE" dirty="0" smtClean="0">
                <a:cs typeface="Calibri" panose="020F0502020204030204" pitchFamily="34" charset="0"/>
              </a:rPr>
              <a:t>, 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cs typeface="Calibri" panose="020F0502020204030204" pitchFamily="34" charset="0"/>
              </a:rPr>
              <a:t>fino</a:t>
            </a:r>
            <a:r>
              <a:rPr lang="de-DE" dirty="0" smtClean="0">
                <a:cs typeface="Calibri" panose="020F0502020204030204" pitchFamily="34" charset="0"/>
              </a:rPr>
              <a:t> a </a:t>
            </a:r>
            <a:r>
              <a:rPr lang="de-DE" dirty="0" err="1" smtClean="0">
                <a:cs typeface="Calibri" panose="020F0502020204030204" pitchFamily="34" charset="0"/>
              </a:rPr>
              <a:t>raggiungere</a:t>
            </a:r>
            <a:r>
              <a:rPr lang="de-DE" dirty="0" smtClean="0">
                <a:cs typeface="Calibri" panose="020F0502020204030204" pitchFamily="34" charset="0"/>
              </a:rPr>
              <a:t> </a:t>
            </a:r>
            <a:r>
              <a:rPr lang="de-DE" dirty="0" err="1" smtClean="0">
                <a:cs typeface="Calibri" panose="020F0502020204030204" pitchFamily="34" charset="0"/>
              </a:rPr>
              <a:t>l‘equilibrio</a:t>
            </a:r>
            <a:r>
              <a:rPr lang="de-DE" dirty="0" smtClean="0">
                <a:cs typeface="Calibri" panose="020F0502020204030204" pitchFamily="34" charset="0"/>
              </a:rPr>
              <a:t> </a:t>
            </a:r>
            <a:r>
              <a:rPr lang="de-DE" b="1" dirty="0" smtClean="0">
                <a:solidFill>
                  <a:srgbClr val="000099"/>
                </a:solidFill>
                <a:cs typeface="Calibri" panose="020F0502020204030204" pitchFamily="34" charset="0"/>
              </a:rPr>
              <a:t>ZZ = Y.</a:t>
            </a:r>
            <a:endParaRPr lang="de-DE" b="1" dirty="0">
              <a:solidFill>
                <a:srgbClr val="000099"/>
              </a:solidFill>
              <a:cs typeface="Calibri" panose="020F050202020403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Si </a:t>
            </a:r>
            <a:r>
              <a:rPr lang="de-DE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giunge</a:t>
            </a: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all‘equilibrio</a:t>
            </a: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grazie</a:t>
            </a: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al </a:t>
            </a:r>
            <a:r>
              <a:rPr lang="de-DE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fatto</a:t>
            </a: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che</a:t>
            </a: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la </a:t>
            </a:r>
            <a:r>
              <a:rPr lang="de-DE" b="1" dirty="0" err="1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pendenza</a:t>
            </a:r>
            <a:r>
              <a:rPr lang="de-DE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 della ZZ è </a:t>
            </a:r>
            <a:r>
              <a:rPr lang="de-DE" b="1" dirty="0" err="1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minore</a:t>
            </a:r>
            <a:r>
              <a:rPr lang="de-DE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 di 1</a:t>
            </a:r>
            <a:r>
              <a:rPr lang="de-DE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	</a:t>
            </a:r>
            <a:endParaRPr lang="de-DE" dirty="0" smtClean="0">
              <a:solidFill>
                <a:srgbClr val="000099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7313612" cy="89535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>
                <a:solidFill>
                  <a:srgbClr val="005A5A"/>
                </a:solidFill>
              </a:rPr>
              <a:t/>
            </a:r>
            <a:br>
              <a:rPr lang="it-IT" sz="2400" b="1" dirty="0">
                <a:solidFill>
                  <a:srgbClr val="005A5A"/>
                </a:solidFill>
              </a:rPr>
            </a:br>
            <a:r>
              <a:rPr lang="it-IT" sz="2400" b="1" dirty="0" smtClean="0">
                <a:solidFill>
                  <a:srgbClr val="005A5A"/>
                </a:solidFill>
              </a:rPr>
              <a:t>5. Spostamenti della ZZ</a:t>
            </a:r>
            <a:endParaRPr lang="it-IT" sz="2400" b="1" dirty="0">
              <a:solidFill>
                <a:srgbClr val="005A5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836712"/>
                <a:ext cx="8136904" cy="5564088"/>
              </a:xfrm>
            </p:spPr>
            <p:txBody>
              <a:bodyPr/>
              <a:lstStyle/>
              <a:p>
                <a:pPr>
                  <a:lnSpc>
                    <a:spcPct val="125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endParaRPr lang="it-IT" altLang="en-US" sz="18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ct val="125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ZZ  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=   C (</a:t>
                </a:r>
                <a:r>
                  <a:rPr lang="el-GR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Ω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, Y 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i="0" dirty="0" smtClean="0">
                            <a:solidFill>
                              <a:srgbClr val="000099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) + I (q, r)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000099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+ NX (Y</a:t>
                </a:r>
                <a:r>
                  <a:rPr lang="it-IT" altLang="en-US" sz="1800" b="1" baseline="30000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F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, 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Y ,</a:t>
                </a:r>
                <a14:m>
                  <m:oMath xmlns:m="http://schemas.openxmlformats.org/officeDocument/2006/math">
                    <m:r>
                      <a:rPr lang="it-IT" altLang="en-US" sz="18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it-IT" altLang="en-US" sz="18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𝛆</m:t>
                    </m:r>
                  </m:oMath>
                </a14:m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25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dirty="0" smtClean="0">
                    <a:cs typeface="Arial" panose="020B0604020202020204" pitchFamily="34" charset="0"/>
                  </a:rPr>
                  <a:t>Le variabili </a:t>
                </a:r>
                <a:r>
                  <a:rPr lang="it-IT" altLang="en-US" sz="1800" dirty="0" err="1" smtClean="0">
                    <a:cs typeface="Arial" panose="020B0604020202020204" pitchFamily="34" charset="0"/>
                  </a:rPr>
                  <a:t>pre</a:t>
                </a:r>
                <a:r>
                  <a:rPr lang="it-IT" altLang="en-US" sz="1800" dirty="0" smtClean="0">
                    <a:cs typeface="Arial" panose="020B0604020202020204" pitchFamily="34" charset="0"/>
                  </a:rPr>
                  <a:t>-determinate sono:   </a:t>
                </a:r>
                <a:r>
                  <a:rPr lang="el-GR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Ω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i="0" dirty="0" smtClean="0">
                            <a:solidFill>
                              <a:srgbClr val="000099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, q, r,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000099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, Y</a:t>
                </a:r>
                <a:r>
                  <a:rPr lang="it-IT" altLang="en-US" sz="1800" b="1" baseline="30000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F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altLang="en-US" sz="18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𝛆</m:t>
                    </m:r>
                    <m:r>
                      <a:rPr lang="it-IT" altLang="en-US" sz="1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altLang="en-US" sz="1800" b="1" dirty="0" smtClean="0">
                    <a:solidFill>
                      <a:srgbClr val="000099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25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dirty="0" smtClean="0"/>
                  <a:t>Cosa succede se vi è una </a:t>
                </a:r>
                <a:r>
                  <a:rPr lang="it-IT" altLang="en-US" sz="1800" u="sng" dirty="0" smtClean="0"/>
                  <a:t>variazione esogena </a:t>
                </a:r>
                <a:r>
                  <a:rPr lang="it-IT" altLang="en-US" sz="1800" dirty="0" smtClean="0"/>
                  <a:t>di una di esse?</a:t>
                </a:r>
              </a:p>
              <a:p>
                <a:pPr marL="400050" lvl="1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 </a:t>
                </a:r>
                <a:r>
                  <a:rPr lang="it-IT" altLang="en-US" sz="1800" u="sng" dirty="0" smtClean="0">
                    <a:solidFill>
                      <a:srgbClr val="000000"/>
                    </a:solidFill>
                    <a:latin typeface="+mj-lt"/>
                    <a:cs typeface="Calibri" panose="020F0502020204030204" pitchFamily="34" charset="0"/>
                  </a:rPr>
                  <a:t>Traslazione</a:t>
                </a:r>
                <a:r>
                  <a:rPr lang="it-IT" altLang="en-US" sz="1800" dirty="0" smtClean="0">
                    <a:solidFill>
                      <a:srgbClr val="000000"/>
                    </a:solidFill>
                    <a:latin typeface="+mj-lt"/>
                    <a:cs typeface="Calibri" panose="020F0502020204030204" pitchFamily="34" charset="0"/>
                  </a:rPr>
                  <a:t> (in alto o in basso) della ZZ</a:t>
                </a:r>
              </a:p>
              <a:p>
                <a:pPr marL="400050" lvl="1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i="1" dirty="0" smtClean="0">
                    <a:solidFill>
                      <a:srgbClr val="000000"/>
                    </a:solidFill>
                    <a:latin typeface="+mj-lt"/>
                    <a:cs typeface="Calibri" panose="020F0502020204030204" pitchFamily="34" charset="0"/>
                  </a:rPr>
                  <a:t>Esempio</a:t>
                </a:r>
                <a:r>
                  <a:rPr lang="it-IT" altLang="en-US" sz="1800" dirty="0" smtClean="0">
                    <a:solidFill>
                      <a:srgbClr val="000000"/>
                    </a:solidFill>
                    <a:latin typeface="+mj-lt"/>
                    <a:cs typeface="Calibri" panose="020F0502020204030204" pitchFamily="34" charset="0"/>
                  </a:rPr>
                  <a:t>:</a:t>
                </a:r>
              </a:p>
              <a:p>
                <a:pPr marL="685800" lvl="1">
                  <a:lnSpc>
                    <a:spcPct val="125000"/>
                  </a:lnSpc>
                  <a:spcBef>
                    <a:spcPts val="600"/>
                  </a:spcBef>
                </a:pPr>
                <a:r>
                  <a:rPr lang="it-IT" altLang="en-US" sz="1800" dirty="0" smtClean="0">
                    <a:solidFill>
                      <a:srgbClr val="000000"/>
                    </a:solidFill>
                    <a:latin typeface="+mj-lt"/>
                    <a:cs typeface="Calibri" panose="020F0502020204030204" pitchFamily="34" charset="0"/>
                  </a:rPr>
                  <a:t>Un aumento di G:   </a:t>
                </a:r>
                <a:r>
                  <a:rPr lang="el-GR" altLang="en-US" sz="1800" b="1" dirty="0" smtClean="0">
                    <a:solidFill>
                      <a:srgbClr val="000099"/>
                    </a:solidFill>
                    <a:latin typeface="+mj-lt"/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000099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 smtClean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latin typeface="+mj-lt"/>
                  </a:rPr>
                  <a:t>&gt; 0</a:t>
                </a:r>
              </a:p>
              <a:p>
                <a:pPr marL="1200150" lvl="2" indent="-342900">
                  <a:lnSpc>
                    <a:spcPct val="125000"/>
                  </a:lnSpc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it-IT" altLang="en-US" sz="18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Inizialmente: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  <a:latin typeface="+mj-lt"/>
                  </a:rPr>
                  <a:t>eccesso</a:t>
                </a:r>
                <a:r>
                  <a:rPr lang="it-IT" altLang="en-US" sz="18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di domanda </a:t>
                </a:r>
                <a:r>
                  <a:rPr lang="it-IT" altLang="en-US" sz="18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di beni: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  <a:latin typeface="+mj-lt"/>
                  </a:rPr>
                  <a:t>ZZ &gt; Y</a:t>
                </a:r>
              </a:p>
              <a:p>
                <a:pPr marL="1200150" lvl="2" indent="-342900">
                  <a:lnSpc>
                    <a:spcPct val="125000"/>
                  </a:lnSpc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it-IT" altLang="en-US" sz="1800" b="1" dirty="0" smtClean="0">
                    <a:solidFill>
                      <a:srgbClr val="C00000"/>
                    </a:solidFill>
                    <a:latin typeface="+mj-lt"/>
                  </a:rPr>
                  <a:t>Riduzione</a:t>
                </a:r>
                <a:r>
                  <a:rPr lang="it-IT" altLang="en-US" sz="18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non desiderata di scorte</a:t>
                </a:r>
              </a:p>
              <a:p>
                <a:pPr marL="1200150" lvl="2" indent="-342900">
                  <a:lnSpc>
                    <a:spcPct val="125000"/>
                  </a:lnSpc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it-IT" altLang="en-US" sz="1800" b="1" dirty="0" smtClean="0">
                    <a:solidFill>
                      <a:srgbClr val="C00000"/>
                    </a:solidFill>
                    <a:latin typeface="+mj-lt"/>
                  </a:rPr>
                  <a:t>Aumento</a:t>
                </a:r>
                <a:r>
                  <a:rPr lang="it-IT" altLang="en-US" sz="18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della produzione: 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Y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&gt;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0</a:t>
                </a:r>
              </a:p>
              <a:p>
                <a:pPr marL="1200150" lvl="2" indent="-342900">
                  <a:lnSpc>
                    <a:spcPct val="125000"/>
                  </a:lnSpc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it-IT" altLang="en-US" sz="1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Nuovo equilibrio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ZZ = Y</a:t>
                </a:r>
                <a:endParaRPr lang="it-IT" altLang="en-US" sz="1800" b="1" dirty="0">
                  <a:solidFill>
                    <a:srgbClr val="C00000"/>
                  </a:solidFill>
                </a:endParaRPr>
              </a:p>
              <a:p>
                <a:pPr marL="1085850" lvl="2">
                  <a:lnSpc>
                    <a:spcPct val="125000"/>
                  </a:lnSpc>
                  <a:spcBef>
                    <a:spcPts val="600"/>
                  </a:spcBef>
                </a:pPr>
                <a:endParaRPr lang="it-IT" altLang="en-US" sz="1500" b="1" dirty="0" smtClean="0">
                  <a:solidFill>
                    <a:srgbClr val="000099"/>
                  </a:solidFill>
                  <a:latin typeface="+mj-lt"/>
                </a:endParaRPr>
              </a:p>
              <a:p>
                <a:pPr marL="1085850" lvl="2">
                  <a:lnSpc>
                    <a:spcPct val="125000"/>
                  </a:lnSpc>
                  <a:spcBef>
                    <a:spcPts val="600"/>
                  </a:spcBef>
                </a:pPr>
                <a:endParaRPr lang="it-IT" altLang="en-US" sz="1500" b="1" dirty="0">
                  <a:solidFill>
                    <a:srgbClr val="00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8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36712"/>
                <a:ext cx="8136904" cy="556408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0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505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68313" y="-99392"/>
                <a:ext cx="7313612" cy="89535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it-IT" sz="2400" b="1" dirty="0" smtClean="0">
                    <a:solidFill>
                      <a:srgbClr val="005A5A"/>
                    </a:solidFill>
                  </a:rPr>
                  <a:t>Spostamenti della ZZ:  </a:t>
                </a:r>
                <a:r>
                  <a:rPr lang="el-GR" altLang="en-US" sz="2400" b="1" dirty="0">
                    <a:solidFill>
                      <a:srgbClr val="000099"/>
                    </a:solidFill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24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2400" b="1" dirty="0">
                            <a:solidFill>
                              <a:srgbClr val="000099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it-IT" altLang="en-US" sz="2400" b="1" dirty="0">
                    <a:solidFill>
                      <a:srgbClr val="000099"/>
                    </a:solidFill>
                  </a:rPr>
                  <a:t>&gt; </a:t>
                </a:r>
                <a:r>
                  <a:rPr lang="it-IT" altLang="en-US" sz="2400" b="1" dirty="0" smtClean="0">
                    <a:solidFill>
                      <a:srgbClr val="000099"/>
                    </a:solidFill>
                  </a:rPr>
                  <a:t>0</a:t>
                </a:r>
                <a:r>
                  <a:rPr lang="it-IT" sz="2400" b="1" dirty="0" smtClean="0">
                    <a:solidFill>
                      <a:srgbClr val="005A5A"/>
                    </a:solidFill>
                  </a:rPr>
                  <a:t>  </a:t>
                </a:r>
                <a:endParaRPr lang="it-IT" sz="2400" b="1" dirty="0">
                  <a:solidFill>
                    <a:srgbClr val="005A5A"/>
                  </a:solidFill>
                </a:endParaRPr>
              </a:p>
            </p:txBody>
          </p:sp>
        </mc:Choice>
        <mc:Fallback xmlns="">
          <p:sp>
            <p:nvSpPr>
              <p:cNvPr id="6850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313" y="-99392"/>
                <a:ext cx="7313612" cy="895350"/>
              </a:xfrm>
              <a:blipFill rotWithShape="0">
                <a:blip r:embed="rId3"/>
                <a:stretch>
                  <a:fillRect l="-1333" b="-15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8756"/>
            <a:ext cx="6183387" cy="493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black">
          <a:xfrm>
            <a:off x="5261636" y="3618625"/>
            <a:ext cx="39239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000" b="0" dirty="0" smtClean="0">
                <a:solidFill>
                  <a:srgbClr val="000066"/>
                </a:solidFill>
              </a:rPr>
              <a:t>Il </a:t>
            </a:r>
            <a:r>
              <a:rPr lang="de-DE" b="0" dirty="0" err="1" smtClean="0">
                <a:solidFill>
                  <a:srgbClr val="000066"/>
                </a:solidFill>
              </a:rPr>
              <a:t>prodotto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aumenta</a:t>
            </a:r>
            <a:r>
              <a:rPr lang="de-DE" b="0" dirty="0" smtClean="0">
                <a:solidFill>
                  <a:srgbClr val="000066"/>
                </a:solidFill>
              </a:rPr>
              <a:t>, </a:t>
            </a:r>
            <a:r>
              <a:rPr lang="de-DE" b="0" u="sng" dirty="0" smtClean="0">
                <a:solidFill>
                  <a:srgbClr val="000066"/>
                </a:solidFill>
              </a:rPr>
              <a:t>prima</a:t>
            </a:r>
            <a:r>
              <a:rPr lang="de-DE" b="0" dirty="0" smtClean="0">
                <a:solidFill>
                  <a:srgbClr val="000066"/>
                </a:solidFill>
              </a:rPr>
              <a:t> per </a:t>
            </a:r>
            <a:r>
              <a:rPr lang="de-DE" b="0" dirty="0" err="1" smtClean="0">
                <a:solidFill>
                  <a:srgbClr val="000066"/>
                </a:solidFill>
              </a:rPr>
              <a:t>soddisfare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l‘incremento</a:t>
            </a:r>
            <a:r>
              <a:rPr lang="de-DE" b="0" dirty="0" smtClean="0">
                <a:solidFill>
                  <a:srgbClr val="000066"/>
                </a:solidFill>
              </a:rPr>
              <a:t> di </a:t>
            </a:r>
            <a:r>
              <a:rPr lang="de-DE" b="0" dirty="0" err="1" smtClean="0">
                <a:solidFill>
                  <a:srgbClr val="000066"/>
                </a:solidFill>
              </a:rPr>
              <a:t>domanda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u="sng" dirty="0" err="1" smtClean="0">
                <a:solidFill>
                  <a:srgbClr val="000066"/>
                </a:solidFill>
              </a:rPr>
              <a:t>iniziale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1" dirty="0" smtClean="0">
                <a:solidFill>
                  <a:srgbClr val="C00000"/>
                </a:solidFill>
              </a:rPr>
              <a:t>AB</a:t>
            </a:r>
            <a:r>
              <a:rPr lang="de-DE" b="0" dirty="0" smtClean="0">
                <a:solidFill>
                  <a:srgbClr val="000066"/>
                </a:solidFill>
              </a:rPr>
              <a:t>, </a:t>
            </a:r>
          </a:p>
          <a:p>
            <a:r>
              <a:rPr lang="de-DE" b="0" u="sng" dirty="0" err="1" smtClean="0">
                <a:solidFill>
                  <a:srgbClr val="000066"/>
                </a:solidFill>
              </a:rPr>
              <a:t>poi</a:t>
            </a:r>
            <a:r>
              <a:rPr lang="de-DE" b="0" dirty="0" smtClean="0">
                <a:solidFill>
                  <a:srgbClr val="000066"/>
                </a:solidFill>
              </a:rPr>
              <a:t> per </a:t>
            </a:r>
            <a:r>
              <a:rPr lang="de-DE" b="0" dirty="0" err="1" smtClean="0">
                <a:solidFill>
                  <a:srgbClr val="000066"/>
                </a:solidFill>
              </a:rPr>
              <a:t>soddisfare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l‘incremento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u="sng" dirty="0" err="1" smtClean="0">
                <a:solidFill>
                  <a:srgbClr val="000066"/>
                </a:solidFill>
              </a:rPr>
              <a:t>indotto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1" dirty="0" smtClean="0">
                <a:solidFill>
                  <a:srgbClr val="C00000"/>
                </a:solidFill>
              </a:rPr>
              <a:t>A´B´</a:t>
            </a:r>
            <a:r>
              <a:rPr lang="de-DE" b="0" i="1" dirty="0" smtClean="0">
                <a:solidFill>
                  <a:srgbClr val="000066"/>
                </a:solidFill>
              </a:rPr>
              <a:t>,  </a:t>
            </a:r>
            <a:r>
              <a:rPr lang="de-DE" b="0" dirty="0" err="1" smtClean="0">
                <a:solidFill>
                  <a:srgbClr val="000066"/>
                </a:solidFill>
              </a:rPr>
              <a:t>poi</a:t>
            </a:r>
            <a:r>
              <a:rPr lang="de-DE" b="0" dirty="0" smtClean="0">
                <a:solidFill>
                  <a:srgbClr val="000066"/>
                </a:solidFill>
              </a:rPr>
              <a:t> …</a:t>
            </a:r>
            <a:endParaRPr lang="en-US" b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5378"/>
            <a:ext cx="7313612" cy="89535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>
                <a:solidFill>
                  <a:srgbClr val="005A5A"/>
                </a:solidFill>
              </a:rPr>
              <a:t>Spostamenti della </a:t>
            </a:r>
            <a:r>
              <a:rPr lang="it-IT" sz="2400" b="1" dirty="0" smtClean="0">
                <a:solidFill>
                  <a:srgbClr val="005A5A"/>
                </a:solidFill>
              </a:rPr>
              <a:t>ZZ – L’effetto totale:</a:t>
            </a:r>
            <a:br>
              <a:rPr lang="it-IT" sz="2400" b="1" dirty="0" smtClean="0">
                <a:solidFill>
                  <a:srgbClr val="005A5A"/>
                </a:solidFill>
              </a:rPr>
            </a:br>
            <a:r>
              <a:rPr lang="it-IT" sz="2400" b="1" dirty="0" smtClean="0">
                <a:solidFill>
                  <a:srgbClr val="005A5A"/>
                </a:solidFill>
              </a:rPr>
              <a:t>il moltiplicatore keynesiano</a:t>
            </a:r>
            <a:endParaRPr lang="it-IT" sz="2400" b="1" dirty="0">
              <a:solidFill>
                <a:srgbClr val="005A5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312" y="1124744"/>
                <a:ext cx="8568184" cy="5276056"/>
              </a:xfrm>
            </p:spPr>
            <p:txBody>
              <a:bodyPr/>
              <a:lstStyle/>
              <a:p>
                <a:pPr>
                  <a:lnSpc>
                    <a:spcPct val="125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E’ evidente che l’effetto totale su Y è maggiore rispetto alla variazione iniziale </a:t>
                </a:r>
                <a:r>
                  <a:rPr lang="el-GR" altLang="en-US" sz="1800" b="1" dirty="0">
                    <a:solidFill>
                      <a:srgbClr val="000099"/>
                    </a:solidFill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000099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>
                    <a:solidFill>
                      <a:srgbClr val="000000"/>
                    </a:solidFill>
                  </a:rPr>
                  <a:t> </a:t>
                </a:r>
                <a:r>
                  <a:rPr lang="it-IT" altLang="en-US" sz="1800" b="1" dirty="0">
                    <a:solidFill>
                      <a:srgbClr val="000099"/>
                    </a:solidFill>
                  </a:rPr>
                  <a:t>&gt;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0.</a:t>
                </a:r>
                <a:endParaRPr lang="it-IT" altLang="en-US" sz="1800" dirty="0">
                  <a:solidFill>
                    <a:srgbClr val="000000"/>
                  </a:solidFill>
                </a:endParaRPr>
              </a:p>
              <a:p>
                <a:pPr>
                  <a:lnSpc>
                    <a:spcPct val="125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b="1" i="1" dirty="0" smtClean="0">
                    <a:solidFill>
                      <a:srgbClr val="000099"/>
                    </a:solidFill>
                  </a:rPr>
                  <a:t>Perché? E di quanto?</a:t>
                </a:r>
              </a:p>
              <a:p>
                <a:pPr>
                  <a:lnSpc>
                    <a:spcPct val="125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dirty="0" smtClean="0"/>
                  <a:t>Sappiamo che la variazione iniziale è:  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ZZ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=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dirty="0" smtClean="0">
                    <a:solidFill>
                      <a:srgbClr val="000000"/>
                    </a:solidFill>
                  </a:rPr>
                  <a:t>    </a:t>
                </a:r>
                <a:r>
                  <a:rPr lang="it-IT" altLang="en-US" sz="18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 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altLang="en-US" sz="1800" b="1" dirty="0">
                    <a:solidFill>
                      <a:srgbClr val="000099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Y</a:t>
                </a:r>
                <a:r>
                  <a:rPr lang="it-IT" altLang="en-US" sz="1800" b="1" baseline="-25000" dirty="0" smtClean="0">
                    <a:solidFill>
                      <a:srgbClr val="000099"/>
                    </a:solidFill>
                  </a:rPr>
                  <a:t>0 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=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endParaRPr lang="it-IT" altLang="en-US" sz="1800" b="1" baseline="-25000" dirty="0" smtClean="0">
                  <a:solidFill>
                    <a:srgbClr val="000099"/>
                  </a:solidFill>
                </a:endParaRPr>
              </a:p>
              <a:p>
                <a:pPr>
                  <a:lnSpc>
                    <a:spcPct val="125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dirty="0" smtClean="0"/>
                  <a:t>Inoltre, l’aumento iniziale del reddito causa un nuovo aumento della domanda: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	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ZZ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=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(1 - z</a:t>
                </a:r>
                <a:r>
                  <a:rPr lang="it-IT" altLang="en-US" sz="1800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) c</a:t>
                </a:r>
                <a:r>
                  <a:rPr lang="it-IT" altLang="en-US" sz="1800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Y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 = (1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- z</a:t>
                </a:r>
                <a:r>
                  <a:rPr lang="it-IT" altLang="en-US" sz="1800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) c</a:t>
                </a:r>
                <a:r>
                  <a:rPr lang="it-IT" altLang="en-US" sz="1800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dirty="0">
                    <a:solidFill>
                      <a:srgbClr val="000000"/>
                    </a:solidFill>
                  </a:rPr>
                  <a:t>  </a:t>
                </a:r>
                <a:endParaRPr lang="it-IT" altLang="en-US" sz="1800" dirty="0" smtClean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125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dirty="0"/>
                  <a:t>Per semplificare, </a:t>
                </a:r>
                <a:r>
                  <a:rPr lang="it-IT" altLang="en-US" sz="1800" dirty="0" smtClean="0"/>
                  <a:t>pongo:   </a:t>
                </a:r>
                <a:r>
                  <a:rPr lang="it-IT" altLang="en-US" sz="1800" b="1" dirty="0"/>
                  <a:t>c ≡ (1 - z</a:t>
                </a:r>
                <a:r>
                  <a:rPr lang="it-IT" altLang="en-US" sz="1800" b="1" baseline="-25000" dirty="0"/>
                  <a:t>1</a:t>
                </a:r>
                <a:r>
                  <a:rPr lang="it-IT" altLang="en-US" sz="1800" b="1" dirty="0"/>
                  <a:t>) </a:t>
                </a:r>
                <a:r>
                  <a:rPr lang="it-IT" altLang="en-US" sz="1800" b="1" dirty="0" smtClean="0"/>
                  <a:t>c</a:t>
                </a:r>
                <a:r>
                  <a:rPr lang="it-IT" altLang="en-US" sz="1800" b="1" baseline="-25000" dirty="0" smtClean="0"/>
                  <a:t>1</a:t>
                </a:r>
                <a:r>
                  <a:rPr lang="it-IT" altLang="en-US" sz="1800" dirty="0" smtClean="0"/>
                  <a:t>. Quindi:</a:t>
                </a:r>
              </a:p>
              <a:p>
                <a:pPr marL="457200" lvl="1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	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ZZ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1 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=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c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 smtClean="0"/>
                  <a:t>                     </a:t>
                </a:r>
                <a:r>
                  <a:rPr lang="it-IT" altLang="en-US" sz="18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 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altLang="en-US" sz="1800" b="1" dirty="0">
                    <a:solidFill>
                      <a:srgbClr val="000099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Y</a:t>
                </a:r>
                <a:r>
                  <a:rPr lang="it-IT" altLang="en-US" sz="1800" b="1" baseline="-25000" dirty="0" smtClean="0">
                    <a:solidFill>
                      <a:srgbClr val="000099"/>
                    </a:solidFill>
                  </a:rPr>
                  <a:t>1  </a:t>
                </a:r>
                <a:r>
                  <a:rPr lang="it-IT" altLang="en-US" sz="1800" b="1" dirty="0">
                    <a:solidFill>
                      <a:srgbClr val="000099"/>
                    </a:solidFill>
                  </a:rPr>
                  <a:t>=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c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endParaRPr lang="it-IT" altLang="en-US" sz="1800" b="1" dirty="0" smtClean="0"/>
              </a:p>
              <a:p>
                <a:pPr>
                  <a:lnSpc>
                    <a:spcPct val="125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 periodo successivo: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	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ZZ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=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c </a:t>
                </a:r>
                <a:r>
                  <a:rPr lang="el-GR" altLang="en-US" sz="1800" b="1" dirty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Y</a:t>
                </a:r>
                <a:r>
                  <a:rPr lang="it-IT" altLang="en-US" sz="1800" b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=  c</a:t>
                </a:r>
                <a:r>
                  <a:rPr lang="it-IT" altLang="en-US" sz="1800" b="1" baseline="30000" dirty="0" smtClean="0">
                    <a:solidFill>
                      <a:srgbClr val="000099"/>
                    </a:solidFill>
                  </a:rPr>
                  <a:t>2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    </a:t>
                </a:r>
                <a:r>
                  <a:rPr lang="it-IT" altLang="en-US" sz="18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   </a:t>
                </a:r>
                <a:r>
                  <a:rPr lang="el-GR" altLang="en-US" sz="1800" b="1" dirty="0" smtClean="0">
                    <a:solidFill>
                      <a:srgbClr val="000099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Y</a:t>
                </a:r>
                <a:r>
                  <a:rPr lang="it-IT" altLang="en-US" sz="1800" b="1" baseline="-25000" dirty="0" smtClean="0">
                    <a:solidFill>
                      <a:srgbClr val="000099"/>
                    </a:solidFill>
                  </a:rPr>
                  <a:t>2  </a:t>
                </a:r>
                <a:r>
                  <a:rPr lang="it-IT" altLang="en-US" sz="1800" b="1" dirty="0">
                    <a:solidFill>
                      <a:srgbClr val="000099"/>
                    </a:solidFill>
                  </a:rPr>
                  <a:t>=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c</a:t>
                </a:r>
                <a:r>
                  <a:rPr lang="it-IT" altLang="en-US" sz="1800" b="1" baseline="30000" dirty="0">
                    <a:solidFill>
                      <a:srgbClr val="000099"/>
                    </a:solidFill>
                  </a:rPr>
                  <a:t>2</a:t>
                </a:r>
                <a:r>
                  <a:rPr lang="el-GR" altLang="en-US" sz="1800" b="1" dirty="0">
                    <a:solidFill>
                      <a:srgbClr val="C0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endParaRPr lang="it-IT" alt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>
                    <a:solidFill>
                      <a:srgbClr val="C00000"/>
                    </a:solidFill>
                  </a:rPr>
                  <a:t>	</a:t>
                </a:r>
                <a:r>
                  <a:rPr lang="el-GR" altLang="en-US" sz="1800" b="1" dirty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ZZ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=  c </a:t>
                </a:r>
                <a:r>
                  <a:rPr lang="el-GR" altLang="en-US" sz="1800" b="1" dirty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Y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2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= 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c</a:t>
                </a:r>
                <a:r>
                  <a:rPr lang="it-IT" altLang="en-US" sz="1800" b="1" baseline="30000" dirty="0" smtClean="0">
                    <a:solidFill>
                      <a:srgbClr val="000099"/>
                    </a:solidFill>
                  </a:rPr>
                  <a:t>3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>
                    <a:solidFill>
                      <a:srgbClr val="C00000"/>
                    </a:solidFill>
                  </a:rPr>
                  <a:t>     </a:t>
                </a:r>
                <a:r>
                  <a:rPr lang="it-IT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</a:t>
                </a:r>
                <a:r>
                  <a:rPr lang="it-IT" altLang="en-US" sz="1800" dirty="0">
                    <a:solidFill>
                      <a:srgbClr val="000000"/>
                    </a:solidFill>
                  </a:rPr>
                  <a:t>   </a:t>
                </a:r>
                <a:r>
                  <a:rPr lang="el-GR" altLang="en-US" sz="1800" b="1" dirty="0">
                    <a:solidFill>
                      <a:srgbClr val="000099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Y</a:t>
                </a:r>
                <a:r>
                  <a:rPr lang="it-IT" altLang="en-US" sz="1800" b="1" baseline="-25000" dirty="0" smtClean="0">
                    <a:solidFill>
                      <a:srgbClr val="000099"/>
                    </a:solidFill>
                  </a:rPr>
                  <a:t>3  </a:t>
                </a:r>
                <a:r>
                  <a:rPr lang="it-IT" altLang="en-US" sz="1800" b="1" dirty="0">
                    <a:solidFill>
                      <a:srgbClr val="000099"/>
                    </a:solidFill>
                  </a:rPr>
                  <a:t>=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c</a:t>
                </a:r>
                <a:r>
                  <a:rPr lang="it-IT" altLang="en-US" sz="1800" b="1" baseline="30000" dirty="0">
                    <a:solidFill>
                      <a:srgbClr val="000099"/>
                    </a:solidFill>
                  </a:rPr>
                  <a:t>3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endParaRPr lang="it-IT" alt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	...		             </a:t>
                </a:r>
                <a:r>
                  <a:rPr lang="it-IT" altLang="en-US" sz="18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    …		</a:t>
                </a:r>
                <a:r>
                  <a:rPr lang="it-IT" altLang="en-US" sz="1800" b="1" i="1" dirty="0" smtClean="0">
                    <a:solidFill>
                      <a:srgbClr val="000099"/>
                    </a:solidFill>
                    <a:latin typeface="+mj-lt"/>
                    <a:cs typeface="Calibri" panose="020F0502020204030204" pitchFamily="34" charset="0"/>
                  </a:rPr>
                  <a:t>dove converge?</a:t>
                </a:r>
                <a:endParaRPr lang="it-IT" altLang="en-US" sz="1800" b="1" i="1" dirty="0" smtClean="0">
                  <a:solidFill>
                    <a:srgbClr val="000099"/>
                  </a:solidFill>
                  <a:latin typeface="+mj-lt"/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endParaRPr lang="it-IT" alt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endParaRPr lang="it-IT" altLang="en-US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2" y="1124744"/>
                <a:ext cx="8568184" cy="527605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80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7313612" cy="576064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 smtClean="0">
                <a:solidFill>
                  <a:srgbClr val="005A5A"/>
                </a:solidFill>
              </a:rPr>
              <a:t>Il moltiplicatore keynesiano</a:t>
            </a:r>
            <a:endParaRPr lang="it-IT" sz="2400" b="1" dirty="0">
              <a:solidFill>
                <a:srgbClr val="005A5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312" y="1124744"/>
                <a:ext cx="8568184" cy="5276056"/>
              </a:xfrm>
            </p:spPr>
            <p:txBody>
              <a:bodyPr/>
              <a:lstStyle/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             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ZZ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=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dirty="0" smtClean="0">
                    <a:solidFill>
                      <a:srgbClr val="000000"/>
                    </a:solidFill>
                  </a:rPr>
                  <a:t>    	             </a:t>
                </a:r>
                <a:r>
                  <a:rPr lang="it-IT" altLang="en-US" sz="18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 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altLang="en-US" sz="1800" b="1" dirty="0">
                    <a:solidFill>
                      <a:srgbClr val="000099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Y</a:t>
                </a:r>
                <a:r>
                  <a:rPr lang="it-IT" altLang="en-US" sz="1800" b="1" baseline="-25000" dirty="0" smtClean="0">
                    <a:solidFill>
                      <a:srgbClr val="000099"/>
                    </a:solidFill>
                  </a:rPr>
                  <a:t>0   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=    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endParaRPr lang="it-IT" altLang="en-US" sz="1800" b="1" baseline="-25000" dirty="0" smtClean="0">
                  <a:solidFill>
                    <a:srgbClr val="000099"/>
                  </a:solidFill>
                </a:endParaRPr>
              </a:p>
              <a:p>
                <a:pPr marL="457200" lvl="1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	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ZZ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1 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=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c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 smtClean="0"/>
                  <a:t>                     </a:t>
                </a:r>
                <a:r>
                  <a:rPr lang="it-IT" altLang="en-US" sz="18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 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altLang="en-US" sz="1800" b="1" dirty="0">
                    <a:solidFill>
                      <a:srgbClr val="000099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Y</a:t>
                </a:r>
                <a:r>
                  <a:rPr lang="it-IT" altLang="en-US" sz="1800" b="1" baseline="-25000" dirty="0" smtClean="0">
                    <a:solidFill>
                      <a:srgbClr val="000099"/>
                    </a:solidFill>
                  </a:rPr>
                  <a:t>1   </a:t>
                </a:r>
                <a:r>
                  <a:rPr lang="it-IT" altLang="en-US" sz="1800" b="1" dirty="0">
                    <a:solidFill>
                      <a:srgbClr val="000099"/>
                    </a:solidFill>
                  </a:rPr>
                  <a:t>=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c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endParaRPr lang="it-IT" altLang="en-US" sz="1800" b="1" dirty="0" smtClean="0"/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	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ZZ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=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c </a:t>
                </a:r>
                <a:r>
                  <a:rPr lang="el-GR" altLang="en-US" sz="1800" b="1" dirty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Y</a:t>
                </a:r>
                <a:r>
                  <a:rPr lang="it-IT" altLang="en-US" sz="1800" b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=  c</a:t>
                </a:r>
                <a:r>
                  <a:rPr lang="it-IT" altLang="en-US" sz="1800" b="1" baseline="30000" dirty="0" smtClean="0">
                    <a:solidFill>
                      <a:srgbClr val="000099"/>
                    </a:solidFill>
                  </a:rPr>
                  <a:t>2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     </a:t>
                </a:r>
                <a:r>
                  <a:rPr lang="it-IT" altLang="en-US" sz="18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   </a:t>
                </a:r>
                <a:r>
                  <a:rPr lang="el-GR" altLang="en-US" sz="1800" b="1" dirty="0" smtClean="0">
                    <a:solidFill>
                      <a:srgbClr val="000099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Y</a:t>
                </a:r>
                <a:r>
                  <a:rPr lang="it-IT" altLang="en-US" sz="1800" b="1" baseline="-25000" dirty="0" smtClean="0">
                    <a:solidFill>
                      <a:srgbClr val="000099"/>
                    </a:solidFill>
                  </a:rPr>
                  <a:t>2  </a:t>
                </a:r>
                <a:r>
                  <a:rPr lang="it-IT" altLang="en-US" sz="1800" b="1" dirty="0">
                    <a:solidFill>
                      <a:srgbClr val="000099"/>
                    </a:solidFill>
                  </a:rPr>
                  <a:t>=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c</a:t>
                </a:r>
                <a:r>
                  <a:rPr lang="it-IT" altLang="en-US" sz="1800" b="1" baseline="30000" dirty="0">
                    <a:solidFill>
                      <a:srgbClr val="000099"/>
                    </a:solidFill>
                  </a:rPr>
                  <a:t>2</a:t>
                </a:r>
                <a:r>
                  <a:rPr lang="el-GR" altLang="en-US" sz="1800" b="1" dirty="0">
                    <a:solidFill>
                      <a:srgbClr val="C0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endParaRPr lang="it-IT" alt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>
                    <a:solidFill>
                      <a:srgbClr val="C00000"/>
                    </a:solidFill>
                  </a:rPr>
                  <a:t>	</a:t>
                </a:r>
                <a:r>
                  <a:rPr lang="el-GR" altLang="en-US" sz="1800" b="1" dirty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ZZ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=  c </a:t>
                </a:r>
                <a:r>
                  <a:rPr lang="el-GR" altLang="en-US" sz="1800" b="1" dirty="0">
                    <a:solidFill>
                      <a:srgbClr val="C00000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Y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2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= 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c</a:t>
                </a:r>
                <a:r>
                  <a:rPr lang="it-IT" altLang="en-US" sz="1800" b="1" baseline="30000" dirty="0" smtClean="0">
                    <a:solidFill>
                      <a:srgbClr val="000099"/>
                    </a:solidFill>
                  </a:rPr>
                  <a:t>3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>
                    <a:solidFill>
                      <a:srgbClr val="C00000"/>
                    </a:solidFill>
                  </a:rPr>
                  <a:t>      </a:t>
                </a:r>
                <a:r>
                  <a:rPr lang="it-IT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</a:t>
                </a:r>
                <a:r>
                  <a:rPr lang="it-IT" altLang="en-US" sz="1800" dirty="0">
                    <a:solidFill>
                      <a:srgbClr val="000000"/>
                    </a:solidFill>
                  </a:rPr>
                  <a:t>   </a:t>
                </a:r>
                <a:r>
                  <a:rPr lang="el-GR" altLang="en-US" sz="1800" b="1" dirty="0">
                    <a:solidFill>
                      <a:srgbClr val="000099"/>
                    </a:solidFill>
                  </a:rPr>
                  <a:t>Δ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Y</a:t>
                </a:r>
                <a:r>
                  <a:rPr lang="it-IT" altLang="en-US" sz="1800" b="1" baseline="-25000" dirty="0" smtClean="0">
                    <a:solidFill>
                      <a:srgbClr val="000099"/>
                    </a:solidFill>
                  </a:rPr>
                  <a:t>3  </a:t>
                </a:r>
                <a:r>
                  <a:rPr lang="it-IT" altLang="en-US" sz="1800" b="1" dirty="0">
                    <a:solidFill>
                      <a:srgbClr val="000099"/>
                    </a:solidFill>
                  </a:rPr>
                  <a:t>=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c</a:t>
                </a:r>
                <a:r>
                  <a:rPr lang="it-IT" altLang="en-US" sz="1800" b="1" baseline="30000" dirty="0">
                    <a:solidFill>
                      <a:srgbClr val="000099"/>
                    </a:solidFill>
                  </a:rPr>
                  <a:t>3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endParaRPr lang="it-IT" alt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	...		             </a:t>
                </a:r>
                <a:r>
                  <a:rPr lang="it-IT" altLang="en-US" sz="18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    …		</a:t>
                </a:r>
                <a:r>
                  <a:rPr lang="it-IT" altLang="en-US" sz="1800" b="1" i="1" dirty="0" smtClean="0">
                    <a:solidFill>
                      <a:srgbClr val="000099"/>
                    </a:solidFill>
                    <a:latin typeface="+mj-lt"/>
                    <a:cs typeface="Calibri" panose="020F0502020204030204" pitchFamily="34" charset="0"/>
                  </a:rPr>
                  <a:t>dove converge?</a:t>
                </a:r>
                <a:endParaRPr lang="it-IT" altLang="en-US" sz="1800" b="1" i="1" dirty="0" smtClean="0">
                  <a:solidFill>
                    <a:srgbClr val="000099"/>
                  </a:solidFill>
                  <a:latin typeface="+mj-lt"/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	</a:t>
                </a:r>
                <a:r>
                  <a:rPr lang="el-GR" altLang="en-US" sz="2000" b="1" dirty="0">
                    <a:solidFill>
                      <a:srgbClr val="000099"/>
                    </a:solidFill>
                  </a:rPr>
                  <a:t>Δ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</a:rPr>
                  <a:t>Y</a:t>
                </a:r>
                <a:r>
                  <a:rPr lang="it-IT" altLang="en-US" sz="2000" b="1" baseline="-25000" dirty="0" smtClean="0">
                    <a:solidFill>
                      <a:srgbClr val="000099"/>
                    </a:solidFill>
                  </a:rPr>
                  <a:t>  </a:t>
                </a:r>
                <a:r>
                  <a:rPr lang="it-IT" altLang="en-US" sz="2000" b="1" dirty="0">
                    <a:solidFill>
                      <a:srgbClr val="000099"/>
                    </a:solidFill>
                  </a:rPr>
                  <a:t>= </a:t>
                </a:r>
                <a:r>
                  <a:rPr lang="it-IT" altLang="en-US" sz="1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(1+ </a:t>
                </a:r>
                <a:r>
                  <a:rPr lang="it-IT" altLang="en-US" sz="1800" b="1" dirty="0">
                    <a:solidFill>
                      <a:schemeClr val="accent1">
                        <a:lumMod val="50000"/>
                      </a:schemeClr>
                    </a:solidFill>
                  </a:rPr>
                  <a:t>c </a:t>
                </a:r>
                <a:r>
                  <a:rPr lang="it-IT" altLang="en-US" sz="1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+ </a:t>
                </a:r>
                <a:r>
                  <a:rPr lang="it-IT" altLang="en-US" sz="1800" b="1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it-IT" altLang="en-US" sz="1800" b="1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2 </a:t>
                </a:r>
                <a:r>
                  <a:rPr lang="it-IT" altLang="en-US" sz="1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+ c</a:t>
                </a:r>
                <a:r>
                  <a:rPr lang="it-IT" altLang="en-US" sz="1800" b="1" baseline="30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3 </a:t>
                </a:r>
                <a:r>
                  <a:rPr lang="it-IT" altLang="en-US" sz="1800" b="1" dirty="0">
                    <a:solidFill>
                      <a:schemeClr val="accent1">
                        <a:lumMod val="50000"/>
                      </a:schemeClr>
                    </a:solidFill>
                  </a:rPr>
                  <a:t>+ </a:t>
                </a:r>
                <a:r>
                  <a:rPr lang="it-IT" altLang="en-US" sz="1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it-IT" altLang="en-US" sz="1800" b="1" baseline="30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4 </a:t>
                </a:r>
                <a:r>
                  <a:rPr lang="it-IT" altLang="en-US" sz="1800" b="1" dirty="0">
                    <a:solidFill>
                      <a:schemeClr val="accent1">
                        <a:lumMod val="50000"/>
                      </a:schemeClr>
                    </a:solidFill>
                  </a:rPr>
                  <a:t>+ </a:t>
                </a:r>
                <a:r>
                  <a:rPr lang="it-IT" altLang="en-US" sz="1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it-IT" altLang="en-US" sz="1800" b="1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5</a:t>
                </a:r>
                <a:r>
                  <a:rPr lang="it-IT" altLang="en-US" sz="1800" b="1" baseline="30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it-IT" altLang="en-US" sz="1800" b="1" dirty="0">
                    <a:solidFill>
                      <a:schemeClr val="accent1">
                        <a:lumMod val="50000"/>
                      </a:schemeClr>
                    </a:solidFill>
                  </a:rPr>
                  <a:t>+ </a:t>
                </a:r>
                <a:r>
                  <a:rPr lang="it-IT" altLang="en-US" sz="1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… + c</a:t>
                </a:r>
                <a14:m>
                  <m:oMath xmlns:m="http://schemas.openxmlformats.org/officeDocument/2006/math">
                    <m:r>
                      <a:rPr lang="it-IT" altLang="en-US" sz="2000" b="1" i="1" baseline="30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it-IT" altLang="en-US" sz="1800" b="1" baseline="30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it-IT" altLang="en-US" sz="1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endParaRPr lang="it-IT" alt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>
                    <a:solidFill>
                      <a:srgbClr val="C00000"/>
                    </a:solidFill>
                  </a:rPr>
                  <a:t>	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  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alt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alt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it-IT" alt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it-IT" altLang="en-US" sz="24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en-US" sz="24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it-IT" altLang="en-US" sz="24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p>
                        </m:sSup>
                      </m:e>
                    </m:nary>
                  </m:oMath>
                </a14:m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	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>
                    <a:solidFill>
                      <a:srgbClr val="C00000"/>
                    </a:solidFill>
                  </a:rPr>
                  <a:t>	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en-US" sz="28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en-US" sz="28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altLang="en-US" sz="28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it-IT" altLang="en-US" sz="28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den>
                    </m:f>
                  </m:oMath>
                </a14:m>
                <a:r>
                  <a:rPr lang="it-IT" altLang="en-US" sz="2800" b="1" dirty="0" smtClean="0">
                    <a:solidFill>
                      <a:srgbClr val="C00000"/>
                    </a:solidFill>
                    <a:latin typeface="+mj-lt"/>
                  </a:rPr>
                  <a:t>  </a:t>
                </a:r>
                <a:r>
                  <a:rPr lang="el-GR" altLang="en-US" sz="1800" b="1" dirty="0">
                    <a:solidFill>
                      <a:srgbClr val="C00000"/>
                    </a:solidFill>
                    <a:latin typeface="+mj-lt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latin typeface="+mj-lt"/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 smtClean="0">
                    <a:solidFill>
                      <a:srgbClr val="C00000"/>
                    </a:solidFill>
                    <a:latin typeface="+mj-lt"/>
                  </a:rPr>
                  <a:t>   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latin typeface="+mj-lt"/>
                  </a:rPr>
                  <a:t>&gt;   </a:t>
                </a:r>
                <a:r>
                  <a:rPr lang="el-GR" altLang="en-US" sz="1800" b="1" dirty="0">
                    <a:solidFill>
                      <a:srgbClr val="000099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000099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 smtClean="0">
                    <a:solidFill>
                      <a:srgbClr val="000099"/>
                    </a:solidFill>
                    <a:latin typeface="+mj-lt"/>
                  </a:rPr>
                  <a:t>   se:  0 &lt; c &lt; 1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i="1" dirty="0" smtClean="0"/>
                  <a:t>Esempio.</a:t>
                </a:r>
                <a:r>
                  <a:rPr lang="it-IT" altLang="en-US" sz="1800" dirty="0" smtClean="0"/>
                  <a:t>   Se: 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c ≡ (1 </a:t>
                </a:r>
                <a:r>
                  <a:rPr lang="it-IT" altLang="en-US" sz="1800" b="1" dirty="0">
                    <a:solidFill>
                      <a:srgbClr val="000099"/>
                    </a:solidFill>
                  </a:rPr>
                  <a:t>- z</a:t>
                </a:r>
                <a:r>
                  <a:rPr lang="it-IT" altLang="en-US" sz="1800" b="1" baseline="-25000" dirty="0">
                    <a:solidFill>
                      <a:srgbClr val="000099"/>
                    </a:solidFill>
                  </a:rPr>
                  <a:t>1</a:t>
                </a:r>
                <a:r>
                  <a:rPr lang="it-IT" altLang="en-US" sz="1800" b="1" dirty="0">
                    <a:solidFill>
                      <a:srgbClr val="000099"/>
                    </a:solidFill>
                  </a:rPr>
                  <a:t>)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c</a:t>
                </a:r>
                <a:r>
                  <a:rPr lang="it-IT" altLang="en-US" sz="1800" b="1" baseline="-25000" dirty="0" smtClean="0">
                    <a:solidFill>
                      <a:srgbClr val="000099"/>
                    </a:solidFill>
                  </a:rPr>
                  <a:t>1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 = 0,64   </a:t>
                </a:r>
                <a:r>
                  <a:rPr lang="it-IT" alt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en-US" sz="28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en-US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en-US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altLang="en-US" sz="2800" b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it-IT" altLang="en-US" sz="2800" b="1" i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den>
                    </m:f>
                  </m:oMath>
                </a14:m>
                <a:r>
                  <a:rPr lang="it-IT" altLang="en-US" sz="2400" b="1" dirty="0" smtClean="0">
                    <a:solidFill>
                      <a:srgbClr val="000099"/>
                    </a:solidFill>
                    <a:latin typeface="+mn-lt"/>
                  </a:rPr>
                  <a:t> 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latin typeface="+mj-lt"/>
                  </a:rPr>
                  <a:t>≈  2,78</a:t>
                </a:r>
                <a:endParaRPr lang="it-IT" altLang="en-US" sz="1800" b="1" dirty="0">
                  <a:solidFill>
                    <a:srgbClr val="00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8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2" y="1124744"/>
                <a:ext cx="8568184" cy="5276056"/>
              </a:xfrm>
              <a:blipFill rotWithShape="0">
                <a:blip r:embed="rId3"/>
                <a:stretch>
                  <a:fillRect l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Lez</a:t>
            </a:r>
            <a:r>
              <a:rPr lang="it-IT" dirty="0" smtClean="0"/>
              <a:t>. 11: Equilibrio macro di BP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56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484785"/>
            <a:ext cx="8439472" cy="4248472"/>
          </a:xfrm>
        </p:spPr>
        <p:txBody>
          <a:bodyPr anchor="t"/>
          <a:lstStyle/>
          <a:p>
            <a:pPr marL="0" lvl="0" indent="0" eaLnBrk="1" hangingPunct="1">
              <a:lnSpc>
                <a:spcPct val="114000"/>
              </a:lnSpc>
              <a:spcBef>
                <a:spcPts val="1200"/>
              </a:spcBef>
              <a:buClrTx/>
              <a:buSzTx/>
              <a:buNone/>
            </a:pPr>
            <a:r>
              <a:rPr lang="it-IT" sz="1800" b="1" i="1" kern="1200" dirty="0" smtClean="0">
                <a:solidFill>
                  <a:srgbClr val="000000"/>
                </a:solidFill>
              </a:rPr>
              <a:t>Indice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800" b="1" i="1" kern="1200" dirty="0" smtClean="0">
                <a:solidFill>
                  <a:srgbClr val="000000"/>
                </a:solidFill>
              </a:rPr>
              <a:t>Equilibrio generale (macro-)economico			p. </a:t>
            </a:r>
            <a:r>
              <a:rPr lang="it-IT" sz="1800" b="1" i="1" kern="1200" dirty="0">
                <a:solidFill>
                  <a:srgbClr val="000000"/>
                </a:solidFill>
              </a:rPr>
              <a:t> </a:t>
            </a:r>
            <a:r>
              <a:rPr lang="it-IT" sz="1800" b="1" i="1" kern="1200" dirty="0" smtClean="0">
                <a:solidFill>
                  <a:srgbClr val="000000"/>
                </a:solidFill>
              </a:rPr>
              <a:t>3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800" b="1" i="1" kern="1200" dirty="0" smtClean="0">
                <a:solidFill>
                  <a:srgbClr val="000000"/>
                </a:solidFill>
              </a:rPr>
              <a:t>L’ipotesi keynesiana						p.  6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800" b="1" i="1" kern="1200" dirty="0" smtClean="0">
                <a:solidFill>
                  <a:srgbClr val="000000"/>
                </a:solidFill>
              </a:rPr>
              <a:t>Domanda aggregata: dall’identità all’equilibrio	 		p.  8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800" b="1" i="1" kern="1200" dirty="0" smtClean="0">
                <a:solidFill>
                  <a:srgbClr val="000000"/>
                </a:solidFill>
              </a:rPr>
              <a:t>Domanda «desiderata» e domanda effettiva			p. 10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Font typeface="+mj-lt"/>
              <a:buAutoNum type="arabicPeriod"/>
            </a:pPr>
            <a:r>
              <a:rPr lang="it-IT" sz="1800" b="1" i="1" kern="1200" dirty="0" smtClean="0">
                <a:solidFill>
                  <a:srgbClr val="000000"/>
                </a:solidFill>
              </a:rPr>
              <a:t>Spostamenti della ZZ						p. 16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Font typeface="+mj-lt"/>
              <a:buAutoNum type="arabicPeriod"/>
            </a:pPr>
            <a:r>
              <a:rPr lang="it-IT" sz="1800" b="1" i="1" kern="1200" dirty="0" smtClean="0">
                <a:solidFill>
                  <a:srgbClr val="000000"/>
                </a:solidFill>
              </a:rPr>
              <a:t>La curva IS							p. 21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Font typeface="+mj-lt"/>
              <a:buAutoNum type="arabicPeriod"/>
            </a:pPr>
            <a:r>
              <a:rPr lang="it-IT" sz="1800" b="1" i="1" kern="1200" dirty="0" smtClean="0">
                <a:solidFill>
                  <a:srgbClr val="000000"/>
                </a:solidFill>
              </a:rPr>
              <a:t>La curva TR							p. 24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Font typeface="+mj-lt"/>
              <a:buAutoNum type="arabicPeriod"/>
            </a:pPr>
            <a:r>
              <a:rPr lang="it-IT" sz="1800" b="1" i="1" kern="1200" dirty="0" smtClean="0">
                <a:solidFill>
                  <a:srgbClr val="000000"/>
                </a:solidFill>
              </a:rPr>
              <a:t>Modello IS-TR						p. 27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Font typeface="+mj-lt"/>
              <a:buAutoNum type="arabicPeriod"/>
            </a:pPr>
            <a:r>
              <a:rPr lang="it-IT" sz="1800" b="1" i="1" kern="1200" dirty="0" smtClean="0">
                <a:solidFill>
                  <a:srgbClr val="000000"/>
                </a:solidFill>
              </a:rPr>
              <a:t>In sintesi							p. </a:t>
            </a:r>
            <a:r>
              <a:rPr lang="it-IT" sz="1800" b="1" i="1" kern="1200" smtClean="0">
                <a:solidFill>
                  <a:srgbClr val="000000"/>
                </a:solidFill>
              </a:rPr>
              <a:t>33</a:t>
            </a:r>
            <a:endParaRPr lang="it-IT" sz="1800" b="1" i="1" kern="1200" dirty="0">
              <a:solidFill>
                <a:srgbClr val="000000"/>
              </a:solidFill>
            </a:endParaRPr>
          </a:p>
        </p:txBody>
      </p:sp>
      <p:sp>
        <p:nvSpPr>
          <p:cNvPr id="12291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mtClean="0">
                <a:solidFill>
                  <a:srgbClr val="003231"/>
                </a:solidFill>
              </a:rPr>
              <a:t>Lez. 11: Equilibrio macro di BP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04663"/>
            <a:ext cx="8727504" cy="819991"/>
          </a:xfrm>
          <a:prstGeom prst="rect">
            <a:avLst/>
          </a:prstGeom>
          <a:solidFill>
            <a:schemeClr val="bg1">
              <a:alpha val="89000"/>
            </a:schemeClr>
          </a:solidFill>
          <a:ln w="3175">
            <a:solidFill>
              <a:schemeClr val="hlink"/>
            </a:solidFill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400" b="1" u="sng" dirty="0"/>
              <a:t>EQUILIBIRIO di BREVE PERIODO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2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6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60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60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60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60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60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60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60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7313612" cy="576064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 smtClean="0">
                <a:solidFill>
                  <a:srgbClr val="005A5A"/>
                </a:solidFill>
              </a:rPr>
              <a:t>Il moltiplicatore keynesiano (2)</a:t>
            </a:r>
            <a:endParaRPr lang="it-IT" sz="2400" b="1" dirty="0">
              <a:solidFill>
                <a:srgbClr val="005A5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312" y="980728"/>
                <a:ext cx="8568184" cy="5276056"/>
              </a:xfrm>
            </p:spPr>
            <p:txBody>
              <a:bodyPr/>
              <a:lstStyle/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dirty="0" smtClean="0">
                    <a:solidFill>
                      <a:schemeClr val="tx2">
                        <a:lumMod val="50000"/>
                      </a:schemeClr>
                    </a:solidFill>
                  </a:rPr>
                  <a:t>Un modo diretto per ricavare il valore del moltiplicatore: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dirty="0" smtClean="0">
                    <a:solidFill>
                      <a:schemeClr val="tx2">
                        <a:lumMod val="50000"/>
                      </a:schemeClr>
                    </a:solidFill>
                  </a:rPr>
                  <a:t>basta calcolare direttamente la </a:t>
                </a:r>
                <a:r>
                  <a:rPr lang="it-IT" altLang="en-US" sz="1800" b="1" u="sng" dirty="0" smtClean="0">
                    <a:solidFill>
                      <a:schemeClr val="tx2">
                        <a:lumMod val="50000"/>
                      </a:schemeClr>
                    </a:solidFill>
                  </a:rPr>
                  <a:t>differenza</a:t>
                </a:r>
                <a:r>
                  <a:rPr lang="it-IT" altLang="en-US" sz="1800" dirty="0" smtClean="0">
                    <a:solidFill>
                      <a:schemeClr val="tx2">
                        <a:lumMod val="50000"/>
                      </a:schemeClr>
                    </a:solidFill>
                  </a:rPr>
                  <a:t> tra valore finale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Y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it-IT" altLang="en-US" sz="1800" dirty="0" smtClean="0">
                    <a:solidFill>
                      <a:schemeClr val="tx2">
                        <a:lumMod val="50000"/>
                      </a:schemeClr>
                    </a:solidFill>
                  </a:rPr>
                  <a:t> e valore iniziale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Y</a:t>
                </a:r>
                <a:r>
                  <a:rPr lang="it-IT" altLang="en-US" sz="1800" b="1" baseline="-25000" dirty="0">
                    <a:solidFill>
                      <a:srgbClr val="C00000"/>
                    </a:solidFill>
                  </a:rPr>
                  <a:t>0 </a:t>
                </a:r>
                <a:r>
                  <a:rPr lang="it-IT" altLang="en-US" sz="1800" dirty="0" smtClean="0">
                    <a:solidFill>
                      <a:schemeClr val="tx2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	Y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=    C (</a:t>
                </a:r>
                <a:r>
                  <a:rPr lang="el-GR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Ω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,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Y</a:t>
                </a:r>
                <a:r>
                  <a:rPr lang="it-IT" altLang="en-US" sz="1800" b="1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i="0" dirty="0" smtClean="0">
                            <a:solidFill>
                              <a:srgbClr val="000099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) + I (q, r)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000099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  +  NX (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Y</a:t>
                </a:r>
                <a:r>
                  <a:rPr lang="it-IT" altLang="en-US" sz="1800" b="1" baseline="30000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F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, 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Y</a:t>
                </a:r>
                <a:r>
                  <a:rPr lang="it-IT" altLang="en-US" sz="1800" b="1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it-IT" altLang="en-US" sz="18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it-IT" altLang="en-US" sz="18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𝛆</m:t>
                    </m:r>
                  </m:oMath>
                </a14:m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)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 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        	Y</a:t>
                </a:r>
                <a:r>
                  <a:rPr lang="it-IT" altLang="en-US" sz="1800" b="1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=    C (</a:t>
                </a:r>
                <a:r>
                  <a:rPr lang="el-GR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Ω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,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Y</a:t>
                </a:r>
                <a:r>
                  <a:rPr lang="it-IT" altLang="en-US" sz="1800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000099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) + I (q, r) +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000099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+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) + 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NX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(Y</a:t>
                </a:r>
                <a:r>
                  <a:rPr lang="it-IT" altLang="en-US" sz="1800" b="1" baseline="30000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F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,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Y</a:t>
                </a:r>
                <a:r>
                  <a:rPr lang="it-IT" altLang="en-US" sz="1800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it-IT" altLang="en-US" sz="18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it-IT" altLang="en-US" sz="18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𝛆</m:t>
                    </m:r>
                  </m:oMath>
                </a14:m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)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  </a:t>
                </a:r>
                <a:endParaRPr lang="it-IT" altLang="en-US" sz="1800" b="1" dirty="0" smtClean="0">
                  <a:solidFill>
                    <a:srgbClr val="C00000"/>
                  </a:solidFill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       	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Y 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=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C +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+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NX</a:t>
                </a:r>
                <a:endParaRPr lang="it-IT" altLang="en-US" sz="1800" b="1" dirty="0" smtClean="0">
                  <a:solidFill>
                    <a:srgbClr val="C00000"/>
                  </a:solidFill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baseline="-25000" dirty="0" smtClean="0">
                    <a:solidFill>
                      <a:srgbClr val="000099"/>
                    </a:solidFill>
                  </a:rPr>
                  <a:t>	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Y  </a:t>
                </a:r>
                <a:r>
                  <a:rPr lang="it-IT" altLang="en-US" sz="18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=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c</a:t>
                </a:r>
                <a:r>
                  <a:rPr lang="it-IT" altLang="en-US" sz="1800" b="1" baseline="-25000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1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Y </a:t>
                </a:r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+ </a:t>
                </a:r>
                <a:r>
                  <a:rPr lang="el-GR" altLang="en-US" sz="1800" b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18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- z</a:t>
                </a:r>
                <a:r>
                  <a:rPr lang="it-IT" altLang="en-US" sz="1800" b="1" baseline="-25000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1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c</a:t>
                </a:r>
                <a:r>
                  <a:rPr lang="it-IT" altLang="en-US" sz="1800" b="1" baseline="-25000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1</a:t>
                </a:r>
                <a:r>
                  <a:rPr lang="el-GR" altLang="en-US" sz="1800" b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Y</a:t>
                </a:r>
              </a:p>
              <a:p>
                <a:pPr marL="5715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dirty="0" smtClean="0">
                    <a:solidFill>
                      <a:schemeClr val="tx2">
                        <a:lumMod val="50000"/>
                      </a:schemeClr>
                    </a:solidFill>
                  </a:rPr>
                  <a:t>raccogliendo:       </a:t>
                </a:r>
                <a:r>
                  <a:rPr lang="el-GR" altLang="en-US" sz="1800" b="1" dirty="0" smtClean="0">
                    <a:solidFill>
                      <a:srgbClr val="000099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Y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sz="18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(1 - </a:t>
                </a:r>
                <a:r>
                  <a:rPr lang="it-IT" altLang="en-US" sz="1800" b="1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c</a:t>
                </a:r>
                <a:r>
                  <a:rPr lang="it-IT" altLang="en-US" sz="1800" b="1" baseline="-25000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1</a:t>
                </a:r>
                <a:r>
                  <a:rPr lang="it-IT" altLang="en-US" sz="1800" b="1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 + z</a:t>
                </a:r>
                <a:r>
                  <a:rPr lang="it-IT" altLang="en-US" sz="1800" b="1" baseline="-25000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1</a:t>
                </a:r>
                <a:r>
                  <a:rPr lang="it-IT" altLang="en-US" sz="1800" b="1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c</a:t>
                </a:r>
                <a:r>
                  <a:rPr lang="it-IT" altLang="en-US" sz="1800" b="1" baseline="-25000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1</a:t>
                </a:r>
                <a:r>
                  <a:rPr lang="it-IT" altLang="en-US" sz="1800" b="1" dirty="0" smtClean="0">
                    <a:solidFill>
                      <a:schemeClr val="tx2">
                        <a:lumMod val="50000"/>
                      </a:schemeClr>
                    </a:solidFill>
                    <a:cs typeface="Calibri" panose="020F0502020204030204" pitchFamily="34" charset="0"/>
                  </a:rPr>
                  <a:t>)</a:t>
                </a:r>
                <a:r>
                  <a:rPr lang="it-IT" altLang="en-US" sz="1800" b="1" dirty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= </a:t>
                </a:r>
                <a:r>
                  <a:rPr lang="el-GR" altLang="en-US" sz="1800" b="1" dirty="0">
                    <a:solidFill>
                      <a:srgbClr val="000099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it-IT" altLang="en-US" sz="1800" b="1" dirty="0">
                    <a:solidFill>
                      <a:srgbClr val="000099"/>
                    </a:solidFill>
                  </a:rPr>
                  <a:t>Y</a:t>
                </a:r>
                <a:r>
                  <a:rPr lang="it-IT" altLang="en-US" sz="1800" b="1" dirty="0">
                    <a:solidFill>
                      <a:srgbClr val="C00000"/>
                    </a:solidFill>
                  </a:rPr>
                  <a:t> </a:t>
                </a:r>
                <a:r>
                  <a:rPr lang="it-IT" altLang="en-US" sz="1800" b="1" dirty="0">
                    <a:solidFill>
                      <a:schemeClr val="tx2">
                        <a:lumMod val="50000"/>
                      </a:schemeClr>
                    </a:solidFill>
                  </a:rPr>
                  <a:t>(1 - </a:t>
                </a:r>
                <a:r>
                  <a:rPr lang="it-IT" altLang="en-US" sz="1800" b="1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c</a:t>
                </a:r>
                <a:r>
                  <a:rPr lang="it-IT" altLang="en-US" sz="1800" b="1" dirty="0" smtClean="0">
                    <a:solidFill>
                      <a:schemeClr val="tx2">
                        <a:lumMod val="50000"/>
                      </a:schemeClr>
                    </a:solidFill>
                    <a:cs typeface="Calibri" panose="020F0502020204030204" pitchFamily="34" charset="0"/>
                  </a:rPr>
                  <a:t>)</a:t>
                </a:r>
                <a:r>
                  <a:rPr lang="it-IT" altLang="en-US" sz="1800" b="1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=  </a:t>
                </a:r>
                <a:r>
                  <a:rPr lang="el-GR" altLang="en-US" sz="1800" b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endParaRPr lang="it-IT" altLang="en-US" sz="1800" b="1" dirty="0" smtClean="0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  <a:p>
                <a:pPr marL="5715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it-IT" altLang="en-US" sz="1800" dirty="0" smtClean="0">
                    <a:solidFill>
                      <a:schemeClr val="tx2">
                        <a:lumMod val="50000"/>
                      </a:schemeClr>
                    </a:solidFill>
                  </a:rPr>
                  <a:t>E quindi ancora: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</a:rPr>
                  <a:t>	</a:t>
                </a:r>
                <a:r>
                  <a:rPr lang="el-GR" altLang="en-US" sz="2000" b="1" dirty="0">
                    <a:solidFill>
                      <a:srgbClr val="000099"/>
                    </a:solidFill>
                  </a:rPr>
                  <a:t>Δ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</a:rPr>
                  <a:t>Y</a:t>
                </a:r>
                <a:r>
                  <a:rPr lang="it-IT" altLang="en-US" sz="2000" b="1" baseline="-25000" dirty="0" smtClean="0">
                    <a:solidFill>
                      <a:srgbClr val="000099"/>
                    </a:solidFill>
                  </a:rPr>
                  <a:t>  </a:t>
                </a:r>
                <a:r>
                  <a:rPr lang="it-IT" altLang="en-US" sz="2000" b="1" dirty="0">
                    <a:solidFill>
                      <a:srgbClr val="000099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alt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it-IT" alt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den>
                    </m:f>
                  </m:oMath>
                </a14:m>
                <a:r>
                  <a:rPr lang="it-IT" altLang="en-US" sz="2800" b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l-GR" altLang="en-US" sz="1800" b="1" dirty="0" smtClean="0">
                    <a:solidFill>
                      <a:srgbClr val="C00000"/>
                    </a:solidFill>
                    <a:latin typeface="+mj-lt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1800" b="1" dirty="0">
                            <a:solidFill>
                              <a:srgbClr val="C00000"/>
                            </a:solidFill>
                            <a:latin typeface="+mj-lt"/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endParaRPr lang="it-IT" altLang="en-US" sz="1800" b="1" dirty="0" smtClean="0">
                  <a:solidFill>
                    <a:srgbClr val="000099"/>
                  </a:solidFill>
                  <a:latin typeface="+mj-lt"/>
                </a:endParaRPr>
              </a:p>
              <a:p>
                <a:pPr marL="5715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dirty="0" smtClean="0">
                    <a:latin typeface="+mj-lt"/>
                  </a:rPr>
                  <a:t>In pratica, il moltiplicatore keynesiano della spesa pubblica è </a:t>
                </a:r>
                <a:r>
                  <a:rPr lang="it-IT" altLang="en-US" sz="1800" u="sng" dirty="0" smtClean="0">
                    <a:latin typeface="+mj-lt"/>
                  </a:rPr>
                  <a:t>variabile</a:t>
                </a:r>
                <a:r>
                  <a:rPr lang="it-IT" altLang="en-US" sz="1800" dirty="0" smtClean="0">
                    <a:latin typeface="+mj-lt"/>
                  </a:rPr>
                  <a:t>: in particolare, è elevato durante una recessione, ma prossimo a zero in condizioni di piena occupazione. Inoltre, è più basso se le imposte aumentano insieme al reddito, e se vi è molta incertezza sul futuro. </a:t>
                </a:r>
                <a:endParaRPr lang="it-IT" alt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68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2" y="980728"/>
                <a:ext cx="8568184" cy="5276056"/>
              </a:xfrm>
              <a:blipFill rotWithShape="0">
                <a:blip r:embed="rId3"/>
                <a:stretch>
                  <a:fillRect l="-641" r="-641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5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7313612" cy="89535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 smtClean="0">
                <a:solidFill>
                  <a:srgbClr val="005A5A"/>
                </a:solidFill>
              </a:rPr>
              <a:t>La curva IS</a:t>
            </a:r>
            <a:endParaRPr lang="it-IT" sz="2400" b="1" dirty="0">
              <a:solidFill>
                <a:srgbClr val="005A5A"/>
              </a:solidFill>
            </a:endParaRPr>
          </a:p>
        </p:txBody>
      </p:sp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136904" cy="5348064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 smtClean="0">
                <a:solidFill>
                  <a:srgbClr val="000000"/>
                </a:solidFill>
              </a:rPr>
              <a:t>Molte variazioni esogene possono causare una traslazione della ZZ.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 smtClean="0">
                <a:solidFill>
                  <a:srgbClr val="000000"/>
                </a:solidFill>
              </a:rPr>
              <a:t>… in particolare una diminuzione del tasso d’interesse reale.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 smtClean="0">
                <a:solidFill>
                  <a:srgbClr val="000000"/>
                </a:solidFill>
              </a:rPr>
              <a:t>Se i prezzi sono fissi, una variazione del tasso d’interesse nominale </a:t>
            </a:r>
            <a:r>
              <a:rPr lang="it-IT" altLang="en-US" sz="1800" b="1" dirty="0" err="1">
                <a:solidFill>
                  <a:srgbClr val="C00000"/>
                </a:solidFill>
              </a:rPr>
              <a:t>Δi</a:t>
            </a:r>
            <a:r>
              <a:rPr lang="it-IT" altLang="en-US" sz="1800" b="1" dirty="0">
                <a:solidFill>
                  <a:srgbClr val="C00000"/>
                </a:solidFill>
              </a:rPr>
              <a:t> </a:t>
            </a:r>
            <a:r>
              <a:rPr lang="it-IT" altLang="en-US" sz="1800" dirty="0" smtClean="0">
                <a:solidFill>
                  <a:srgbClr val="000000"/>
                </a:solidFill>
              </a:rPr>
              <a:t>è anche una variazione del tasso reale.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 smtClean="0">
                <a:solidFill>
                  <a:srgbClr val="000000"/>
                </a:solidFill>
              </a:rPr>
              <a:t>In questo caso: </a:t>
            </a:r>
            <a:r>
              <a:rPr lang="it-IT" altLang="en-US" sz="2000" dirty="0" smtClean="0">
                <a:solidFill>
                  <a:srgbClr val="000000"/>
                </a:solidFill>
                <a:latin typeface="+mj-lt"/>
              </a:rPr>
              <a:t>	</a:t>
            </a:r>
            <a:r>
              <a:rPr lang="it-IT" altLang="en-US" sz="2000" b="1" dirty="0" err="1" smtClean="0">
                <a:solidFill>
                  <a:srgbClr val="C00000"/>
                </a:solidFill>
                <a:latin typeface="+mj-lt"/>
              </a:rPr>
              <a:t>Δi</a:t>
            </a:r>
            <a:r>
              <a:rPr lang="it-IT" altLang="en-US" sz="20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en-US" sz="2000" b="1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→  </a:t>
            </a:r>
            <a:r>
              <a:rPr lang="it-IT" altLang="en-US" sz="2000" b="1" dirty="0" smtClean="0">
                <a:solidFill>
                  <a:srgbClr val="000099"/>
                </a:solidFill>
                <a:latin typeface="+mj-lt"/>
              </a:rPr>
              <a:t>ΔI  </a:t>
            </a:r>
            <a:r>
              <a:rPr lang="it-IT" altLang="en-US" sz="2000" b="1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→  </a:t>
            </a:r>
            <a:r>
              <a:rPr lang="it-IT" altLang="en-US" sz="2000" b="1" dirty="0" smtClean="0">
                <a:solidFill>
                  <a:srgbClr val="000099"/>
                </a:solidFill>
                <a:latin typeface="+mj-lt"/>
              </a:rPr>
              <a:t>ΔZZ</a:t>
            </a:r>
            <a:r>
              <a:rPr lang="it-IT" altLang="en-US" sz="2000" b="1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altLang="en-US" sz="20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→ </a:t>
            </a:r>
            <a:r>
              <a:rPr lang="it-IT" altLang="en-US" sz="2000" b="1" dirty="0" smtClean="0">
                <a:solidFill>
                  <a:srgbClr val="000099"/>
                </a:solidFill>
                <a:latin typeface="+mj-lt"/>
              </a:rPr>
              <a:t>ΔY </a:t>
            </a:r>
          </a:p>
          <a:p>
            <a:pPr lvl="1">
              <a:lnSpc>
                <a:spcPct val="125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it-IT" altLang="en-US" sz="1800" i="1" dirty="0" smtClean="0">
                <a:solidFill>
                  <a:srgbClr val="000099"/>
                </a:solidFill>
                <a:latin typeface="+mj-lt"/>
              </a:rPr>
              <a:t>Questo suggerisce che possiamo formalizzare una relazione fra tasso d’interesse e reddito di equilibrio, che «passa» per l’influenza che il tasso d’interesse ha sulla domanda di investimenti.</a:t>
            </a:r>
          </a:p>
          <a:p>
            <a:pPr lvl="1">
              <a:lnSpc>
                <a:spcPct val="125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it-IT" altLang="en-US" sz="1800" i="1" dirty="0" smtClean="0">
                <a:solidFill>
                  <a:srgbClr val="000099"/>
                </a:solidFill>
                <a:latin typeface="+mj-lt"/>
              </a:rPr>
              <a:t>Questa relazione è la </a:t>
            </a:r>
            <a:r>
              <a:rPr lang="it-IT" altLang="en-US" sz="1800" b="1" dirty="0" smtClean="0">
                <a:solidFill>
                  <a:srgbClr val="000099"/>
                </a:solidFill>
                <a:latin typeface="+mj-lt"/>
              </a:rPr>
              <a:t>curva IS</a:t>
            </a:r>
            <a:endParaRPr lang="it-IT" altLang="en-US" sz="1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7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7313612" cy="89535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 smtClean="0">
                <a:solidFill>
                  <a:srgbClr val="005A5A"/>
                </a:solidFill>
              </a:rPr>
              <a:t>La curva IS: rappresentazione grafica</a:t>
            </a:r>
            <a:endParaRPr lang="it-IT" sz="2400" b="1" dirty="0">
              <a:solidFill>
                <a:srgbClr val="005A5A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59" y="980728"/>
            <a:ext cx="8350421" cy="35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611560" y="4221088"/>
            <a:ext cx="8136904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it-IT" altLang="en-US" dirty="0" smtClean="0">
                <a:solidFill>
                  <a:srgbClr val="000000"/>
                </a:solidFill>
              </a:rPr>
              <a:t>Se il tasso d’interesse diminuisce: </a:t>
            </a:r>
            <a:r>
              <a:rPr lang="it-IT" altLang="en-US" b="1" dirty="0" err="1" smtClean="0">
                <a:solidFill>
                  <a:srgbClr val="C00000"/>
                </a:solidFill>
              </a:rPr>
              <a:t>Δi</a:t>
            </a:r>
            <a:r>
              <a:rPr lang="it-IT" altLang="en-US" b="1" dirty="0" smtClean="0">
                <a:solidFill>
                  <a:srgbClr val="C00000"/>
                </a:solidFill>
              </a:rPr>
              <a:t> &lt; 0 </a:t>
            </a:r>
            <a:r>
              <a:rPr lang="it-IT" altLang="en-US" dirty="0" smtClean="0"/>
              <a:t>…</a:t>
            </a:r>
          </a:p>
          <a:p>
            <a:pPr marL="576000" indent="-342900">
              <a:lnSpc>
                <a:spcPct val="125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it-IT" altLang="en-US" dirty="0" smtClean="0">
                <a:solidFill>
                  <a:srgbClr val="000099"/>
                </a:solidFill>
              </a:rPr>
              <a:t>Aumenta la domanda di investimenti.</a:t>
            </a:r>
          </a:p>
          <a:p>
            <a:pPr marL="576000" indent="-342900">
              <a:lnSpc>
                <a:spcPct val="125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it-IT" altLang="en-US" dirty="0" smtClean="0">
                <a:solidFill>
                  <a:srgbClr val="000099"/>
                </a:solidFill>
              </a:rPr>
              <a:t>La curva ZZ si sposta verso l’altro. </a:t>
            </a:r>
            <a:endParaRPr lang="it-IT" altLang="en-US" dirty="0">
              <a:solidFill>
                <a:srgbClr val="000099"/>
              </a:solidFill>
            </a:endParaRPr>
          </a:p>
          <a:p>
            <a:pPr marL="576000" indent="-342900">
              <a:lnSpc>
                <a:spcPct val="125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it-IT" altLang="en-US" dirty="0" smtClean="0">
                <a:solidFill>
                  <a:srgbClr val="000099"/>
                </a:solidFill>
              </a:rPr>
              <a:t>Inizialmente vi è un eccesso di domanda di beni.</a:t>
            </a:r>
          </a:p>
          <a:p>
            <a:pPr marL="576000" indent="-342900">
              <a:lnSpc>
                <a:spcPct val="125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it-IT" altLang="en-US" dirty="0" smtClean="0">
                <a:solidFill>
                  <a:srgbClr val="000099"/>
                </a:solidFill>
              </a:rPr>
              <a:t>Nel nuovo equilibrio, reddito e domanda sono aumentati.</a:t>
            </a:r>
            <a:endParaRPr lang="it-IT" alt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 34"/>
          <p:cNvSpPr>
            <a:spLocks noChangeShapeType="1"/>
          </p:cNvSpPr>
          <p:nvPr/>
        </p:nvSpPr>
        <p:spPr bwMode="auto">
          <a:xfrm>
            <a:off x="6618292" y="3284238"/>
            <a:ext cx="39683" cy="2343151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blackWhite">
          <a:xfrm>
            <a:off x="539553" y="836712"/>
            <a:ext cx="8136904" cy="118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de-DE" b="0" dirty="0" smtClean="0">
                <a:solidFill>
                  <a:srgbClr val="000066"/>
                </a:solidFill>
              </a:rPr>
              <a:t>La </a:t>
            </a:r>
            <a:r>
              <a:rPr lang="de-DE" b="0" dirty="0" err="1" smtClean="0">
                <a:solidFill>
                  <a:srgbClr val="000066"/>
                </a:solidFill>
              </a:rPr>
              <a:t>curva</a:t>
            </a:r>
            <a:r>
              <a:rPr lang="de-DE" b="0" dirty="0" smtClean="0">
                <a:solidFill>
                  <a:srgbClr val="000066"/>
                </a:solidFill>
              </a:rPr>
              <a:t> IS è </a:t>
            </a:r>
            <a:r>
              <a:rPr lang="de-DE" b="0" dirty="0" err="1" smtClean="0">
                <a:solidFill>
                  <a:srgbClr val="000066"/>
                </a:solidFill>
              </a:rPr>
              <a:t>il</a:t>
            </a:r>
            <a:r>
              <a:rPr lang="de-DE" dirty="0">
                <a:solidFill>
                  <a:srgbClr val="000066"/>
                </a:solidFill>
              </a:rPr>
              <a:t> </a:t>
            </a:r>
            <a:r>
              <a:rPr lang="de-DE" dirty="0" err="1">
                <a:solidFill>
                  <a:srgbClr val="000066"/>
                </a:solidFill>
              </a:rPr>
              <a:t>luogo</a:t>
            </a:r>
            <a:r>
              <a:rPr lang="de-DE" dirty="0">
                <a:solidFill>
                  <a:srgbClr val="000066"/>
                </a:solidFill>
              </a:rPr>
              <a:t> delle </a:t>
            </a:r>
            <a:r>
              <a:rPr lang="de-DE" dirty="0" err="1">
                <a:solidFill>
                  <a:srgbClr val="000066"/>
                </a:solidFill>
              </a:rPr>
              <a:t>combinazioni</a:t>
            </a:r>
            <a:r>
              <a:rPr lang="de-DE" dirty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tra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sz="2000" b="1" dirty="0" smtClean="0">
                <a:solidFill>
                  <a:srgbClr val="C00000"/>
                </a:solidFill>
              </a:rPr>
              <a:t>Y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ed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sz="2000" b="1" dirty="0" smtClean="0">
                <a:solidFill>
                  <a:srgbClr val="C00000"/>
                </a:solidFill>
              </a:rPr>
              <a:t> i </a:t>
            </a:r>
            <a:r>
              <a:rPr lang="de-DE" dirty="0" smtClean="0">
                <a:solidFill>
                  <a:srgbClr val="000066"/>
                </a:solidFill>
              </a:rPr>
              <a:t>per le </a:t>
            </a:r>
            <a:r>
              <a:rPr lang="de-DE" dirty="0" err="1" smtClean="0">
                <a:solidFill>
                  <a:srgbClr val="000066"/>
                </a:solidFill>
              </a:rPr>
              <a:t>quali</a:t>
            </a:r>
            <a:r>
              <a:rPr lang="de-DE" dirty="0" smtClean="0">
                <a:solidFill>
                  <a:srgbClr val="000066"/>
                </a:solidFill>
              </a:rPr>
              <a:t> vi è </a:t>
            </a:r>
            <a:r>
              <a:rPr lang="de-DE" dirty="0" err="1" smtClean="0">
                <a:solidFill>
                  <a:srgbClr val="000066"/>
                </a:solidFill>
              </a:rPr>
              <a:t>equilibrio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nel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mercato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dei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beni</a:t>
            </a:r>
            <a:r>
              <a:rPr lang="de-DE" dirty="0" smtClean="0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de-DE" dirty="0" smtClean="0">
                <a:solidFill>
                  <a:srgbClr val="000066"/>
                </a:solidFill>
              </a:rPr>
              <a:t>           A </a:t>
            </a:r>
            <a:r>
              <a:rPr lang="de-DE" u="sng" dirty="0" err="1" smtClean="0">
                <a:solidFill>
                  <a:srgbClr val="000066"/>
                </a:solidFill>
              </a:rPr>
              <a:t>destra</a:t>
            </a:r>
            <a:r>
              <a:rPr lang="de-DE" dirty="0" smtClean="0">
                <a:solidFill>
                  <a:srgbClr val="000066"/>
                </a:solidFill>
              </a:rPr>
              <a:t> della IS:  </a:t>
            </a:r>
            <a:r>
              <a:rPr lang="de-DE" dirty="0" err="1" smtClean="0">
                <a:solidFill>
                  <a:srgbClr val="000066"/>
                </a:solidFill>
              </a:rPr>
              <a:t>eccesso</a:t>
            </a:r>
            <a:r>
              <a:rPr lang="de-DE" dirty="0" smtClean="0">
                <a:solidFill>
                  <a:srgbClr val="000066"/>
                </a:solidFill>
              </a:rPr>
              <a:t> di </a:t>
            </a:r>
            <a:r>
              <a:rPr lang="de-DE" dirty="0" err="1" smtClean="0">
                <a:solidFill>
                  <a:srgbClr val="000066"/>
                </a:solidFill>
              </a:rPr>
              <a:t>offerta</a:t>
            </a:r>
            <a:r>
              <a:rPr lang="de-DE" dirty="0" smtClean="0">
                <a:solidFill>
                  <a:srgbClr val="000066"/>
                </a:solidFill>
              </a:rPr>
              <a:t>.  A </a:t>
            </a:r>
            <a:r>
              <a:rPr lang="de-DE" u="sng" dirty="0" err="1" smtClean="0">
                <a:solidFill>
                  <a:srgbClr val="000066"/>
                </a:solidFill>
              </a:rPr>
              <a:t>sinistra</a:t>
            </a:r>
            <a:r>
              <a:rPr lang="de-DE" dirty="0" smtClean="0">
                <a:solidFill>
                  <a:srgbClr val="000066"/>
                </a:solidFill>
              </a:rPr>
              <a:t>: </a:t>
            </a:r>
            <a:r>
              <a:rPr lang="de-DE" dirty="0" err="1" smtClean="0">
                <a:solidFill>
                  <a:srgbClr val="000066"/>
                </a:solidFill>
              </a:rPr>
              <a:t>eccesso</a:t>
            </a:r>
            <a:r>
              <a:rPr lang="de-DE" dirty="0" smtClean="0">
                <a:solidFill>
                  <a:srgbClr val="000066"/>
                </a:solidFill>
              </a:rPr>
              <a:t> di </a:t>
            </a:r>
            <a:r>
              <a:rPr lang="de-DE" dirty="0" err="1" smtClean="0">
                <a:solidFill>
                  <a:srgbClr val="000066"/>
                </a:solidFill>
              </a:rPr>
              <a:t>domanda</a:t>
            </a:r>
            <a:endParaRPr lang="en-US" sz="2400" b="0" dirty="0">
              <a:solidFill>
                <a:srgbClr val="000066"/>
              </a:solidFill>
            </a:endParaRPr>
          </a:p>
        </p:txBody>
      </p:sp>
      <p:sp>
        <p:nvSpPr>
          <p:cNvPr id="2" name="Line 34"/>
          <p:cNvSpPr>
            <a:spLocks noChangeShapeType="1"/>
          </p:cNvSpPr>
          <p:nvPr/>
        </p:nvSpPr>
        <p:spPr bwMode="auto">
          <a:xfrm flipH="1" flipV="1">
            <a:off x="5683250" y="3284239"/>
            <a:ext cx="976316" cy="1905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H="1">
            <a:off x="5667375" y="4351040"/>
            <a:ext cx="1828800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14126" y="2131715"/>
            <a:ext cx="4833938" cy="3990975"/>
            <a:chOff x="88" y="1386"/>
            <a:chExt cx="3045" cy="251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90" y="1392"/>
              <a:ext cx="2160" cy="2208"/>
            </a:xfrm>
            <a:custGeom>
              <a:avLst/>
              <a:gdLst>
                <a:gd name="T0" fmla="*/ 0 w 2160"/>
                <a:gd name="T1" fmla="*/ 0 h 2208"/>
                <a:gd name="T2" fmla="*/ 0 w 2160"/>
                <a:gd name="T3" fmla="*/ 2208 h 2208"/>
                <a:gd name="T4" fmla="*/ 2160 w 2160"/>
                <a:gd name="T5" fmla="*/ 2208 h 2208"/>
                <a:gd name="T6" fmla="*/ 0 60000 65536"/>
                <a:gd name="T7" fmla="*/ 0 60000 65536"/>
                <a:gd name="T8" fmla="*/ 0 60000 65536"/>
                <a:gd name="T9" fmla="*/ 0 w 2160"/>
                <a:gd name="T10" fmla="*/ 0 h 2208"/>
                <a:gd name="T11" fmla="*/ 2160 w 2160"/>
                <a:gd name="T12" fmla="*/ 2208 h 2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208">
                  <a:moveTo>
                    <a:pt x="0" y="0"/>
                  </a:moveTo>
                  <a:lnTo>
                    <a:pt x="0" y="2208"/>
                  </a:lnTo>
                  <a:lnTo>
                    <a:pt x="2160" y="2208"/>
                  </a:lnTo>
                </a:path>
              </a:pathLst>
            </a:cu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16200000">
              <a:off x="-898" y="2372"/>
              <a:ext cx="2223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 b="0" dirty="0" err="1" smtClean="0">
                  <a:solidFill>
                    <a:srgbClr val="000066"/>
                  </a:solidFill>
                </a:rPr>
                <a:t>Domanda</a:t>
              </a:r>
              <a:r>
                <a:rPr lang="de-DE" sz="2000" b="0" dirty="0" smtClean="0">
                  <a:solidFill>
                    <a:srgbClr val="000066"/>
                  </a:solidFill>
                </a:rPr>
                <a:t> </a:t>
              </a:r>
              <a:r>
                <a:rPr lang="de-DE" sz="2000" b="0" dirty="0" err="1" smtClean="0">
                  <a:solidFill>
                    <a:srgbClr val="000066"/>
                  </a:solidFill>
                </a:rPr>
                <a:t>desiderata</a:t>
              </a:r>
              <a:endParaRPr lang="en-US" sz="2000" b="0" dirty="0">
                <a:solidFill>
                  <a:srgbClr val="000066"/>
                </a:solidFill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274" y="3648"/>
              <a:ext cx="859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2000" b="0" dirty="0" err="1" smtClean="0">
                  <a:solidFill>
                    <a:srgbClr val="000066"/>
                  </a:solidFill>
                </a:rPr>
                <a:t>Prodotto</a:t>
              </a:r>
              <a:endParaRPr lang="en-US" sz="2000" b="0" dirty="0">
                <a:solidFill>
                  <a:srgbClr val="000066"/>
                </a:solidFill>
              </a:endParaRPr>
            </a:p>
          </p:txBody>
        </p:sp>
      </p:grpSp>
      <p:sp>
        <p:nvSpPr>
          <p:cNvPr id="8" name="Freeform 9"/>
          <p:cNvSpPr>
            <a:spLocks/>
          </p:cNvSpPr>
          <p:nvPr/>
        </p:nvSpPr>
        <p:spPr bwMode="auto">
          <a:xfrm>
            <a:off x="5667375" y="2141240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2147483647 h 2208"/>
              <a:gd name="T4" fmla="*/ 2147483647 w 2160"/>
              <a:gd name="T5" fmla="*/ 2147483647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029575" y="5722640"/>
            <a:ext cx="1143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err="1" smtClean="0">
                <a:solidFill>
                  <a:srgbClr val="000066"/>
                </a:solidFill>
              </a:rPr>
              <a:t>Prodotto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1614289" y="3557290"/>
            <a:ext cx="297180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281039" y="4655840"/>
            <a:ext cx="0" cy="99060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1290439" y="4681240"/>
            <a:ext cx="958850" cy="635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15" name="Object 17"/>
          <p:cNvGraphicFramePr>
            <a:graphicFrameLocks noChangeAspect="1"/>
          </p:cNvGraphicFramePr>
          <p:nvPr>
            <p:extLst/>
          </p:nvPr>
        </p:nvGraphicFramePr>
        <p:xfrm>
          <a:off x="933624" y="4547890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Equation" r:id="rId4" imgW="330480" imgH="355320" progId="">
                  <p:embed/>
                </p:oleObj>
              </mc:Choice>
              <mc:Fallback>
                <p:oleObj name="Equation" r:id="rId4" imgW="330480" imgH="355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933624" y="4547890"/>
                        <a:ext cx="254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/>
          </p:nvPr>
        </p:nvGraphicFramePr>
        <p:xfrm>
          <a:off x="2147689" y="5798840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Equation" r:id="rId6" imgW="330480" imgH="355320" progId="">
                  <p:embed/>
                </p:oleObj>
              </mc:Choice>
              <mc:Fallback>
                <p:oleObj name="Equation" r:id="rId6" imgW="330480" imgH="355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2147689" y="5798840"/>
                        <a:ext cx="254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119239" y="3884315"/>
            <a:ext cx="0" cy="175260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1290439" y="3808115"/>
            <a:ext cx="1828800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19" name="Object 21"/>
          <p:cNvGraphicFramePr>
            <a:graphicFrameLocks noChangeAspect="1"/>
          </p:cNvGraphicFramePr>
          <p:nvPr>
            <p:extLst/>
          </p:nvPr>
        </p:nvGraphicFramePr>
        <p:xfrm>
          <a:off x="870124" y="3608090"/>
          <a:ext cx="317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Equation" r:id="rId8" imgW="406800" imgH="355320" progId="">
                  <p:embed/>
                </p:oleObj>
              </mc:Choice>
              <mc:Fallback>
                <p:oleObj name="Equation" r:id="rId8" imgW="406800" imgH="355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870124" y="3608090"/>
                        <a:ext cx="317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2"/>
          <p:cNvGraphicFramePr>
            <a:graphicFrameLocks noChangeAspect="1"/>
          </p:cNvGraphicFramePr>
          <p:nvPr>
            <p:extLst/>
          </p:nvPr>
        </p:nvGraphicFramePr>
        <p:xfrm>
          <a:off x="2979539" y="5794078"/>
          <a:ext cx="317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Equation" r:id="rId10" imgW="406800" imgH="355320" progId="">
                  <p:embed/>
                </p:oleObj>
              </mc:Choice>
              <mc:Fallback>
                <p:oleObj name="Equation" r:id="rId10" imgW="406800" imgH="355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2979539" y="5794078"/>
                        <a:ext cx="317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4"/>
          <p:cNvGraphicFramePr>
            <a:graphicFrameLocks noChangeAspect="1"/>
          </p:cNvGraphicFramePr>
          <p:nvPr>
            <p:extLst/>
          </p:nvPr>
        </p:nvGraphicFramePr>
        <p:xfrm>
          <a:off x="6521450" y="5790903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Equation" r:id="rId12" imgW="330480" imgH="355320" progId="">
                  <p:embed/>
                </p:oleObj>
              </mc:Choice>
              <mc:Fallback>
                <p:oleObj name="Equation" r:id="rId12" imgW="330480" imgH="355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6521450" y="5790903"/>
                        <a:ext cx="254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6"/>
          <p:cNvGraphicFramePr>
            <a:graphicFrameLocks noChangeAspect="1"/>
          </p:cNvGraphicFramePr>
          <p:nvPr>
            <p:extLst/>
          </p:nvPr>
        </p:nvGraphicFramePr>
        <p:xfrm>
          <a:off x="7353300" y="5795665"/>
          <a:ext cx="317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Equation" r:id="rId14" imgW="406800" imgH="355320" progId="">
                  <p:embed/>
                </p:oleObj>
              </mc:Choice>
              <mc:Fallback>
                <p:oleObj name="Equation" r:id="rId14" imgW="406800" imgH="355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7353300" y="5795665"/>
                        <a:ext cx="317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7"/>
          <p:cNvSpPr txBox="1">
            <a:spLocks noChangeArrowheads="1"/>
          </p:cNvSpPr>
          <p:nvPr/>
        </p:nvSpPr>
        <p:spPr bwMode="blackWhite">
          <a:xfrm>
            <a:off x="6572250" y="284609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A</a:t>
            </a:r>
            <a:endParaRPr lang="en-US" sz="2400" b="0" i="1">
              <a:solidFill>
                <a:srgbClr val="000066"/>
              </a:solidFill>
            </a:endParaRPr>
          </a:p>
        </p:txBody>
      </p: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5867400" y="2065040"/>
            <a:ext cx="2314575" cy="3200400"/>
            <a:chOff x="3696" y="1344"/>
            <a:chExt cx="1458" cy="2016"/>
          </a:xfrm>
        </p:grpSpPr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3858" y="1680"/>
              <a:ext cx="1296" cy="1680"/>
            </a:xfrm>
            <a:prstGeom prst="line">
              <a:avLst/>
            </a:prstGeom>
            <a:noFill/>
            <a:ln w="38100">
              <a:solidFill>
                <a:srgbClr val="EE265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blackWhite">
            <a:xfrm>
              <a:off x="3696" y="1344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800" b="0" i="1">
                  <a:solidFill>
                    <a:srgbClr val="000066"/>
                  </a:solidFill>
                </a:rPr>
                <a:t>IS</a:t>
              </a:r>
              <a:endParaRPr lang="en-US" sz="2800" b="0" i="1">
                <a:solidFill>
                  <a:srgbClr val="000066"/>
                </a:solidFill>
              </a:endParaRPr>
            </a:p>
          </p:txBody>
        </p:sp>
      </p:grp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1290439" y="2446040"/>
            <a:ext cx="3200400" cy="3200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blackWhite">
          <a:xfrm>
            <a:off x="4005064" y="198884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b="0" i="1" dirty="0" smtClean="0">
                <a:solidFill>
                  <a:srgbClr val="000066"/>
                </a:solidFill>
              </a:rPr>
              <a:t>Y=ZZ</a:t>
            </a:r>
            <a:endParaRPr lang="en-US" sz="2800" b="0" i="1" dirty="0">
              <a:solidFill>
                <a:srgbClr val="000066"/>
              </a:solidFill>
            </a:endParaRPr>
          </a:p>
        </p:txBody>
      </p:sp>
      <p:graphicFrame>
        <p:nvGraphicFramePr>
          <p:cNvPr id="31" name="Object 33"/>
          <p:cNvGraphicFramePr>
            <a:graphicFrameLocks noChangeAspect="1"/>
          </p:cNvGraphicFramePr>
          <p:nvPr>
            <p:extLst/>
          </p:nvPr>
        </p:nvGraphicFramePr>
        <p:xfrm>
          <a:off x="5364163" y="4206578"/>
          <a:ext cx="20478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Equation" r:id="rId16" imgW="254160" imgH="355320" progId="">
                  <p:embed/>
                </p:oleObj>
              </mc:Choice>
              <mc:Fallback>
                <p:oleObj name="Equation" r:id="rId16" imgW="254160" imgH="355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364163" y="4206578"/>
                        <a:ext cx="20478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5"/>
          <p:cNvGraphicFramePr>
            <a:graphicFrameLocks noChangeAspect="1"/>
          </p:cNvGraphicFramePr>
          <p:nvPr>
            <p:extLst/>
          </p:nvPr>
        </p:nvGraphicFramePr>
        <p:xfrm>
          <a:off x="5413375" y="3176290"/>
          <a:ext cx="12858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Equation" r:id="rId18" imgW="152640" imgH="355320" progId="">
                  <p:embed/>
                </p:oleObj>
              </mc:Choice>
              <mc:Fallback>
                <p:oleObj name="Equation" r:id="rId18" imgW="152640" imgH="355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413375" y="3176290"/>
                        <a:ext cx="128588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2714427" y="3408065"/>
            <a:ext cx="533400" cy="466725"/>
            <a:chOff x="1587" y="2190"/>
            <a:chExt cx="336" cy="294"/>
          </a:xfrm>
        </p:grpSpPr>
        <p:sp>
          <p:nvSpPr>
            <p:cNvPr id="34" name="Text Box 37"/>
            <p:cNvSpPr txBox="1">
              <a:spLocks noChangeArrowheads="1"/>
            </p:cNvSpPr>
            <p:nvPr/>
          </p:nvSpPr>
          <p:spPr bwMode="blackWhite">
            <a:xfrm>
              <a:off x="1587" y="219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400" b="0" i="1">
                  <a:solidFill>
                    <a:srgbClr val="000066"/>
                  </a:solidFill>
                </a:rPr>
                <a:t>B</a:t>
              </a:r>
              <a:endParaRPr lang="en-US" sz="2400" b="0" i="1">
                <a:solidFill>
                  <a:srgbClr val="000066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1800" y="2412"/>
              <a:ext cx="72" cy="7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6" name="Text Box 39"/>
          <p:cNvSpPr txBox="1">
            <a:spLocks noChangeArrowheads="1"/>
          </p:cNvSpPr>
          <p:nvPr/>
        </p:nvSpPr>
        <p:spPr bwMode="blackWhite">
          <a:xfrm>
            <a:off x="2176264" y="460821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A</a:t>
            </a:r>
            <a:endParaRPr lang="en-US" sz="2400" b="0" i="1">
              <a:solidFill>
                <a:srgbClr val="000066"/>
              </a:solidFill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5740871" y="4437112"/>
            <a:ext cx="14954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b="0" dirty="0" err="1" smtClean="0">
                <a:solidFill>
                  <a:srgbClr val="000066"/>
                </a:solidFill>
              </a:rPr>
              <a:t>Eccesso</a:t>
            </a:r>
            <a:r>
              <a:rPr lang="de-DE" b="0" dirty="0" smtClean="0">
                <a:solidFill>
                  <a:srgbClr val="000066"/>
                </a:solidFill>
              </a:rPr>
              <a:t> di </a:t>
            </a:r>
            <a:r>
              <a:rPr lang="de-DE" b="0" dirty="0" err="1" smtClean="0">
                <a:solidFill>
                  <a:srgbClr val="000066"/>
                </a:solidFill>
              </a:rPr>
              <a:t>domanda</a:t>
            </a:r>
            <a:r>
              <a:rPr lang="de-DE" b="0" dirty="0" smtClean="0">
                <a:solidFill>
                  <a:srgbClr val="000066"/>
                </a:solidFill>
              </a:rPr>
              <a:t> di </a:t>
            </a:r>
            <a:r>
              <a:rPr lang="de-DE" b="0" dirty="0" err="1" smtClean="0">
                <a:solidFill>
                  <a:srgbClr val="000066"/>
                </a:solidFill>
              </a:rPr>
              <a:t>beni</a:t>
            </a:r>
            <a:endParaRPr lang="en-US" b="0" dirty="0">
              <a:solidFill>
                <a:srgbClr val="000066"/>
              </a:solidFill>
            </a:endParaRPr>
          </a:p>
        </p:txBody>
      </p:sp>
      <p:grpSp>
        <p:nvGrpSpPr>
          <p:cNvPr id="45" name="Group 51"/>
          <p:cNvGrpSpPr>
            <a:grpSpLocks/>
          </p:cNvGrpSpPr>
          <p:nvPr/>
        </p:nvGrpSpPr>
        <p:grpSpPr bwMode="auto">
          <a:xfrm>
            <a:off x="7391400" y="3931940"/>
            <a:ext cx="533400" cy="466725"/>
            <a:chOff x="4656" y="2520"/>
            <a:chExt cx="336" cy="294"/>
          </a:xfrm>
        </p:grpSpPr>
        <p:sp>
          <p:nvSpPr>
            <p:cNvPr id="46" name="Oval 52"/>
            <p:cNvSpPr>
              <a:spLocks noChangeArrowheads="1"/>
            </p:cNvSpPr>
            <p:nvPr/>
          </p:nvSpPr>
          <p:spPr bwMode="auto">
            <a:xfrm>
              <a:off x="4668" y="2742"/>
              <a:ext cx="72" cy="7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Text Box 53"/>
            <p:cNvSpPr txBox="1">
              <a:spLocks noChangeArrowheads="1"/>
            </p:cNvSpPr>
            <p:nvPr/>
          </p:nvSpPr>
          <p:spPr bwMode="blackWhite">
            <a:xfrm>
              <a:off x="4656" y="252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400" b="0" i="1">
                  <a:solidFill>
                    <a:srgbClr val="000066"/>
                  </a:solidFill>
                </a:rPr>
                <a:t>B</a:t>
              </a:r>
              <a:endParaRPr lang="en-US" sz="2400" b="0" i="1">
                <a:solidFill>
                  <a:srgbClr val="000066"/>
                </a:solidFill>
              </a:endParaRPr>
            </a:p>
          </p:txBody>
        </p:sp>
      </p:grpSp>
      <p:sp>
        <p:nvSpPr>
          <p:cNvPr id="51" name="Line 57"/>
          <p:cNvSpPr>
            <a:spLocks noChangeShapeType="1"/>
          </p:cNvSpPr>
          <p:nvPr/>
        </p:nvSpPr>
        <p:spPr bwMode="auto">
          <a:xfrm flipV="1">
            <a:off x="1595239" y="4274840"/>
            <a:ext cx="2971800" cy="533400"/>
          </a:xfrm>
          <a:prstGeom prst="line">
            <a:avLst/>
          </a:prstGeom>
          <a:noFill/>
          <a:ln w="38100">
            <a:solidFill>
              <a:srgbClr val="EE265E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2" name="Oval 58"/>
          <p:cNvSpPr>
            <a:spLocks noChangeArrowheads="1"/>
          </p:cNvSpPr>
          <p:nvPr/>
        </p:nvSpPr>
        <p:spPr bwMode="blackWhite">
          <a:xfrm>
            <a:off x="2225452" y="3933056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59"/>
          <p:cNvSpPr txBox="1">
            <a:spLocks noChangeArrowheads="1"/>
          </p:cNvSpPr>
          <p:nvPr/>
        </p:nvSpPr>
        <p:spPr bwMode="blackWhite">
          <a:xfrm>
            <a:off x="1979712" y="3547864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C</a:t>
            </a:r>
            <a:endParaRPr lang="en-US" sz="2400" b="0" i="1">
              <a:solidFill>
                <a:srgbClr val="000066"/>
              </a:solidFill>
            </a:endParaRPr>
          </a:p>
        </p:txBody>
      </p:sp>
      <p:sp>
        <p:nvSpPr>
          <p:cNvPr id="57" name="Oval 63"/>
          <p:cNvSpPr>
            <a:spLocks noChangeArrowheads="1"/>
          </p:cNvSpPr>
          <p:nvPr/>
        </p:nvSpPr>
        <p:spPr bwMode="auto">
          <a:xfrm>
            <a:off x="2204839" y="4636790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8" name="Group 66"/>
          <p:cNvGrpSpPr>
            <a:grpSpLocks/>
          </p:cNvGrpSpPr>
          <p:nvPr/>
        </p:nvGrpSpPr>
        <p:grpSpPr bwMode="auto">
          <a:xfrm>
            <a:off x="6199387" y="3975371"/>
            <a:ext cx="533400" cy="461963"/>
            <a:chOff x="3895" y="2567"/>
            <a:chExt cx="336" cy="291"/>
          </a:xfrm>
        </p:grpSpPr>
        <p:sp>
          <p:nvSpPr>
            <p:cNvPr id="59" name="Oval 67"/>
            <p:cNvSpPr>
              <a:spLocks noChangeArrowheads="1"/>
            </p:cNvSpPr>
            <p:nvPr/>
          </p:nvSpPr>
          <p:spPr bwMode="blackWhite">
            <a:xfrm>
              <a:off x="4140" y="2767"/>
              <a:ext cx="72" cy="7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" name="Text Box 68"/>
            <p:cNvSpPr txBox="1">
              <a:spLocks noChangeArrowheads="1"/>
            </p:cNvSpPr>
            <p:nvPr/>
          </p:nvSpPr>
          <p:spPr bwMode="blackWhite">
            <a:xfrm>
              <a:off x="3895" y="2567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400" b="0" i="1" dirty="0" smtClean="0">
                  <a:solidFill>
                    <a:srgbClr val="000066"/>
                  </a:solidFill>
                </a:rPr>
                <a:t>C</a:t>
              </a:r>
              <a:endParaRPr lang="en-US" sz="2400" b="0" i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61" name="Oval 69"/>
          <p:cNvSpPr>
            <a:spLocks noChangeArrowheads="1"/>
          </p:cNvSpPr>
          <p:nvPr/>
        </p:nvSpPr>
        <p:spPr bwMode="auto">
          <a:xfrm>
            <a:off x="6581775" y="3208040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Text Box 70"/>
          <p:cNvSpPr txBox="1">
            <a:spLocks noChangeArrowheads="1"/>
          </p:cNvSpPr>
          <p:nvPr/>
        </p:nvSpPr>
        <p:spPr bwMode="auto">
          <a:xfrm rot="16200000">
            <a:off x="3802857" y="3427879"/>
            <a:ext cx="26654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smtClean="0">
                <a:solidFill>
                  <a:srgbClr val="000066"/>
                </a:solidFill>
              </a:rPr>
              <a:t>Tasso </a:t>
            </a:r>
            <a:r>
              <a:rPr lang="de-DE" sz="2000" dirty="0" smtClean="0">
                <a:solidFill>
                  <a:srgbClr val="000066"/>
                </a:solidFill>
              </a:rPr>
              <a:t>di </a:t>
            </a:r>
            <a:r>
              <a:rPr lang="de-DE" sz="2000" dirty="0" err="1" smtClean="0">
                <a:solidFill>
                  <a:srgbClr val="000066"/>
                </a:solidFill>
              </a:rPr>
              <a:t>interesse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3856409" y="3140968"/>
            <a:ext cx="136366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smtClean="0">
                <a:solidFill>
                  <a:srgbClr val="000066"/>
                </a:solidFill>
              </a:rPr>
              <a:t>ZZ(i‘)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3779912" y="3859411"/>
            <a:ext cx="136366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smtClean="0">
                <a:solidFill>
                  <a:srgbClr val="000066"/>
                </a:solidFill>
              </a:rPr>
              <a:t>ZZ(i)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539553" y="260648"/>
            <a:ext cx="8123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       La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curva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IS: 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Eccessi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di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offerta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 e di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domanda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>
            <a:off x="2433439" y="4808240"/>
            <a:ext cx="0" cy="99060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68" name="Text Box 43"/>
          <p:cNvSpPr txBox="1">
            <a:spLocks noChangeArrowheads="1"/>
          </p:cNvSpPr>
          <p:nvPr/>
        </p:nvSpPr>
        <p:spPr bwMode="auto">
          <a:xfrm>
            <a:off x="7181031" y="2649686"/>
            <a:ext cx="14954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b="0" dirty="0" err="1" smtClean="0">
                <a:solidFill>
                  <a:srgbClr val="000066"/>
                </a:solidFill>
              </a:rPr>
              <a:t>Eccesso</a:t>
            </a:r>
            <a:r>
              <a:rPr lang="de-DE" b="0" dirty="0" smtClean="0">
                <a:solidFill>
                  <a:srgbClr val="000066"/>
                </a:solidFill>
              </a:rPr>
              <a:t> di </a:t>
            </a:r>
            <a:r>
              <a:rPr lang="de-DE" b="0" dirty="0" err="1" smtClean="0">
                <a:solidFill>
                  <a:srgbClr val="000066"/>
                </a:solidFill>
              </a:rPr>
              <a:t>offerta</a:t>
            </a:r>
            <a:r>
              <a:rPr lang="de-DE" b="0" dirty="0" smtClean="0">
                <a:solidFill>
                  <a:srgbClr val="000066"/>
                </a:solidFill>
              </a:rPr>
              <a:t> di </a:t>
            </a:r>
            <a:r>
              <a:rPr lang="de-DE" b="0" dirty="0" err="1" smtClean="0">
                <a:solidFill>
                  <a:srgbClr val="000066"/>
                </a:solidFill>
              </a:rPr>
              <a:t>beni</a:t>
            </a:r>
            <a:endParaRPr lang="en-US" b="0" dirty="0">
              <a:solidFill>
                <a:srgbClr val="000066"/>
              </a:solidFill>
            </a:endParaRPr>
          </a:p>
        </p:txBody>
      </p:sp>
      <p:sp>
        <p:nvSpPr>
          <p:cNvPr id="70" name="Line 34"/>
          <p:cNvSpPr>
            <a:spLocks noChangeShapeType="1"/>
          </p:cNvSpPr>
          <p:nvPr/>
        </p:nvSpPr>
        <p:spPr bwMode="auto">
          <a:xfrm>
            <a:off x="7436050" y="4351040"/>
            <a:ext cx="16270" cy="1277095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4" name="Segnaposto piè di pagina 1"/>
          <p:cNvSpPr txBox="1">
            <a:spLocks/>
          </p:cNvSpPr>
          <p:nvPr/>
        </p:nvSpPr>
        <p:spPr>
          <a:xfrm>
            <a:off x="381000" y="6400800"/>
            <a:ext cx="3886200" cy="2286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200" dirty="0" err="1" smtClean="0"/>
              <a:t>Lez</a:t>
            </a:r>
            <a:r>
              <a:rPr lang="it-IT" sz="1200" dirty="0" smtClean="0"/>
              <a:t>. 10: Equilibrio macro di BP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380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7" grpId="0"/>
      <p:bldP spid="2" grpId="0" animBg="1"/>
      <p:bldP spid="38" grpId="0" animBg="1"/>
      <p:bldP spid="52" grpId="0" animBg="1"/>
      <p:bldP spid="53" grpId="0"/>
      <p:bldP spid="68" grpId="0" animBg="1"/>
      <p:bldP spid="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7313612" cy="89535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 smtClean="0">
                <a:solidFill>
                  <a:srgbClr val="005A5A"/>
                </a:solidFill>
              </a:rPr>
              <a:t>La curva TR</a:t>
            </a:r>
            <a:endParaRPr lang="it-IT" sz="2400" b="1" dirty="0">
              <a:solidFill>
                <a:srgbClr val="005A5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836712"/>
                <a:ext cx="8136904" cy="5564088"/>
              </a:xfrm>
            </p:spPr>
            <p:txBody>
              <a:bodyPr/>
              <a:lstStyle/>
              <a:p>
                <a:pPr>
                  <a:lnSpc>
                    <a:spcPct val="125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La regola di Taylor (</a:t>
                </a:r>
                <a:r>
                  <a:rPr lang="it-IT" altLang="en-US" sz="1800" dirty="0" err="1" smtClean="0">
                    <a:solidFill>
                      <a:srgbClr val="000000"/>
                    </a:solidFill>
                  </a:rPr>
                  <a:t>lez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. 10):</a:t>
                </a:r>
              </a:p>
              <a:p>
                <a:pPr marL="0" indent="0" algn="ctr">
                  <a:lnSpc>
                    <a:spcPct val="125000"/>
                  </a:lnSpc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it-IT" altLang="en-US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altLang="en-US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acc>
                      </m:e>
                    </m:d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  <m: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altLang="en-US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en-US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it-IT" altLang="en-US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it-IT" altLang="en-US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en-US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it-IT" altLang="en-US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altLang="en-U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  <a:p>
                <a:pPr>
                  <a:lnSpc>
                    <a:spcPct val="125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Versione semplificata  (ponendo:  </a:t>
                </a:r>
                <a14:m>
                  <m:oMath xmlns:m="http://schemas.openxmlformats.org/officeDocument/2006/math"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acc>
                  </m:oMath>
                </a14:m>
                <a:r>
                  <a:rPr lang="it-IT" altLang="en-US" sz="1800" dirty="0">
                    <a:solidFill>
                      <a:srgbClr val="000000"/>
                    </a:solidFill>
                  </a:rPr>
                  <a:t>, 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e:  </a:t>
                </a:r>
                <a14:m>
                  <m:oMath xmlns:m="http://schemas.openxmlformats.org/officeDocument/2006/math">
                    <m:r>
                      <a:rPr lang="it-IT" altLang="en-US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altLang="en-US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it-IT" altLang="en-US" sz="1800" dirty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it-IT" altLang="en-US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altLang="en-US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/</m:t>
                    </m:r>
                  </m:oMath>
                </a14:m>
                <a:r>
                  <a:rPr lang="it-IT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altLang="en-US" sz="1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n-US" sz="1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e>
                      <m:sup>
                        <m:r>
                          <a:rPr lang="it-IT" altLang="en-US" sz="1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it-IT" altLang="en-US" sz="1800" dirty="0" smtClean="0">
                    <a:solidFill>
                      <a:srgbClr val="000000"/>
                    </a:solidFill>
                  </a:rPr>
                  <a:t>)</a:t>
                </a:r>
                <a:endParaRPr lang="it-IT" altLang="en-US" sz="1800" dirty="0">
                  <a:solidFill>
                    <a:srgbClr val="000000"/>
                  </a:solidFill>
                </a:endParaRPr>
              </a:p>
              <a:p>
                <a:pPr marL="0" indent="0" algn="ctr">
                  <a:lnSpc>
                    <a:spcPct val="125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en-US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it-IT" altLang="en-US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it-IT" alt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alt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it-IT" alt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it-IT" altLang="en-US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altLang="en-US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it-IT" altLang="en-US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 (</m:t>
                      </m:r>
                      <m:r>
                        <a:rPr lang="it-IT" altLang="en-US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</m:t>
                      </m:r>
                      <m:r>
                        <a:rPr lang="it-IT" altLang="en-US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alt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alt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it-IT" alt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it-IT" altLang="en-US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altLang="en-US" sz="1800" dirty="0" smtClean="0">
                  <a:solidFill>
                    <a:srgbClr val="000000"/>
                  </a:solidFill>
                </a:endParaRPr>
              </a:p>
              <a:p>
                <a:pPr>
                  <a:lnSpc>
                    <a:spcPct val="125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i="1" dirty="0" smtClean="0">
                    <a:solidFill>
                      <a:srgbClr val="000099"/>
                    </a:solidFill>
                  </a:rPr>
                  <a:t>Come funziona?</a:t>
                </a:r>
              </a:p>
              <a:p>
                <a:pPr lvl="1">
                  <a:lnSpc>
                    <a:spcPct val="125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dirty="0" smtClean="0">
                    <a:solidFill>
                      <a:srgbClr val="000000"/>
                    </a:solidFill>
                    <a:latin typeface="+mj-lt"/>
                  </a:rPr>
                  <a:t>Se </a:t>
                </a:r>
                <a14:m>
                  <m:oMath xmlns:m="http://schemas.openxmlformats.org/officeDocument/2006/math">
                    <m:r>
                      <a:rPr lang="it-IT" altLang="en-US" sz="1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it-IT" altLang="en-US" sz="1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it-IT" altLang="en-US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n-US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e>
                      <m:sup>
                        <m:r>
                          <a:rPr lang="it-IT" altLang="en-US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it-IT" altLang="en-US" sz="1800" dirty="0" smtClean="0">
                    <a:solidFill>
                      <a:srgbClr val="000000"/>
                    </a:solidFill>
                    <a:latin typeface="+mj-lt"/>
                  </a:rPr>
                  <a:t>, la BC vorrà fare una PM «</a:t>
                </a:r>
                <a:r>
                  <a:rPr lang="it-IT" altLang="en-US" sz="1800" b="1" dirty="0" smtClean="0">
                    <a:solidFill>
                      <a:srgbClr val="000000"/>
                    </a:solidFill>
                    <a:latin typeface="+mj-lt"/>
                  </a:rPr>
                  <a:t>restrittiva</a:t>
                </a:r>
                <a:r>
                  <a:rPr lang="it-IT" altLang="en-US" sz="1800" dirty="0" smtClean="0">
                    <a:solidFill>
                      <a:srgbClr val="000000"/>
                    </a:solidFill>
                    <a:latin typeface="+mj-lt"/>
                  </a:rPr>
                  <a:t>».</a:t>
                </a:r>
              </a:p>
              <a:p>
                <a:pPr lvl="1">
                  <a:lnSpc>
                    <a:spcPct val="125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dirty="0" smtClean="0">
                    <a:solidFill>
                      <a:srgbClr val="000000"/>
                    </a:solidFill>
                    <a:latin typeface="+mj-lt"/>
                  </a:rPr>
                  <a:t>Aumenterà il tasso di interesse al di sopra di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altLang="en-US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n-US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it-IT" altLang="en-US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it-IT" altLang="en-US" sz="1800" dirty="0" smtClean="0">
                    <a:solidFill>
                      <a:srgbClr val="000000"/>
                    </a:solidFill>
                    <a:latin typeface="+mj-lt"/>
                  </a:rPr>
                  <a:t>:  </a:t>
                </a:r>
                <a14:m>
                  <m:oMath xmlns:m="http://schemas.openxmlformats.org/officeDocument/2006/math">
                    <m:r>
                      <a:rPr lang="it-IT" altLang="en-US" sz="18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altLang="en-US" sz="1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it-IT" altLang="en-US" sz="1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it-IT" altLang="en-US" sz="1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altLang="en-US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n-US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it-IT" altLang="en-US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it-IT" altLang="en-US" sz="180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lvl="1">
                  <a:lnSpc>
                    <a:spcPct val="125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dirty="0" smtClean="0">
                    <a:solidFill>
                      <a:srgbClr val="000000"/>
                    </a:solidFill>
                    <a:latin typeface="+mj-lt"/>
                  </a:rPr>
                  <a:t>… allo scopo di far diminuire gli investimenti e quindi la domanda aggregata.</a:t>
                </a:r>
              </a:p>
              <a:p>
                <a:pPr>
                  <a:lnSpc>
                    <a:spcPct val="125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it-IT" altLang="en-US" sz="1800" dirty="0" smtClean="0">
                    <a:solidFill>
                      <a:srgbClr val="000000"/>
                    </a:solidFill>
                    <a:latin typeface="+mj-lt"/>
                  </a:rPr>
                  <a:t>Posso rappresentare questo comportamento nello stesso piano in cui ho costruito al </a:t>
                </a:r>
                <a:r>
                  <a:rPr lang="it-IT" altLang="en-US" sz="1800" b="1" dirty="0" smtClean="0">
                    <a:solidFill>
                      <a:srgbClr val="C00000"/>
                    </a:solidFill>
                    <a:latin typeface="+mj-lt"/>
                  </a:rPr>
                  <a:t>curva IS </a:t>
                </a:r>
                <a:r>
                  <a:rPr lang="it-IT" altLang="en-US" sz="18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</a:t>
                </a:r>
                <a:r>
                  <a:rPr lang="it-IT" altLang="en-US" sz="1800" dirty="0">
                    <a:solidFill>
                      <a:srgbClr val="000000"/>
                    </a:solidFill>
                    <a:latin typeface="+mj-lt"/>
                  </a:rPr>
                  <a:t>costruisco la </a:t>
                </a:r>
                <a:r>
                  <a:rPr lang="it-IT" altLang="en-US" sz="1800" b="1" dirty="0">
                    <a:solidFill>
                      <a:srgbClr val="C00000"/>
                    </a:solidFill>
                    <a:latin typeface="+mj-lt"/>
                  </a:rPr>
                  <a:t>curva TR</a:t>
                </a:r>
                <a:r>
                  <a:rPr lang="it-IT" altLang="en-US" sz="180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68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36712"/>
                <a:ext cx="8136904" cy="556408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6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/>
          </p:cNvSpPr>
          <p:nvPr/>
        </p:nvSpPr>
        <p:spPr bwMode="auto">
          <a:xfrm>
            <a:off x="1520527" y="1793776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2147483647 h 2208"/>
              <a:gd name="T4" fmla="*/ 2147483647 w 2160"/>
              <a:gd name="T5" fmla="*/ 2147483647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 sz="200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35127" y="5375176"/>
            <a:ext cx="17240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err="1" smtClean="0">
                <a:solidFill>
                  <a:srgbClr val="000066"/>
                </a:solidFill>
              </a:rPr>
              <a:t>Prodotto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blackWhite">
          <a:xfrm>
            <a:off x="1132608" y="188640"/>
            <a:ext cx="8163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0"/>
              </a:spcBef>
              <a:defRPr sz="2400" b="1">
                <a:solidFill>
                  <a:srgbClr val="000066"/>
                </a:solidFill>
              </a:defRPr>
            </a:lvl1pPr>
          </a:lstStyle>
          <a:p>
            <a:pPr algn="l"/>
            <a:r>
              <a:rPr lang="de-DE" dirty="0"/>
              <a:t>La </a:t>
            </a:r>
            <a:r>
              <a:rPr lang="de-DE" dirty="0" err="1"/>
              <a:t>curva</a:t>
            </a:r>
            <a:r>
              <a:rPr lang="de-DE" dirty="0"/>
              <a:t> </a:t>
            </a:r>
            <a:r>
              <a:rPr lang="de-DE" dirty="0" smtClean="0"/>
              <a:t>TR: </a:t>
            </a:r>
            <a:r>
              <a:rPr lang="de-DE" dirty="0" err="1" smtClean="0"/>
              <a:t>rappresentazione</a:t>
            </a:r>
            <a:r>
              <a:rPr lang="de-DE" dirty="0" smtClean="0"/>
              <a:t> </a:t>
            </a:r>
            <a:r>
              <a:rPr lang="de-DE" dirty="0" err="1" smtClean="0"/>
              <a:t>grafica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 rot="-5400000">
            <a:off x="-535285" y="2660521"/>
            <a:ext cx="2895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smtClean="0">
                <a:solidFill>
                  <a:srgbClr val="000066"/>
                </a:solidFill>
              </a:rPr>
              <a:t>Tasso </a:t>
            </a:r>
            <a:r>
              <a:rPr lang="de-DE" sz="2000" dirty="0" smtClean="0">
                <a:solidFill>
                  <a:srgbClr val="000066"/>
                </a:solidFill>
              </a:rPr>
              <a:t>di </a:t>
            </a:r>
            <a:r>
              <a:rPr lang="de-DE" sz="2000" dirty="0" err="1" smtClean="0">
                <a:solidFill>
                  <a:srgbClr val="000066"/>
                </a:solidFill>
              </a:rPr>
              <a:t>interesse</a:t>
            </a:r>
            <a:endParaRPr lang="en-US" sz="2000" b="0" dirty="0">
              <a:solidFill>
                <a:srgbClr val="000066"/>
              </a:solidFill>
            </a:endParaRPr>
          </a:p>
        </p:txBody>
      </p:sp>
      <p:cxnSp>
        <p:nvCxnSpPr>
          <p:cNvPr id="6" name="Gerade Verbindung 46"/>
          <p:cNvCxnSpPr>
            <a:cxnSpLocks noChangeShapeType="1"/>
          </p:cNvCxnSpPr>
          <p:nvPr/>
        </p:nvCxnSpPr>
        <p:spPr bwMode="auto">
          <a:xfrm flipV="1">
            <a:off x="2101552" y="2174776"/>
            <a:ext cx="2286000" cy="2667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" name="Textfeld 49"/>
          <p:cNvSpPr txBox="1">
            <a:spLocks noChangeArrowheads="1"/>
          </p:cNvSpPr>
          <p:nvPr/>
        </p:nvSpPr>
        <p:spPr bwMode="auto">
          <a:xfrm>
            <a:off x="4158952" y="1717576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0" i="1">
                <a:solidFill>
                  <a:srgbClr val="000066"/>
                </a:solidFill>
              </a:rPr>
              <a:t>TR</a:t>
            </a:r>
          </a:p>
        </p:txBody>
      </p:sp>
      <p:cxnSp>
        <p:nvCxnSpPr>
          <p:cNvPr id="8" name="Gerade Verbindung 51"/>
          <p:cNvCxnSpPr>
            <a:cxnSpLocks noChangeShapeType="1"/>
          </p:cNvCxnSpPr>
          <p:nvPr/>
        </p:nvCxnSpPr>
        <p:spPr bwMode="auto">
          <a:xfrm>
            <a:off x="1568152" y="3546376"/>
            <a:ext cx="1676400" cy="0"/>
          </a:xfrm>
          <a:prstGeom prst="line">
            <a:avLst/>
          </a:prstGeom>
          <a:noFill/>
          <a:ln w="6350" algn="ctr">
            <a:solidFill>
              <a:srgbClr val="000066"/>
            </a:solidFill>
            <a:prstDash val="dash"/>
            <a:round/>
            <a:headEnd/>
            <a:tailEnd/>
          </a:ln>
        </p:spPr>
      </p:cxnSp>
      <p:cxnSp>
        <p:nvCxnSpPr>
          <p:cNvPr id="9" name="Gerade Verbindung 54"/>
          <p:cNvCxnSpPr>
            <a:cxnSpLocks noChangeShapeType="1"/>
          </p:cNvCxnSpPr>
          <p:nvPr/>
        </p:nvCxnSpPr>
        <p:spPr bwMode="auto">
          <a:xfrm>
            <a:off x="3244552" y="3622576"/>
            <a:ext cx="0" cy="1676400"/>
          </a:xfrm>
          <a:prstGeom prst="line">
            <a:avLst/>
          </a:prstGeom>
          <a:noFill/>
          <a:ln w="6350" algn="ctr">
            <a:solidFill>
              <a:srgbClr val="000066"/>
            </a:solidFill>
            <a:prstDash val="dash"/>
            <a:round/>
            <a:headEnd/>
            <a:tailEnd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57"/>
              <p:cNvSpPr txBox="1">
                <a:spLocks noChangeArrowheads="1"/>
              </p:cNvSpPr>
              <p:nvPr/>
            </p:nvSpPr>
            <p:spPr bwMode="auto">
              <a:xfrm>
                <a:off x="3015952" y="5375176"/>
                <a:ext cx="381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alt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alt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it-IT" alt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de-DE" sz="2000" b="0" i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10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5952" y="5375176"/>
                <a:ext cx="381000" cy="400110"/>
              </a:xfrm>
              <a:prstGeom prst="rect">
                <a:avLst/>
              </a:prstGeom>
              <a:blipFill rotWithShape="0">
                <a:blip r:embed="rId3"/>
                <a:stretch>
                  <a:fillRect r="-129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58"/>
              <p:cNvSpPr txBox="1">
                <a:spLocks noChangeArrowheads="1"/>
              </p:cNvSpPr>
              <p:nvPr/>
            </p:nvSpPr>
            <p:spPr bwMode="auto">
              <a:xfrm>
                <a:off x="1132609" y="3384421"/>
                <a:ext cx="2286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alt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alt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it-IT" alt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de-DE" sz="2000" b="0" i="1" dirty="0"/>
              </a:p>
            </p:txBody>
          </p:sp>
        </mc:Choice>
        <mc:Fallback xmlns="">
          <p:sp>
            <p:nvSpPr>
              <p:cNvPr id="11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609" y="3384421"/>
                <a:ext cx="228600" cy="400110"/>
              </a:xfrm>
              <a:prstGeom prst="rect">
                <a:avLst/>
              </a:prstGeom>
              <a:blipFill rotWithShape="0">
                <a:blip r:embed="rId4"/>
                <a:stretch>
                  <a:fillRect r="-594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60"/>
          <p:cNvCxnSpPr>
            <a:cxnSpLocks noChangeShapeType="1"/>
          </p:cNvCxnSpPr>
          <p:nvPr/>
        </p:nvCxnSpPr>
        <p:spPr bwMode="auto">
          <a:xfrm>
            <a:off x="1491952" y="2860576"/>
            <a:ext cx="2286000" cy="0"/>
          </a:xfrm>
          <a:prstGeom prst="line">
            <a:avLst/>
          </a:prstGeom>
          <a:noFill/>
          <a:ln w="0" algn="ctr">
            <a:solidFill>
              <a:srgbClr val="000066"/>
            </a:solidFill>
            <a:prstDash val="dash"/>
            <a:round/>
            <a:headEnd/>
            <a:tailEnd/>
          </a:ln>
        </p:spPr>
      </p:cxnSp>
      <p:cxnSp>
        <p:nvCxnSpPr>
          <p:cNvPr id="13" name="Gerade Verbindung 63"/>
          <p:cNvCxnSpPr>
            <a:cxnSpLocks noChangeShapeType="1"/>
          </p:cNvCxnSpPr>
          <p:nvPr/>
        </p:nvCxnSpPr>
        <p:spPr bwMode="auto">
          <a:xfrm>
            <a:off x="3777952" y="2860576"/>
            <a:ext cx="0" cy="2438400"/>
          </a:xfrm>
          <a:prstGeom prst="line">
            <a:avLst/>
          </a:prstGeom>
          <a:noFill/>
          <a:ln w="6350" algn="ctr">
            <a:solidFill>
              <a:srgbClr val="000066"/>
            </a:solidFill>
            <a:prstDash val="dash"/>
            <a:round/>
            <a:headEnd/>
            <a:tailEnd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64"/>
              <p:cNvSpPr txBox="1">
                <a:spLocks noChangeArrowheads="1"/>
              </p:cNvSpPr>
              <p:nvPr/>
            </p:nvSpPr>
            <p:spPr bwMode="auto">
              <a:xfrm>
                <a:off x="3549352" y="5386289"/>
                <a:ext cx="457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en-US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de-DE" sz="2000" b="0" i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14" name="Textfeld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352" y="5386289"/>
                <a:ext cx="45720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65"/>
              <p:cNvSpPr txBox="1">
                <a:spLocks noChangeArrowheads="1"/>
              </p:cNvSpPr>
              <p:nvPr/>
            </p:nvSpPr>
            <p:spPr bwMode="auto">
              <a:xfrm>
                <a:off x="1110952" y="2708176"/>
                <a:ext cx="381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en-US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de-DE" sz="2000" b="0" i="1" dirty="0"/>
              </a:p>
            </p:txBody>
          </p:sp>
        </mc:Choice>
        <mc:Fallback xmlns="">
          <p:sp>
            <p:nvSpPr>
              <p:cNvPr id="15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0952" y="2708176"/>
                <a:ext cx="38100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67"/>
          <p:cNvCxnSpPr>
            <a:cxnSpLocks noChangeShapeType="1"/>
          </p:cNvCxnSpPr>
          <p:nvPr/>
        </p:nvCxnSpPr>
        <p:spPr bwMode="auto">
          <a:xfrm>
            <a:off x="3244552" y="5146576"/>
            <a:ext cx="533400" cy="0"/>
          </a:xfrm>
          <a:prstGeom prst="straightConnector1">
            <a:avLst/>
          </a:prstGeom>
          <a:noFill/>
          <a:ln w="25400" algn="ctr">
            <a:solidFill>
              <a:srgbClr val="000066"/>
            </a:solidFill>
            <a:round/>
            <a:headEnd/>
            <a:tailEnd type="arrow" w="med" len="med"/>
          </a:ln>
        </p:spPr>
      </p:cxnSp>
      <p:cxnSp>
        <p:nvCxnSpPr>
          <p:cNvPr id="17" name="Gerade Verbindung mit Pfeil 70"/>
          <p:cNvCxnSpPr>
            <a:cxnSpLocks noChangeShapeType="1"/>
          </p:cNvCxnSpPr>
          <p:nvPr/>
        </p:nvCxnSpPr>
        <p:spPr bwMode="auto">
          <a:xfrm flipV="1">
            <a:off x="1644352" y="2860576"/>
            <a:ext cx="0" cy="685800"/>
          </a:xfrm>
          <a:prstGeom prst="straightConnector1">
            <a:avLst/>
          </a:prstGeom>
          <a:noFill/>
          <a:ln w="25400" algn="ctr">
            <a:solidFill>
              <a:srgbClr val="000066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75"/>
              <p:cNvSpPr txBox="1">
                <a:spLocks noChangeArrowheads="1"/>
              </p:cNvSpPr>
              <p:nvPr/>
            </p:nvSpPr>
            <p:spPr bwMode="auto">
              <a:xfrm>
                <a:off x="5868144" y="2084304"/>
                <a:ext cx="3024336" cy="33609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de-DE" sz="2000" b="0" dirty="0" smtClean="0">
                    <a:solidFill>
                      <a:srgbClr val="000066"/>
                    </a:solidFill>
                  </a:rPr>
                  <a:t>La BC </a:t>
                </a:r>
                <a:r>
                  <a:rPr lang="de-DE" sz="2000" b="0" dirty="0" err="1" smtClean="0">
                    <a:solidFill>
                      <a:srgbClr val="000066"/>
                    </a:solidFill>
                  </a:rPr>
                  <a:t>reagisce</a:t>
                </a:r>
                <a:r>
                  <a:rPr lang="de-DE" sz="2000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sz="2000" b="0" dirty="0" err="1" smtClean="0">
                    <a:solidFill>
                      <a:srgbClr val="000066"/>
                    </a:solidFill>
                  </a:rPr>
                  <a:t>aumentando</a:t>
                </a:r>
                <a:r>
                  <a:rPr lang="de-DE" sz="2000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sz="2000" b="0" dirty="0" err="1" smtClean="0">
                    <a:solidFill>
                      <a:srgbClr val="000066"/>
                    </a:solidFill>
                  </a:rPr>
                  <a:t>il</a:t>
                </a:r>
                <a:r>
                  <a:rPr lang="de-DE" sz="2000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sz="2000" b="0" dirty="0" err="1" smtClean="0">
                    <a:solidFill>
                      <a:srgbClr val="000066"/>
                    </a:solidFill>
                  </a:rPr>
                  <a:t>tasso</a:t>
                </a:r>
                <a:r>
                  <a:rPr lang="de-DE" sz="2000" b="0" dirty="0" smtClean="0">
                    <a:solidFill>
                      <a:srgbClr val="000066"/>
                    </a:solidFill>
                  </a:rPr>
                  <a:t> di </a:t>
                </a:r>
                <a:r>
                  <a:rPr lang="de-DE" sz="2000" b="0" dirty="0" err="1" smtClean="0">
                    <a:solidFill>
                      <a:srgbClr val="000066"/>
                    </a:solidFill>
                  </a:rPr>
                  <a:t>interesse</a:t>
                </a:r>
                <a:r>
                  <a:rPr lang="de-DE" sz="2000" b="0" dirty="0" smtClean="0">
                    <a:solidFill>
                      <a:srgbClr val="000066"/>
                    </a:solidFill>
                  </a:rPr>
                  <a:t> da </a:t>
                </a:r>
                <a:r>
                  <a:rPr lang="de-DE" sz="2000" b="1" i="1" dirty="0" smtClean="0">
                    <a:solidFill>
                      <a:schemeClr val="tx2">
                        <a:lumMod val="50000"/>
                      </a:schemeClr>
                    </a:solidFill>
                  </a:rPr>
                  <a:t>i</a:t>
                </a:r>
                <a:r>
                  <a:rPr lang="de-DE" sz="2000" b="1" i="1" baseline="30000" dirty="0" smtClean="0">
                    <a:solidFill>
                      <a:schemeClr val="tx2">
                        <a:lumMod val="50000"/>
                      </a:schemeClr>
                    </a:solidFill>
                  </a:rPr>
                  <a:t>n</a:t>
                </a:r>
                <a:r>
                  <a:rPr lang="de-DE" sz="2000" b="0" dirty="0" smtClean="0">
                    <a:solidFill>
                      <a:srgbClr val="000066"/>
                    </a:solidFill>
                  </a:rPr>
                  <a:t>  a </a:t>
                </a:r>
                <a:r>
                  <a:rPr lang="de-DE" sz="2000" b="1" i="1" dirty="0" smtClean="0">
                    <a:solidFill>
                      <a:schemeClr val="tx2">
                        <a:lumMod val="50000"/>
                      </a:schemeClr>
                    </a:solidFill>
                  </a:rPr>
                  <a:t>i</a:t>
                </a:r>
                <a:r>
                  <a:rPr lang="de-DE" sz="2000" b="0" dirty="0" smtClean="0">
                    <a:solidFill>
                      <a:srgbClr val="000066"/>
                    </a:solidFill>
                  </a:rPr>
                  <a:t>.</a:t>
                </a:r>
              </a:p>
              <a:p>
                <a:pPr algn="ctr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de-DE" sz="2000" dirty="0" smtClean="0">
                    <a:solidFill>
                      <a:srgbClr val="000066"/>
                    </a:solidFill>
                  </a:rPr>
                  <a:t>La </a:t>
                </a:r>
                <a:r>
                  <a:rPr lang="de-DE" sz="2000" dirty="0" err="1" smtClean="0">
                    <a:solidFill>
                      <a:srgbClr val="000066"/>
                    </a:solidFill>
                  </a:rPr>
                  <a:t>pendenza</a:t>
                </a:r>
                <a:r>
                  <a:rPr lang="de-DE" sz="2000" dirty="0" smtClean="0">
                    <a:solidFill>
                      <a:srgbClr val="000066"/>
                    </a:solidFill>
                  </a:rPr>
                  <a:t> della </a:t>
                </a:r>
                <a:r>
                  <a:rPr lang="de-DE" sz="2000" dirty="0" err="1" smtClean="0">
                    <a:solidFill>
                      <a:srgbClr val="000066"/>
                    </a:solidFill>
                  </a:rPr>
                  <a:t>curva</a:t>
                </a:r>
                <a:r>
                  <a:rPr lang="de-DE" sz="2000" dirty="0" smtClean="0">
                    <a:solidFill>
                      <a:srgbClr val="000066"/>
                    </a:solidFill>
                  </a:rPr>
                  <a:t> TR è </a:t>
                </a:r>
                <a14:m>
                  <m:oMath xmlns:m="http://schemas.openxmlformats.org/officeDocument/2006/math"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sz="2000" dirty="0" smtClean="0">
                    <a:solidFill>
                      <a:srgbClr val="000066"/>
                    </a:solidFill>
                  </a:rPr>
                  <a:t>. </a:t>
                </a:r>
              </a:p>
              <a:p>
                <a:pPr algn="ctr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de-DE" sz="2000" dirty="0" smtClean="0">
                    <a:solidFill>
                      <a:srgbClr val="000066"/>
                    </a:solidFill>
                  </a:rPr>
                  <a:t>Più </a:t>
                </a:r>
                <a:r>
                  <a:rPr lang="de-DE" sz="2000" b="1" dirty="0" err="1" smtClean="0">
                    <a:solidFill>
                      <a:srgbClr val="000066"/>
                    </a:solidFill>
                  </a:rPr>
                  <a:t>aggressiva</a:t>
                </a:r>
                <a:r>
                  <a:rPr lang="de-DE" sz="2000" b="1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sz="2000" dirty="0" smtClean="0">
                    <a:solidFill>
                      <a:srgbClr val="000066"/>
                    </a:solidFill>
                  </a:rPr>
                  <a:t>è la BC, </a:t>
                </a:r>
              </a:p>
              <a:p>
                <a:pPr algn="ctr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de-DE" sz="2000" dirty="0" smtClean="0">
                    <a:solidFill>
                      <a:srgbClr val="000066"/>
                    </a:solidFill>
                  </a:rPr>
                  <a:t>più </a:t>
                </a:r>
                <a:r>
                  <a:rPr lang="de-DE" sz="2000" dirty="0" err="1" smtClean="0">
                    <a:solidFill>
                      <a:srgbClr val="000066"/>
                    </a:solidFill>
                  </a:rPr>
                  <a:t>ripida</a:t>
                </a:r>
                <a:r>
                  <a:rPr lang="de-DE" sz="2000" dirty="0" smtClean="0">
                    <a:solidFill>
                      <a:srgbClr val="000066"/>
                    </a:solidFill>
                  </a:rPr>
                  <a:t> (</a:t>
                </a:r>
                <a:r>
                  <a:rPr lang="de-DE" sz="2000" dirty="0" err="1" smtClean="0">
                    <a:solidFill>
                      <a:srgbClr val="000066"/>
                    </a:solidFill>
                  </a:rPr>
                  <a:t>verticale</a:t>
                </a:r>
                <a:r>
                  <a:rPr lang="de-DE" sz="2000" dirty="0" smtClean="0">
                    <a:solidFill>
                      <a:srgbClr val="000066"/>
                    </a:solidFill>
                  </a:rPr>
                  <a:t>) è la </a:t>
                </a:r>
                <a:r>
                  <a:rPr lang="de-DE" sz="2000" dirty="0" err="1" smtClean="0">
                    <a:solidFill>
                      <a:srgbClr val="000066"/>
                    </a:solidFill>
                  </a:rPr>
                  <a:t>curva</a:t>
                </a:r>
                <a:r>
                  <a:rPr lang="de-DE" sz="2000" dirty="0" smtClean="0">
                    <a:solidFill>
                      <a:srgbClr val="000066"/>
                    </a:solidFill>
                  </a:rPr>
                  <a:t> TR</a:t>
                </a:r>
                <a:endParaRPr lang="de-DE" sz="2000" b="0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19" name="Textfeld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2084304"/>
                <a:ext cx="3024336" cy="3360920"/>
              </a:xfrm>
              <a:prstGeom prst="rect">
                <a:avLst/>
              </a:prstGeom>
              <a:blipFill rotWithShape="0">
                <a:blip r:embed="rId7"/>
                <a:stretch>
                  <a:fillRect l="-1210" t="-544" r="-2621" b="-16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38"/>
          <p:cNvSpPr>
            <a:spLocks noChangeArrowheads="1"/>
          </p:cNvSpPr>
          <p:nvPr/>
        </p:nvSpPr>
        <p:spPr bwMode="blackWhite">
          <a:xfrm>
            <a:off x="3168352" y="3470176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 sz="2000"/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blackWhite">
          <a:xfrm>
            <a:off x="3701752" y="2860576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/>
              <p:cNvSpPr/>
              <p:nvPr/>
            </p:nvSpPr>
            <p:spPr>
              <a:xfrm>
                <a:off x="3419345" y="980728"/>
                <a:ext cx="2305310" cy="430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ctr">
                  <a:lnSpc>
                    <a:spcPct val="125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it-IT" alt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it-IT" alt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alt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it-IT" alt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it-IT" alt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alt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it-IT" alt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 (</m:t>
                      </m:r>
                      <m:r>
                        <a:rPr lang="it-IT" alt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</m:t>
                      </m:r>
                      <m:r>
                        <a:rPr lang="it-IT" alt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alt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alt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it-IT" alt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it-IT" alt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alt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345" y="980728"/>
                <a:ext cx="2305310" cy="430631"/>
              </a:xfrm>
              <a:prstGeom prst="rect">
                <a:avLst/>
              </a:prstGeom>
              <a:blipFill rotWithShape="0">
                <a:blip r:embed="rId8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74"/>
              <p:cNvSpPr txBox="1">
                <a:spLocks noChangeArrowheads="1"/>
              </p:cNvSpPr>
              <p:nvPr/>
            </p:nvSpPr>
            <p:spPr bwMode="auto">
              <a:xfrm>
                <a:off x="5292080" y="1568986"/>
                <a:ext cx="3600400" cy="55399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sz="2000" b="0" dirty="0" smtClean="0">
                    <a:solidFill>
                      <a:srgbClr val="000066"/>
                    </a:solidFill>
                    <a:latin typeface="+mj-lt"/>
                  </a:rPr>
                  <a:t>Il </a:t>
                </a:r>
                <a:r>
                  <a:rPr lang="de-DE" sz="2000" b="0" dirty="0" err="1" smtClean="0">
                    <a:solidFill>
                      <a:srgbClr val="000066"/>
                    </a:solidFill>
                    <a:latin typeface="+mj-lt"/>
                  </a:rPr>
                  <a:t>prodotto</a:t>
                </a:r>
                <a:r>
                  <a:rPr lang="de-DE" sz="2000" b="0" dirty="0" smtClean="0">
                    <a:solidFill>
                      <a:srgbClr val="000066"/>
                    </a:solidFill>
                    <a:latin typeface="+mj-lt"/>
                  </a:rPr>
                  <a:t> </a:t>
                </a:r>
                <a:r>
                  <a:rPr lang="de-DE" sz="2000" b="0" dirty="0" err="1" smtClean="0">
                    <a:solidFill>
                      <a:srgbClr val="000066"/>
                    </a:solidFill>
                    <a:latin typeface="+mj-lt"/>
                  </a:rPr>
                  <a:t>aumenta</a:t>
                </a:r>
                <a:r>
                  <a:rPr lang="de-DE" sz="2000" b="0" dirty="0" smtClean="0">
                    <a:solidFill>
                      <a:srgbClr val="000066"/>
                    </a:solidFill>
                    <a:latin typeface="+mj-lt"/>
                  </a:rPr>
                  <a:t> 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e>
                      <m:sup>
                        <m: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de-DE" sz="2000" b="0" dirty="0">
                    <a:solidFill>
                      <a:srgbClr val="000066"/>
                    </a:solidFill>
                    <a:latin typeface="+mj-lt"/>
                  </a:rPr>
                  <a:t> </a:t>
                </a:r>
                <a:r>
                  <a:rPr lang="de-DE" sz="2000" b="0" dirty="0" smtClean="0">
                    <a:solidFill>
                      <a:srgbClr val="000066"/>
                    </a:solidFill>
                    <a:latin typeface="+mj-lt"/>
                  </a:rPr>
                  <a:t>a </a:t>
                </a:r>
                <a14:m>
                  <m:oMath xmlns:m="http://schemas.openxmlformats.org/officeDocument/2006/math"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de-DE" sz="2000" i="1" dirty="0" smtClean="0">
                    <a:solidFill>
                      <a:srgbClr val="000066"/>
                    </a:solidFill>
                    <a:latin typeface="+mj-lt"/>
                  </a:rPr>
                  <a:t>.</a:t>
                </a:r>
                <a:endParaRPr lang="de-DE" sz="2000" i="1" dirty="0">
                  <a:solidFill>
                    <a:srgbClr val="000066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1568986"/>
                <a:ext cx="3600400" cy="553998"/>
              </a:xfrm>
              <a:prstGeom prst="rect">
                <a:avLst/>
              </a:prstGeom>
              <a:blipFill rotWithShape="0">
                <a:blip r:embed="rId9"/>
                <a:stretch>
                  <a:fillRect l="-1692" r="-1692" b="-87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25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9" grpId="0" animBg="1"/>
      <p:bldP spid="20" grpId="0" animBg="1"/>
      <p:bldP spid="21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0"/>
          <p:cNvSpPr>
            <a:spLocks noChangeShapeType="1"/>
          </p:cNvSpPr>
          <p:nvPr/>
        </p:nvSpPr>
        <p:spPr bwMode="auto">
          <a:xfrm rot="-5400000">
            <a:off x="4152900" y="3619500"/>
            <a:ext cx="0" cy="205740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 flipH="1">
            <a:off x="3886200" y="2590800"/>
            <a:ext cx="2409825" cy="2273300"/>
          </a:xfrm>
          <a:prstGeom prst="line">
            <a:avLst/>
          </a:prstGeom>
          <a:noFill/>
          <a:ln w="38100">
            <a:solidFill>
              <a:srgbClr val="EE265E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5105400" y="3733800"/>
            <a:ext cx="0" cy="198120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 rot="-5400000">
            <a:off x="4076700" y="1866900"/>
            <a:ext cx="0" cy="205740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4343400" y="3048000"/>
            <a:ext cx="2409825" cy="2273300"/>
          </a:xfrm>
          <a:prstGeom prst="line">
            <a:avLst/>
          </a:prstGeom>
          <a:noFill/>
          <a:ln w="38100">
            <a:solidFill>
              <a:srgbClr val="FFA5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076575" y="2209800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2147483647 h 2208"/>
              <a:gd name="T4" fmla="*/ 2147483647 w 2160"/>
              <a:gd name="T5" fmla="*/ 2147483647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38775" y="5791200"/>
            <a:ext cx="1143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err="1" smtClean="0">
                <a:solidFill>
                  <a:srgbClr val="000066"/>
                </a:solidFill>
              </a:rPr>
              <a:t>Prodotto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blackWhite">
          <a:xfrm>
            <a:off x="6629400" y="27384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TR‘</a:t>
            </a:r>
            <a:endParaRPr lang="en-US" sz="2400" b="0" i="1">
              <a:solidFill>
                <a:srgbClr val="000066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16200000">
            <a:off x="459582" y="3838544"/>
            <a:ext cx="3352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smtClean="0">
                <a:solidFill>
                  <a:srgbClr val="000066"/>
                </a:solidFill>
              </a:rPr>
              <a:t>Tasso </a:t>
            </a:r>
            <a:r>
              <a:rPr lang="de-DE" sz="2000" dirty="0" smtClean="0">
                <a:solidFill>
                  <a:srgbClr val="000066"/>
                </a:solidFill>
              </a:rPr>
              <a:t>di </a:t>
            </a:r>
            <a:r>
              <a:rPr lang="de-DE" sz="2000" dirty="0" err="1" smtClean="0">
                <a:solidFill>
                  <a:srgbClr val="000066"/>
                </a:solidFill>
              </a:rPr>
              <a:t>interesse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3657600" y="1981200"/>
            <a:ext cx="2409825" cy="22733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blackWhite">
          <a:xfrm>
            <a:off x="5867400" y="15240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TR‘‘</a:t>
            </a:r>
            <a:endParaRPr lang="en-US" sz="2400" b="0" i="1">
              <a:solidFill>
                <a:srgbClr val="000066"/>
              </a:solidFill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5029200" y="4572000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5029200" y="3657600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5" name="Object 22"/>
          <p:cNvGraphicFramePr>
            <a:graphicFrameLocks noChangeAspect="1"/>
          </p:cNvGraphicFramePr>
          <p:nvPr/>
        </p:nvGraphicFramePr>
        <p:xfrm>
          <a:off x="4953000" y="5791200"/>
          <a:ext cx="27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4" imgW="356040" imgH="406080" progId="">
                  <p:embed/>
                </p:oleObj>
              </mc:Choice>
              <mc:Fallback>
                <p:oleObj name="Equation" r:id="rId4" imgW="356040" imgH="406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953000" y="5791200"/>
                        <a:ext cx="279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3"/>
          <p:cNvSpPr txBox="1">
            <a:spLocks noChangeArrowheads="1"/>
          </p:cNvSpPr>
          <p:nvPr/>
        </p:nvSpPr>
        <p:spPr bwMode="blackWhite">
          <a:xfrm>
            <a:off x="1187624" y="188640"/>
            <a:ext cx="7956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0"/>
              </a:spcBef>
              <a:defRPr sz="2400" b="1">
                <a:solidFill>
                  <a:srgbClr val="000066"/>
                </a:solidFill>
              </a:defRPr>
            </a:lvl1pPr>
          </a:lstStyle>
          <a:p>
            <a:pPr algn="l"/>
            <a:r>
              <a:rPr lang="de-DE" dirty="0" err="1" smtClean="0"/>
              <a:t>Spostamenti</a:t>
            </a:r>
            <a:r>
              <a:rPr lang="de-DE" dirty="0" smtClean="0"/>
              <a:t> </a:t>
            </a:r>
            <a:r>
              <a:rPr lang="de-DE" dirty="0"/>
              <a:t>della </a:t>
            </a:r>
            <a:r>
              <a:rPr lang="de-DE" dirty="0" err="1"/>
              <a:t>curva</a:t>
            </a:r>
            <a:r>
              <a:rPr lang="de-DE" dirty="0"/>
              <a:t> TR</a:t>
            </a:r>
            <a:endParaRPr lang="en-US" dirty="0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5029200" y="2819400"/>
            <a:ext cx="1143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rot="-5400000">
            <a:off x="4076700" y="2705100"/>
            <a:ext cx="0" cy="205740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/>
          </a:p>
        </p:txBody>
      </p:sp>
      <p:graphicFrame>
        <p:nvGraphicFramePr>
          <p:cNvPr id="21" name="Object 2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Formel" r:id="rId8" imgW="114151" imgH="215619" progId="Equation.3">
                  <p:embed/>
                </p:oleObj>
              </mc:Choice>
              <mc:Fallback>
                <p:oleObj name="Formel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2743200"/>
            <a:ext cx="333375" cy="371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4" name="Picture 3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4419600"/>
            <a:ext cx="333375" cy="352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5" name="Picture 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3581400"/>
            <a:ext cx="247650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blackWhite">
          <a:xfrm>
            <a:off x="6172200" y="21336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TR</a:t>
            </a:r>
            <a:endParaRPr lang="en-US" sz="2400" b="0" i="1">
              <a:solidFill>
                <a:srgbClr val="000066"/>
              </a:solidFill>
            </a:endParaRPr>
          </a:p>
        </p:txBody>
      </p:sp>
      <p:sp>
        <p:nvSpPr>
          <p:cNvPr id="27" name="Textfeld 57"/>
          <p:cNvSpPr txBox="1">
            <a:spLocks noChangeArrowheads="1"/>
          </p:cNvSpPr>
          <p:nvPr/>
        </p:nvSpPr>
        <p:spPr bwMode="auto">
          <a:xfrm>
            <a:off x="6588224" y="3429000"/>
            <a:ext cx="24112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0" dirty="0" smtClean="0">
                <a:solidFill>
                  <a:srgbClr val="000066"/>
                </a:solidFill>
              </a:rPr>
              <a:t>La </a:t>
            </a:r>
            <a:r>
              <a:rPr lang="de-DE" sz="2000" b="0" dirty="0" err="1" smtClean="0">
                <a:solidFill>
                  <a:srgbClr val="000066"/>
                </a:solidFill>
              </a:rPr>
              <a:t>banca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0" dirty="0" err="1" smtClean="0">
                <a:solidFill>
                  <a:srgbClr val="000066"/>
                </a:solidFill>
              </a:rPr>
              <a:t>centrale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1" dirty="0" err="1" smtClean="0">
                <a:solidFill>
                  <a:srgbClr val="000066"/>
                </a:solidFill>
              </a:rPr>
              <a:t>riduce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0" dirty="0" err="1" smtClean="0">
                <a:solidFill>
                  <a:srgbClr val="000066"/>
                </a:solidFill>
              </a:rPr>
              <a:t>il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0" dirty="0" err="1" smtClean="0">
                <a:solidFill>
                  <a:srgbClr val="000066"/>
                </a:solidFill>
              </a:rPr>
              <a:t>tasso</a:t>
            </a:r>
            <a:r>
              <a:rPr lang="de-DE" sz="2000" b="0" dirty="0" smtClean="0">
                <a:solidFill>
                  <a:srgbClr val="000066"/>
                </a:solidFill>
              </a:rPr>
              <a:t> di </a:t>
            </a:r>
            <a:r>
              <a:rPr lang="de-DE" sz="2000" b="0" dirty="0" err="1" smtClean="0">
                <a:solidFill>
                  <a:srgbClr val="000066"/>
                </a:solidFill>
              </a:rPr>
              <a:t>interesse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0" dirty="0" err="1" smtClean="0">
                <a:solidFill>
                  <a:srgbClr val="000066"/>
                </a:solidFill>
              </a:rPr>
              <a:t>obiettivo</a:t>
            </a:r>
            <a:r>
              <a:rPr lang="de-DE" sz="2000" b="0" dirty="0" smtClean="0">
                <a:solidFill>
                  <a:srgbClr val="000066"/>
                </a:solidFill>
              </a:rPr>
              <a:t>: la </a:t>
            </a:r>
            <a:r>
              <a:rPr lang="de-DE" sz="2000" b="0" dirty="0" err="1" smtClean="0">
                <a:solidFill>
                  <a:srgbClr val="000066"/>
                </a:solidFill>
              </a:rPr>
              <a:t>curva</a:t>
            </a:r>
            <a:r>
              <a:rPr lang="de-DE" sz="2000" b="0" i="1" dirty="0" err="1" smtClean="0">
                <a:solidFill>
                  <a:srgbClr val="000066"/>
                </a:solidFill>
              </a:rPr>
              <a:t>TR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0" dirty="0" err="1" smtClean="0">
                <a:solidFill>
                  <a:srgbClr val="000066"/>
                </a:solidFill>
              </a:rPr>
              <a:t>trasla</a:t>
            </a:r>
            <a:r>
              <a:rPr lang="de-DE" sz="2000" b="0" dirty="0" smtClean="0">
                <a:solidFill>
                  <a:srgbClr val="000066"/>
                </a:solidFill>
              </a:rPr>
              <a:t> a </a:t>
            </a:r>
            <a:r>
              <a:rPr lang="de-DE" sz="2000" b="0" dirty="0" err="1" smtClean="0">
                <a:solidFill>
                  <a:srgbClr val="000066"/>
                </a:solidFill>
              </a:rPr>
              <a:t>destra</a:t>
            </a:r>
            <a:r>
              <a:rPr lang="de-DE" sz="2000" b="0" dirty="0" smtClean="0">
                <a:solidFill>
                  <a:srgbClr val="000066"/>
                </a:solidFill>
              </a:rPr>
              <a:t>.</a:t>
            </a:r>
            <a:endParaRPr lang="de-DE" sz="2000" dirty="0" smtClean="0">
              <a:solidFill>
                <a:srgbClr val="000066"/>
              </a:solidFill>
            </a:endParaRPr>
          </a:p>
        </p:txBody>
      </p:sp>
      <p:cxnSp>
        <p:nvCxnSpPr>
          <p:cNvPr id="28" name="Gerade Verbindung mit Pfeil 59"/>
          <p:cNvCxnSpPr>
            <a:cxnSpLocks noChangeShapeType="1"/>
          </p:cNvCxnSpPr>
          <p:nvPr/>
        </p:nvCxnSpPr>
        <p:spPr bwMode="auto">
          <a:xfrm>
            <a:off x="5257800" y="3733800"/>
            <a:ext cx="762000" cy="0"/>
          </a:xfrm>
          <a:prstGeom prst="straightConnector1">
            <a:avLst/>
          </a:prstGeom>
          <a:noFill/>
          <a:ln w="25400" algn="ctr">
            <a:solidFill>
              <a:srgbClr val="000066"/>
            </a:solidFill>
            <a:round/>
            <a:headEnd/>
            <a:tailEnd type="arrow" w="med" len="med"/>
          </a:ln>
        </p:spPr>
      </p:cxnSp>
      <p:cxnSp>
        <p:nvCxnSpPr>
          <p:cNvPr id="29" name="Gerade Verbindung mit Pfeil 61"/>
          <p:cNvCxnSpPr>
            <a:cxnSpLocks noChangeShapeType="1"/>
          </p:cNvCxnSpPr>
          <p:nvPr/>
        </p:nvCxnSpPr>
        <p:spPr bwMode="auto">
          <a:xfrm>
            <a:off x="3200400" y="3733800"/>
            <a:ext cx="0" cy="914400"/>
          </a:xfrm>
          <a:prstGeom prst="straightConnector1">
            <a:avLst/>
          </a:prstGeom>
          <a:noFill/>
          <a:ln w="25400" algn="ctr">
            <a:solidFill>
              <a:srgbClr val="000066"/>
            </a:solidFill>
            <a:round/>
            <a:headEnd/>
            <a:tailEnd type="arrow" w="med" len="med"/>
          </a:ln>
        </p:spPr>
      </p:cxnSp>
      <p:sp>
        <p:nvSpPr>
          <p:cNvPr id="30" name="Textfeld 62"/>
          <p:cNvSpPr txBox="1">
            <a:spLocks noChangeArrowheads="1"/>
          </p:cNvSpPr>
          <p:nvPr/>
        </p:nvSpPr>
        <p:spPr bwMode="auto">
          <a:xfrm>
            <a:off x="1173088" y="1124744"/>
            <a:ext cx="44070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0" dirty="0" smtClean="0">
                <a:solidFill>
                  <a:srgbClr val="000066"/>
                </a:solidFill>
              </a:rPr>
              <a:t>La </a:t>
            </a:r>
            <a:r>
              <a:rPr lang="de-DE" sz="2000" b="0" dirty="0" err="1" smtClean="0">
                <a:solidFill>
                  <a:srgbClr val="000066"/>
                </a:solidFill>
              </a:rPr>
              <a:t>banca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0" dirty="0" err="1" smtClean="0">
                <a:solidFill>
                  <a:srgbClr val="000066"/>
                </a:solidFill>
              </a:rPr>
              <a:t>centrale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1" dirty="0" err="1" smtClean="0">
                <a:solidFill>
                  <a:srgbClr val="000066"/>
                </a:solidFill>
              </a:rPr>
              <a:t>aumenta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0" dirty="0" err="1" smtClean="0">
                <a:solidFill>
                  <a:srgbClr val="000066"/>
                </a:solidFill>
              </a:rPr>
              <a:t>il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0" dirty="0" err="1" smtClean="0">
                <a:solidFill>
                  <a:srgbClr val="000066"/>
                </a:solidFill>
              </a:rPr>
              <a:t>tasso</a:t>
            </a:r>
            <a:r>
              <a:rPr lang="de-DE" sz="2000" b="0" dirty="0" smtClean="0">
                <a:solidFill>
                  <a:srgbClr val="000066"/>
                </a:solidFill>
              </a:rPr>
              <a:t> di </a:t>
            </a:r>
            <a:r>
              <a:rPr lang="de-DE" sz="2000" b="0" dirty="0" err="1" smtClean="0">
                <a:solidFill>
                  <a:srgbClr val="000066"/>
                </a:solidFill>
              </a:rPr>
              <a:t>interesse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0" dirty="0" err="1" smtClean="0">
                <a:solidFill>
                  <a:srgbClr val="000066"/>
                </a:solidFill>
              </a:rPr>
              <a:t>obiettivo</a:t>
            </a:r>
            <a:r>
              <a:rPr lang="de-DE" sz="2000" b="0" dirty="0" smtClean="0">
                <a:solidFill>
                  <a:srgbClr val="000066"/>
                </a:solidFill>
              </a:rPr>
              <a:t>: </a:t>
            </a:r>
          </a:p>
          <a:p>
            <a:r>
              <a:rPr lang="de-DE" sz="2000" b="0" dirty="0" smtClean="0">
                <a:solidFill>
                  <a:srgbClr val="000066"/>
                </a:solidFill>
              </a:rPr>
              <a:t>la </a:t>
            </a:r>
            <a:r>
              <a:rPr lang="de-DE" sz="2000" b="0" dirty="0" err="1" smtClean="0">
                <a:solidFill>
                  <a:srgbClr val="000066"/>
                </a:solidFill>
              </a:rPr>
              <a:t>curva</a:t>
            </a:r>
            <a:r>
              <a:rPr lang="de-DE" sz="2000" b="0" i="1" dirty="0" err="1" smtClean="0">
                <a:solidFill>
                  <a:srgbClr val="000066"/>
                </a:solidFill>
              </a:rPr>
              <a:t>TR</a:t>
            </a:r>
            <a:r>
              <a:rPr lang="de-DE" sz="2000" b="0" dirty="0" smtClean="0">
                <a:solidFill>
                  <a:srgbClr val="000066"/>
                </a:solidFill>
              </a:rPr>
              <a:t> </a:t>
            </a:r>
            <a:r>
              <a:rPr lang="de-DE" sz="2000" b="0" dirty="0" err="1" smtClean="0">
                <a:solidFill>
                  <a:srgbClr val="000066"/>
                </a:solidFill>
              </a:rPr>
              <a:t>trasla</a:t>
            </a:r>
            <a:r>
              <a:rPr lang="de-DE" sz="2000" b="0" dirty="0" smtClean="0">
                <a:solidFill>
                  <a:srgbClr val="000066"/>
                </a:solidFill>
              </a:rPr>
              <a:t> a </a:t>
            </a:r>
            <a:r>
              <a:rPr lang="de-DE" sz="2000" b="0" dirty="0" err="1" smtClean="0">
                <a:solidFill>
                  <a:srgbClr val="000066"/>
                </a:solidFill>
              </a:rPr>
              <a:t>sinistra</a:t>
            </a:r>
            <a:r>
              <a:rPr lang="de-DE" sz="2000" b="0" dirty="0" smtClean="0">
                <a:solidFill>
                  <a:srgbClr val="000066"/>
                </a:solidFill>
              </a:rPr>
              <a:t>.</a:t>
            </a:r>
            <a:endParaRPr lang="de-DE" sz="2000" dirty="0" smtClean="0">
              <a:solidFill>
                <a:srgbClr val="000066"/>
              </a:solidFill>
            </a:endParaRPr>
          </a:p>
        </p:txBody>
      </p:sp>
      <p:cxnSp>
        <p:nvCxnSpPr>
          <p:cNvPr id="31" name="Gerade Verbindung mit Pfeil 64"/>
          <p:cNvCxnSpPr>
            <a:cxnSpLocks noChangeShapeType="1"/>
          </p:cNvCxnSpPr>
          <p:nvPr/>
        </p:nvCxnSpPr>
        <p:spPr bwMode="auto">
          <a:xfrm flipV="1">
            <a:off x="3200400" y="2895600"/>
            <a:ext cx="0" cy="838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" name="Gerade Verbindung mit Pfeil 67"/>
          <p:cNvCxnSpPr>
            <a:cxnSpLocks noChangeShapeType="1"/>
          </p:cNvCxnSpPr>
          <p:nvPr/>
        </p:nvCxnSpPr>
        <p:spPr bwMode="auto">
          <a:xfrm flipH="1">
            <a:off x="4724400" y="3276600"/>
            <a:ext cx="762000" cy="0"/>
          </a:xfrm>
          <a:prstGeom prst="straightConnector1">
            <a:avLst/>
          </a:prstGeom>
          <a:noFill/>
          <a:ln w="25400" algn="ctr">
            <a:solidFill>
              <a:srgbClr val="000066"/>
            </a:solidFill>
            <a:round/>
            <a:headEnd/>
            <a:tailEnd type="arrow" w="med" len="med"/>
          </a:ln>
        </p:spPr>
      </p:cxn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5105400" y="2895600"/>
            <a:ext cx="0" cy="91440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6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/>
      <p:bldP spid="11" grpId="0" animBg="1"/>
      <p:bldP spid="12" grpId="0"/>
      <p:bldP spid="13" grpId="0" animBg="1"/>
      <p:bldP spid="17" grpId="0" animBg="1"/>
      <p:bldP spid="27" grpId="0"/>
      <p:bldP spid="30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blackWhite">
          <a:xfrm>
            <a:off x="0" y="1886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0"/>
              </a:spcBef>
              <a:defRPr sz="2400" b="1">
                <a:solidFill>
                  <a:srgbClr val="000066"/>
                </a:solidFill>
              </a:defRPr>
            </a:lvl1pPr>
          </a:lstStyle>
          <a:p>
            <a:r>
              <a:rPr lang="de-DE" dirty="0" err="1" smtClean="0"/>
              <a:t>Modello</a:t>
            </a:r>
            <a:r>
              <a:rPr lang="de-DE" dirty="0" smtClean="0"/>
              <a:t> IS-TR: </a:t>
            </a:r>
            <a:r>
              <a:rPr lang="de-DE" dirty="0" err="1" smtClean="0"/>
              <a:t>equilibrio</a:t>
            </a:r>
            <a:r>
              <a:rPr lang="de-DE" dirty="0" smtClean="0"/>
              <a:t> </a:t>
            </a:r>
            <a:r>
              <a:rPr lang="de-DE" dirty="0" err="1"/>
              <a:t>macroeconomico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5783"/>
            <a:ext cx="6513909" cy="481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8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blackWhite">
          <a:xfrm>
            <a:off x="0" y="2217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0"/>
              </a:spcBef>
              <a:defRPr sz="2400" b="1">
                <a:solidFill>
                  <a:srgbClr val="000066"/>
                </a:solidFill>
              </a:defRPr>
            </a:lvl1pPr>
          </a:lstStyle>
          <a:p>
            <a:r>
              <a:rPr lang="de-DE" dirty="0" err="1" smtClean="0"/>
              <a:t>Equilibrio</a:t>
            </a:r>
            <a:r>
              <a:rPr lang="de-DE" dirty="0" smtClean="0"/>
              <a:t> </a:t>
            </a:r>
            <a:r>
              <a:rPr lang="de-DE" dirty="0" err="1"/>
              <a:t>macroeconomico</a:t>
            </a:r>
            <a:r>
              <a:rPr lang="de-DE" dirty="0"/>
              <a:t>: </a:t>
            </a:r>
          </a:p>
          <a:p>
            <a:r>
              <a:rPr lang="de-DE" dirty="0"/>
              <a:t>Shock </a:t>
            </a:r>
            <a:r>
              <a:rPr lang="de-DE" dirty="0" err="1" smtClean="0"/>
              <a:t>nel</a:t>
            </a:r>
            <a:r>
              <a:rPr lang="de-DE" dirty="0" smtClean="0"/>
              <a:t> </a:t>
            </a:r>
            <a:r>
              <a:rPr lang="de-DE" dirty="0" err="1" smtClean="0"/>
              <a:t>mercato</a:t>
            </a:r>
            <a:r>
              <a:rPr lang="de-DE" dirty="0" smtClean="0"/>
              <a:t> </a:t>
            </a:r>
            <a:r>
              <a:rPr lang="de-DE" dirty="0" err="1" smtClean="0"/>
              <a:t>dei</a:t>
            </a:r>
            <a:r>
              <a:rPr lang="de-DE" dirty="0" smtClean="0"/>
              <a:t> </a:t>
            </a:r>
            <a:r>
              <a:rPr lang="de-DE" dirty="0" err="1" smtClean="0"/>
              <a:t>beni</a:t>
            </a:r>
            <a:r>
              <a:rPr lang="de-DE" dirty="0" smtClean="0"/>
              <a:t> (</a:t>
            </a:r>
            <a:r>
              <a:rPr lang="de-DE" dirty="0"/>
              <a:t>IS)</a:t>
            </a: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5965400" cy="492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0"/>
          <p:cNvCxnSpPr/>
          <p:nvPr/>
        </p:nvCxnSpPr>
        <p:spPr bwMode="auto">
          <a:xfrm>
            <a:off x="2258254" y="1641376"/>
            <a:ext cx="2895600" cy="2590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52"/>
          <p:cNvCxnSpPr>
            <a:cxnSpLocks noChangeShapeType="1"/>
            <a:stCxn id="14" idx="6"/>
          </p:cNvCxnSpPr>
          <p:nvPr/>
        </p:nvCxnSpPr>
        <p:spPr bwMode="auto">
          <a:xfrm flipH="1">
            <a:off x="1115254" y="3470176"/>
            <a:ext cx="2133600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prstDash val="dash"/>
            <a:round/>
            <a:headEnd/>
            <a:tailEnd/>
          </a:ln>
        </p:spPr>
      </p:cxn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172654" y="3470176"/>
            <a:ext cx="0" cy="213360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cxnSp>
        <p:nvCxnSpPr>
          <p:cNvPr id="5" name="Gerade Verbindung 52"/>
          <p:cNvCxnSpPr>
            <a:cxnSpLocks noChangeShapeType="1"/>
            <a:stCxn id="16" idx="6"/>
          </p:cNvCxnSpPr>
          <p:nvPr/>
        </p:nvCxnSpPr>
        <p:spPr bwMode="auto">
          <a:xfrm flipH="1">
            <a:off x="1115254" y="4079776"/>
            <a:ext cx="1676400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prstDash val="dash"/>
            <a:round/>
            <a:headEnd/>
            <a:tailEnd/>
          </a:ln>
        </p:spPr>
      </p:cxnSp>
      <p:cxnSp>
        <p:nvCxnSpPr>
          <p:cNvPr id="6" name="Gerade Verbindung 61"/>
          <p:cNvCxnSpPr>
            <a:cxnSpLocks noChangeShapeType="1"/>
          </p:cNvCxnSpPr>
          <p:nvPr/>
        </p:nvCxnSpPr>
        <p:spPr bwMode="auto">
          <a:xfrm>
            <a:off x="1267654" y="2784376"/>
            <a:ext cx="2895600" cy="2590800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7" name="Gerade Verbindung 59"/>
          <p:cNvCxnSpPr>
            <a:cxnSpLocks noChangeShapeType="1"/>
          </p:cNvCxnSpPr>
          <p:nvPr/>
        </p:nvCxnSpPr>
        <p:spPr bwMode="auto">
          <a:xfrm>
            <a:off x="1724854" y="2174776"/>
            <a:ext cx="2895600" cy="25908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8" name="Gerade Verbindung 52"/>
          <p:cNvCxnSpPr>
            <a:cxnSpLocks noChangeShapeType="1"/>
          </p:cNvCxnSpPr>
          <p:nvPr/>
        </p:nvCxnSpPr>
        <p:spPr bwMode="auto">
          <a:xfrm flipH="1">
            <a:off x="1115254" y="2860576"/>
            <a:ext cx="2514600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prstDash val="dash"/>
            <a:round/>
            <a:headEnd/>
            <a:tailEnd/>
          </a:ln>
        </p:spPr>
      </p:cxnSp>
      <p:sp>
        <p:nvSpPr>
          <p:cNvPr id="9" name="Text Box 15"/>
          <p:cNvSpPr txBox="1">
            <a:spLocks noChangeArrowheads="1"/>
          </p:cNvSpPr>
          <p:nvPr/>
        </p:nvSpPr>
        <p:spPr bwMode="blackWhite">
          <a:xfrm>
            <a:off x="251520" y="116632"/>
            <a:ext cx="8820472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0"/>
              </a:spcBef>
              <a:defRPr sz="2400" b="1">
                <a:solidFill>
                  <a:srgbClr val="000066"/>
                </a:solidFill>
              </a:defRPr>
            </a:lvl1pPr>
          </a:lstStyle>
          <a:p>
            <a:pPr algn="l"/>
            <a:r>
              <a:rPr lang="de-DE" dirty="0" smtClean="0"/>
              <a:t>  </a:t>
            </a:r>
            <a:r>
              <a:rPr lang="de-DE" b="0" dirty="0" err="1" smtClean="0">
                <a:solidFill>
                  <a:schemeClr val="accent1">
                    <a:lumMod val="50000"/>
                  </a:schemeClr>
                </a:solidFill>
              </a:rPr>
              <a:t>Equilibrio</a:t>
            </a:r>
            <a:r>
              <a:rPr lang="de-DE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accent1">
                    <a:lumMod val="50000"/>
                  </a:schemeClr>
                </a:solidFill>
              </a:rPr>
              <a:t>macroeconomico</a:t>
            </a:r>
            <a:r>
              <a:rPr lang="de-DE" b="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algn="l"/>
            <a:r>
              <a:rPr lang="de-DE" b="0" dirty="0" smtClean="0">
                <a:solidFill>
                  <a:schemeClr val="accent1">
                    <a:lumMod val="50000"/>
                  </a:schemeClr>
                </a:solidFill>
              </a:rPr>
              <a:t>  Shock </a:t>
            </a:r>
            <a:r>
              <a:rPr lang="de-DE" b="0" dirty="0" err="1" smtClean="0">
                <a:solidFill>
                  <a:schemeClr val="accent1">
                    <a:lumMod val="50000"/>
                  </a:schemeClr>
                </a:solidFill>
              </a:rPr>
              <a:t>nel</a:t>
            </a:r>
            <a:r>
              <a:rPr lang="de-DE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accent1">
                    <a:lumMod val="50000"/>
                  </a:schemeClr>
                </a:solidFill>
              </a:rPr>
              <a:t>mercato</a:t>
            </a:r>
            <a:r>
              <a:rPr lang="de-DE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accent1">
                    <a:lumMod val="50000"/>
                  </a:schemeClr>
                </a:solidFill>
              </a:rPr>
              <a:t>dei</a:t>
            </a:r>
            <a:r>
              <a:rPr lang="de-DE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accent1">
                    <a:lumMod val="50000"/>
                  </a:schemeClr>
                </a:solidFill>
              </a:rPr>
              <a:t>beni</a:t>
            </a:r>
            <a:r>
              <a:rPr lang="de-DE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b="0" dirty="0">
                <a:solidFill>
                  <a:schemeClr val="accent1">
                    <a:lumMod val="50000"/>
                  </a:schemeClr>
                </a:solidFill>
              </a:rPr>
              <a:t>(IS)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Line 83"/>
          <p:cNvSpPr>
            <a:spLocks noChangeShapeType="1"/>
          </p:cNvSpPr>
          <p:nvPr/>
        </p:nvSpPr>
        <p:spPr bwMode="auto">
          <a:xfrm>
            <a:off x="2715454" y="4155976"/>
            <a:ext cx="0" cy="144780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629854" y="2936776"/>
            <a:ext cx="0" cy="266700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blackWhite">
          <a:xfrm>
            <a:off x="3782254" y="1412776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TR</a:t>
            </a:r>
            <a:endParaRPr lang="en-US" sz="2400" b="0" i="1" baseline="30000">
              <a:solidFill>
                <a:srgbClr val="000066"/>
              </a:solidFill>
            </a:endParaRPr>
          </a:p>
        </p:txBody>
      </p:sp>
      <p:sp>
        <p:nvSpPr>
          <p:cNvPr id="13" name="Line 74"/>
          <p:cNvSpPr>
            <a:spLocks noChangeShapeType="1"/>
          </p:cNvSpPr>
          <p:nvPr/>
        </p:nvSpPr>
        <p:spPr bwMode="auto">
          <a:xfrm flipH="1">
            <a:off x="1801054" y="1869976"/>
            <a:ext cx="2590800" cy="3352800"/>
          </a:xfrm>
          <a:prstGeom prst="line">
            <a:avLst/>
          </a:prstGeom>
          <a:noFill/>
          <a:ln w="38100">
            <a:solidFill>
              <a:srgbClr val="EE265E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Oval 77"/>
          <p:cNvSpPr>
            <a:spLocks noChangeArrowheads="1"/>
          </p:cNvSpPr>
          <p:nvPr/>
        </p:nvSpPr>
        <p:spPr bwMode="auto">
          <a:xfrm>
            <a:off x="3096454" y="3393976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blackWhite">
          <a:xfrm>
            <a:off x="2486854" y="3546376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C</a:t>
            </a:r>
            <a:endParaRPr lang="en-US" sz="2400" b="0" i="1">
              <a:solidFill>
                <a:srgbClr val="000066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2639254" y="4003576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Oval 81"/>
          <p:cNvSpPr>
            <a:spLocks noChangeArrowheads="1"/>
          </p:cNvSpPr>
          <p:nvPr/>
        </p:nvSpPr>
        <p:spPr bwMode="auto">
          <a:xfrm>
            <a:off x="3553654" y="2784376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Text Box 82"/>
          <p:cNvSpPr txBox="1">
            <a:spLocks noChangeArrowheads="1"/>
          </p:cNvSpPr>
          <p:nvPr/>
        </p:nvSpPr>
        <p:spPr bwMode="blackWhite">
          <a:xfrm>
            <a:off x="3477454" y="2250976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B</a:t>
            </a:r>
            <a:endParaRPr lang="en-US" sz="2400" b="0" i="1">
              <a:solidFill>
                <a:srgbClr val="000066"/>
              </a:solidFill>
            </a:endParaRPr>
          </a:p>
        </p:txBody>
      </p:sp>
      <p:sp>
        <p:nvSpPr>
          <p:cNvPr id="19" name="Text Box 58"/>
          <p:cNvSpPr txBox="1">
            <a:spLocks noChangeArrowheads="1"/>
          </p:cNvSpPr>
          <p:nvPr/>
        </p:nvSpPr>
        <p:spPr bwMode="auto">
          <a:xfrm rot="-5400000">
            <a:off x="-1373033" y="3737193"/>
            <a:ext cx="35052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smtClean="0">
                <a:solidFill>
                  <a:srgbClr val="000066"/>
                </a:solidFill>
              </a:rPr>
              <a:t>Tasso </a:t>
            </a:r>
            <a:r>
              <a:rPr lang="de-DE" sz="2000" dirty="0" smtClean="0">
                <a:solidFill>
                  <a:srgbClr val="000066"/>
                </a:solidFill>
              </a:rPr>
              <a:t>di </a:t>
            </a:r>
            <a:r>
              <a:rPr lang="de-DE" sz="2000" dirty="0" err="1" smtClean="0">
                <a:solidFill>
                  <a:srgbClr val="000066"/>
                </a:solidFill>
              </a:rPr>
              <a:t>interesse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1115254" y="2098576"/>
            <a:ext cx="41148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2147483647 h 2208"/>
              <a:gd name="T4" fmla="*/ 2147483647 w 2160"/>
              <a:gd name="T5" fmla="*/ 2147483647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1" name="Textfeld 59"/>
          <p:cNvSpPr txBox="1">
            <a:spLocks noChangeArrowheads="1"/>
          </p:cNvSpPr>
          <p:nvPr/>
        </p:nvSpPr>
        <p:spPr bwMode="auto">
          <a:xfrm>
            <a:off x="4180022" y="5603776"/>
            <a:ext cx="1154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0" dirty="0" err="1" smtClean="0">
                <a:solidFill>
                  <a:srgbClr val="000066"/>
                </a:solidFill>
              </a:rPr>
              <a:t>Prodotto</a:t>
            </a:r>
            <a:endParaRPr lang="de-DE" sz="2000" b="0" dirty="0">
              <a:solidFill>
                <a:srgbClr val="000066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blackWhite">
          <a:xfrm>
            <a:off x="2944054" y="2936776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A</a:t>
            </a:r>
            <a:endParaRPr lang="en-US" sz="2400" b="0" i="1">
              <a:solidFill>
                <a:srgbClr val="000066"/>
              </a:solidFill>
            </a:endParaRPr>
          </a:p>
        </p:txBody>
      </p:sp>
      <p:sp>
        <p:nvSpPr>
          <p:cNvPr id="23" name="Textfeld 71"/>
          <p:cNvSpPr txBox="1">
            <a:spLocks noChangeArrowheads="1"/>
          </p:cNvSpPr>
          <p:nvPr/>
        </p:nvSpPr>
        <p:spPr bwMode="auto">
          <a:xfrm>
            <a:off x="5076056" y="4077072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0" i="1" dirty="0">
                <a:solidFill>
                  <a:srgbClr val="000066"/>
                </a:solidFill>
              </a:rPr>
              <a:t>IS‘</a:t>
            </a:r>
          </a:p>
        </p:txBody>
      </p:sp>
      <p:sp>
        <p:nvSpPr>
          <p:cNvPr id="24" name="Rechteck 72"/>
          <p:cNvSpPr>
            <a:spLocks noChangeArrowheads="1"/>
          </p:cNvSpPr>
          <p:nvPr/>
        </p:nvSpPr>
        <p:spPr bwMode="auto">
          <a:xfrm>
            <a:off x="4620454" y="4670326"/>
            <a:ext cx="47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>
                <a:solidFill>
                  <a:srgbClr val="000066"/>
                </a:solidFill>
              </a:rPr>
              <a:t>IS</a:t>
            </a:r>
          </a:p>
        </p:txBody>
      </p:sp>
      <p:sp>
        <p:nvSpPr>
          <p:cNvPr id="25" name="Textfeld 73"/>
          <p:cNvSpPr txBox="1">
            <a:spLocks noChangeArrowheads="1"/>
          </p:cNvSpPr>
          <p:nvPr/>
        </p:nvSpPr>
        <p:spPr bwMode="auto">
          <a:xfrm>
            <a:off x="4163254" y="5146576"/>
            <a:ext cx="601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>
                <a:solidFill>
                  <a:srgbClr val="000066"/>
                </a:solidFill>
              </a:rPr>
              <a:t>IS‘‘</a:t>
            </a:r>
          </a:p>
        </p:txBody>
      </p:sp>
      <p:sp>
        <p:nvSpPr>
          <p:cNvPr id="26" name="Textfeld 74"/>
          <p:cNvSpPr txBox="1">
            <a:spLocks noChangeArrowheads="1"/>
          </p:cNvSpPr>
          <p:nvPr/>
        </p:nvSpPr>
        <p:spPr bwMode="auto">
          <a:xfrm>
            <a:off x="3401254" y="5603776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0" i="1">
                <a:solidFill>
                  <a:srgbClr val="000066"/>
                </a:solidFill>
              </a:rPr>
              <a:t>Y‘</a:t>
            </a:r>
          </a:p>
        </p:txBody>
      </p:sp>
      <p:sp>
        <p:nvSpPr>
          <p:cNvPr id="27" name="Rechteck 75"/>
          <p:cNvSpPr>
            <a:spLocks noChangeArrowheads="1"/>
          </p:cNvSpPr>
          <p:nvPr/>
        </p:nvSpPr>
        <p:spPr bwMode="auto">
          <a:xfrm>
            <a:off x="2410654" y="5603776"/>
            <a:ext cx="51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>
                <a:solidFill>
                  <a:srgbClr val="000066"/>
                </a:solidFill>
              </a:rPr>
              <a:t>Y‘‘</a:t>
            </a:r>
          </a:p>
        </p:txBody>
      </p:sp>
      <p:sp>
        <p:nvSpPr>
          <p:cNvPr id="28" name="Rechteck 76"/>
          <p:cNvSpPr>
            <a:spLocks noChangeArrowheads="1"/>
          </p:cNvSpPr>
          <p:nvPr/>
        </p:nvSpPr>
        <p:spPr bwMode="auto">
          <a:xfrm>
            <a:off x="2944054" y="5603776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>
                <a:solidFill>
                  <a:srgbClr val="000066"/>
                </a:solidFill>
              </a:rPr>
              <a:t>Y‘</a:t>
            </a:r>
          </a:p>
        </p:txBody>
      </p:sp>
      <p:sp>
        <p:nvSpPr>
          <p:cNvPr id="29" name="Rechteck 77"/>
          <p:cNvSpPr>
            <a:spLocks noChangeArrowheads="1"/>
          </p:cNvSpPr>
          <p:nvPr/>
        </p:nvSpPr>
        <p:spPr bwMode="auto">
          <a:xfrm>
            <a:off x="734254" y="2631976"/>
            <a:ext cx="322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>
                <a:solidFill>
                  <a:srgbClr val="000066"/>
                </a:solidFill>
              </a:rPr>
              <a:t>i‘</a:t>
            </a:r>
          </a:p>
        </p:txBody>
      </p:sp>
      <p:sp>
        <p:nvSpPr>
          <p:cNvPr id="30" name="Rechteck 78"/>
          <p:cNvSpPr>
            <a:spLocks noChangeArrowheads="1"/>
          </p:cNvSpPr>
          <p:nvPr/>
        </p:nvSpPr>
        <p:spPr bwMode="auto">
          <a:xfrm>
            <a:off x="734254" y="3317776"/>
            <a:ext cx="25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>
                <a:solidFill>
                  <a:srgbClr val="000066"/>
                </a:solidFill>
              </a:rPr>
              <a:t>i</a:t>
            </a:r>
          </a:p>
        </p:txBody>
      </p:sp>
      <p:sp>
        <p:nvSpPr>
          <p:cNvPr id="31" name="Rechteck 79"/>
          <p:cNvSpPr>
            <a:spLocks noChangeArrowheads="1"/>
          </p:cNvSpPr>
          <p:nvPr/>
        </p:nvSpPr>
        <p:spPr bwMode="auto">
          <a:xfrm>
            <a:off x="689804" y="3851176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>
                <a:solidFill>
                  <a:srgbClr val="000066"/>
                </a:solidFill>
              </a:rPr>
              <a:t>i‘‘</a:t>
            </a:r>
          </a:p>
        </p:txBody>
      </p:sp>
      <p:cxnSp>
        <p:nvCxnSpPr>
          <p:cNvPr id="32" name="Gerade Verbindung mit Pfeil 35"/>
          <p:cNvCxnSpPr>
            <a:cxnSpLocks noChangeShapeType="1"/>
          </p:cNvCxnSpPr>
          <p:nvPr/>
        </p:nvCxnSpPr>
        <p:spPr bwMode="auto">
          <a:xfrm>
            <a:off x="3858454" y="4003576"/>
            <a:ext cx="838200" cy="0"/>
          </a:xfrm>
          <a:prstGeom prst="straightConnector1">
            <a:avLst/>
          </a:prstGeom>
          <a:noFill/>
          <a:ln w="25400" algn="ctr">
            <a:solidFill>
              <a:srgbClr val="000066"/>
            </a:solidFill>
            <a:round/>
            <a:headEnd/>
            <a:tailEnd type="arrow" w="med" len="med"/>
          </a:ln>
        </p:spPr>
      </p:cxnSp>
      <p:cxnSp>
        <p:nvCxnSpPr>
          <p:cNvPr id="33" name="Gerade Verbindung mit Pfeil 36"/>
          <p:cNvCxnSpPr>
            <a:cxnSpLocks noChangeShapeType="1"/>
          </p:cNvCxnSpPr>
          <p:nvPr/>
        </p:nvCxnSpPr>
        <p:spPr bwMode="auto">
          <a:xfrm flipH="1">
            <a:off x="2944054" y="4155976"/>
            <a:ext cx="914400" cy="0"/>
          </a:xfrm>
          <a:prstGeom prst="straightConnector1">
            <a:avLst/>
          </a:prstGeom>
          <a:noFill/>
          <a:ln w="25400" algn="ctr">
            <a:solidFill>
              <a:srgbClr val="000066"/>
            </a:solidFill>
            <a:round/>
            <a:headEnd/>
            <a:tailEnd type="arrow" w="med" len="med"/>
          </a:ln>
        </p:spPr>
      </p:cxnSp>
      <p:cxnSp>
        <p:nvCxnSpPr>
          <p:cNvPr id="34" name="Gerade Verbindung mit Pfeil 39"/>
          <p:cNvCxnSpPr>
            <a:cxnSpLocks noChangeShapeType="1"/>
          </p:cNvCxnSpPr>
          <p:nvPr/>
        </p:nvCxnSpPr>
        <p:spPr bwMode="auto">
          <a:xfrm flipV="1">
            <a:off x="1267654" y="2860576"/>
            <a:ext cx="0" cy="609600"/>
          </a:xfrm>
          <a:prstGeom prst="straightConnector1">
            <a:avLst/>
          </a:prstGeom>
          <a:noFill/>
          <a:ln w="25400" algn="ctr">
            <a:solidFill>
              <a:srgbClr val="000066"/>
            </a:solidFill>
            <a:round/>
            <a:headEnd/>
            <a:tailEnd type="arrow" w="med" len="med"/>
          </a:ln>
        </p:spPr>
      </p:cxnSp>
      <p:cxnSp>
        <p:nvCxnSpPr>
          <p:cNvPr id="35" name="Gerade Verbindung mit Pfeil 41"/>
          <p:cNvCxnSpPr>
            <a:cxnSpLocks noChangeShapeType="1"/>
          </p:cNvCxnSpPr>
          <p:nvPr/>
        </p:nvCxnSpPr>
        <p:spPr bwMode="auto">
          <a:xfrm>
            <a:off x="1267654" y="3546376"/>
            <a:ext cx="0" cy="533400"/>
          </a:xfrm>
          <a:prstGeom prst="straightConnector1">
            <a:avLst/>
          </a:prstGeom>
          <a:noFill/>
          <a:ln w="25400" algn="ctr">
            <a:solidFill>
              <a:srgbClr val="000066"/>
            </a:solidFill>
            <a:round/>
            <a:headEnd/>
            <a:tailEnd type="arrow" w="med" len="med"/>
          </a:ln>
        </p:spPr>
      </p:cxnSp>
      <p:sp>
        <p:nvSpPr>
          <p:cNvPr id="36" name="Textfeld 42"/>
          <p:cNvSpPr txBox="1">
            <a:spLocks noChangeArrowheads="1"/>
          </p:cNvSpPr>
          <p:nvPr/>
        </p:nvSpPr>
        <p:spPr bwMode="auto">
          <a:xfrm>
            <a:off x="4696654" y="1196752"/>
            <a:ext cx="444734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0" dirty="0" err="1" smtClean="0">
                <a:solidFill>
                  <a:srgbClr val="000066"/>
                </a:solidFill>
              </a:rPr>
              <a:t>Un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aumento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esogeno</a:t>
            </a:r>
            <a:r>
              <a:rPr lang="de-DE" b="0" dirty="0" smtClean="0">
                <a:solidFill>
                  <a:srgbClr val="000066"/>
                </a:solidFill>
              </a:rPr>
              <a:t> della </a:t>
            </a:r>
            <a:r>
              <a:rPr lang="de-DE" b="0" dirty="0" err="1" smtClean="0">
                <a:solidFill>
                  <a:srgbClr val="000066"/>
                </a:solidFill>
              </a:rPr>
              <a:t>domanda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determina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lo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spostamento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verso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destra</a:t>
            </a:r>
            <a:r>
              <a:rPr lang="de-DE" b="0" dirty="0" smtClean="0">
                <a:solidFill>
                  <a:srgbClr val="000066"/>
                </a:solidFill>
              </a:rPr>
              <a:t> della </a:t>
            </a:r>
            <a:r>
              <a:rPr lang="de-DE" b="1" dirty="0" smtClean="0">
                <a:solidFill>
                  <a:srgbClr val="000066"/>
                </a:solidFill>
              </a:rPr>
              <a:t>IS.</a:t>
            </a:r>
            <a:endParaRPr lang="de-DE" b="1" dirty="0">
              <a:solidFill>
                <a:srgbClr val="000066"/>
              </a:solidFill>
            </a:endParaRPr>
          </a:p>
        </p:txBody>
      </p:sp>
      <p:sp>
        <p:nvSpPr>
          <p:cNvPr id="37" name="Textfeld 43"/>
          <p:cNvSpPr txBox="1">
            <a:spLocks noChangeArrowheads="1"/>
          </p:cNvSpPr>
          <p:nvPr/>
        </p:nvSpPr>
        <p:spPr bwMode="auto">
          <a:xfrm>
            <a:off x="5611053" y="1988840"/>
            <a:ext cx="353294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0" dirty="0" smtClean="0">
                <a:solidFill>
                  <a:srgbClr val="000066"/>
                </a:solidFill>
              </a:rPr>
              <a:t>In </a:t>
            </a:r>
            <a:r>
              <a:rPr lang="de-DE" b="0" dirty="0" err="1" smtClean="0">
                <a:solidFill>
                  <a:srgbClr val="000066"/>
                </a:solidFill>
              </a:rPr>
              <a:t>seguito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all‘aumento</a:t>
            </a:r>
            <a:r>
              <a:rPr lang="de-DE" b="0" dirty="0" smtClean="0">
                <a:solidFill>
                  <a:srgbClr val="000066"/>
                </a:solidFill>
              </a:rPr>
              <a:t> della </a:t>
            </a:r>
            <a:r>
              <a:rPr lang="de-DE" b="0" dirty="0" err="1" smtClean="0">
                <a:solidFill>
                  <a:srgbClr val="000066"/>
                </a:solidFill>
              </a:rPr>
              <a:t>domanda</a:t>
            </a:r>
            <a:r>
              <a:rPr lang="de-DE" b="0" dirty="0" smtClean="0">
                <a:solidFill>
                  <a:srgbClr val="000066"/>
                </a:solidFill>
              </a:rPr>
              <a:t> la BC </a:t>
            </a:r>
            <a:r>
              <a:rPr lang="de-DE" b="0" dirty="0" err="1" smtClean="0">
                <a:solidFill>
                  <a:srgbClr val="000066"/>
                </a:solidFill>
              </a:rPr>
              <a:t>aumenta</a:t>
            </a:r>
            <a:r>
              <a:rPr lang="de-DE" b="0" dirty="0" smtClean="0">
                <a:solidFill>
                  <a:srgbClr val="000066"/>
                </a:solidFill>
              </a:rPr>
              <a:t> i </a:t>
            </a:r>
            <a:r>
              <a:rPr lang="de-DE" b="0" dirty="0" err="1" smtClean="0">
                <a:solidFill>
                  <a:srgbClr val="000066"/>
                </a:solidFill>
              </a:rPr>
              <a:t>tassi</a:t>
            </a:r>
            <a:r>
              <a:rPr lang="de-DE" b="0" dirty="0" smtClean="0">
                <a:solidFill>
                  <a:srgbClr val="000066"/>
                </a:solidFill>
              </a:rPr>
              <a:t> di </a:t>
            </a:r>
            <a:r>
              <a:rPr lang="de-DE" b="0" dirty="0" err="1" smtClean="0">
                <a:solidFill>
                  <a:srgbClr val="000066"/>
                </a:solidFill>
              </a:rPr>
              <a:t>interesse</a:t>
            </a:r>
            <a:r>
              <a:rPr lang="de-DE" b="0" dirty="0" smtClean="0">
                <a:solidFill>
                  <a:srgbClr val="000066"/>
                </a:solidFill>
              </a:rPr>
              <a:t> (</a:t>
            </a:r>
            <a:r>
              <a:rPr lang="de-DE" b="0" u="sng" dirty="0" err="1" smtClean="0">
                <a:solidFill>
                  <a:srgbClr val="000066"/>
                </a:solidFill>
              </a:rPr>
              <a:t>lungo</a:t>
            </a:r>
            <a:r>
              <a:rPr lang="de-DE" b="0" dirty="0" smtClean="0">
                <a:solidFill>
                  <a:srgbClr val="000066"/>
                </a:solidFill>
              </a:rPr>
              <a:t> la </a:t>
            </a:r>
            <a:r>
              <a:rPr lang="de-DE" b="0" dirty="0" err="1" smtClean="0">
                <a:solidFill>
                  <a:srgbClr val="000066"/>
                </a:solidFill>
              </a:rPr>
              <a:t>curva</a:t>
            </a:r>
            <a:r>
              <a:rPr lang="de-DE" b="0" dirty="0" smtClean="0">
                <a:solidFill>
                  <a:srgbClr val="000066"/>
                </a:solidFill>
              </a:rPr>
              <a:t> TR).</a:t>
            </a:r>
            <a:endParaRPr lang="de-DE" b="0" dirty="0">
              <a:solidFill>
                <a:srgbClr val="000066"/>
              </a:solidFill>
            </a:endParaRPr>
          </a:p>
        </p:txBody>
      </p:sp>
      <p:sp>
        <p:nvSpPr>
          <p:cNvPr id="38" name="Rechteck 44"/>
          <p:cNvSpPr>
            <a:spLocks noChangeArrowheads="1"/>
          </p:cNvSpPr>
          <p:nvPr/>
        </p:nvSpPr>
        <p:spPr bwMode="auto">
          <a:xfrm>
            <a:off x="5796136" y="3501008"/>
            <a:ext cx="3408674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i="1" dirty="0" smtClean="0">
                <a:solidFill>
                  <a:srgbClr val="000066"/>
                </a:solidFill>
              </a:rPr>
              <a:t>In </a:t>
            </a:r>
            <a:r>
              <a:rPr lang="de-DE" sz="1600" i="1" dirty="0" err="1" smtClean="0">
                <a:solidFill>
                  <a:srgbClr val="000066"/>
                </a:solidFill>
              </a:rPr>
              <a:t>alternativa</a:t>
            </a:r>
            <a:r>
              <a:rPr lang="de-DE" sz="1600" i="1" dirty="0" smtClean="0">
                <a:solidFill>
                  <a:srgbClr val="000066"/>
                </a:solidFill>
              </a:rPr>
              <a:t>:</a:t>
            </a:r>
            <a:r>
              <a:rPr lang="de-DE" sz="1600" dirty="0" smtClean="0">
                <a:solidFill>
                  <a:srgbClr val="000066"/>
                </a:solidFill>
              </a:rPr>
              <a:t> </a:t>
            </a:r>
          </a:p>
          <a:p>
            <a:r>
              <a:rPr lang="de-DE" dirty="0" err="1" smtClean="0">
                <a:solidFill>
                  <a:srgbClr val="000066"/>
                </a:solidFill>
              </a:rPr>
              <a:t>Una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r</a:t>
            </a:r>
            <a:r>
              <a:rPr lang="de-DE" b="0" dirty="0" err="1" smtClean="0">
                <a:solidFill>
                  <a:srgbClr val="000066"/>
                </a:solidFill>
              </a:rPr>
              <a:t>iduzione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esogena</a:t>
            </a:r>
            <a:r>
              <a:rPr lang="de-DE" b="0" dirty="0" smtClean="0">
                <a:solidFill>
                  <a:srgbClr val="000066"/>
                </a:solidFill>
              </a:rPr>
              <a:t> della </a:t>
            </a:r>
            <a:r>
              <a:rPr lang="de-DE" b="0" dirty="0" err="1" smtClean="0">
                <a:solidFill>
                  <a:srgbClr val="000066"/>
                </a:solidFill>
              </a:rPr>
              <a:t>domanda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determina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lo</a:t>
            </a:r>
            <a:r>
              <a:rPr lang="de-DE" b="0" dirty="0" smtClean="0">
                <a:solidFill>
                  <a:srgbClr val="000066"/>
                </a:solidFill>
              </a:rPr>
              <a:t>  </a:t>
            </a:r>
            <a:r>
              <a:rPr lang="de-DE" b="0" dirty="0" err="1" smtClean="0">
                <a:solidFill>
                  <a:srgbClr val="000066"/>
                </a:solidFill>
              </a:rPr>
              <a:t>spostamento</a:t>
            </a:r>
            <a:r>
              <a:rPr lang="de-DE" b="0" dirty="0" smtClean="0">
                <a:solidFill>
                  <a:srgbClr val="000066"/>
                </a:solidFill>
              </a:rPr>
              <a:t> a </a:t>
            </a:r>
            <a:r>
              <a:rPr lang="de-DE" b="0" dirty="0" err="1" smtClean="0">
                <a:solidFill>
                  <a:srgbClr val="000066"/>
                </a:solidFill>
              </a:rPr>
              <a:t>sinistra</a:t>
            </a:r>
            <a:r>
              <a:rPr lang="de-DE" b="0" dirty="0" smtClean="0">
                <a:solidFill>
                  <a:srgbClr val="000066"/>
                </a:solidFill>
              </a:rPr>
              <a:t> della IS.</a:t>
            </a:r>
            <a:endParaRPr lang="de-DE" b="0" dirty="0">
              <a:solidFill>
                <a:srgbClr val="000066"/>
              </a:solidFill>
            </a:endParaRPr>
          </a:p>
        </p:txBody>
      </p:sp>
      <p:sp>
        <p:nvSpPr>
          <p:cNvPr id="39" name="Rechteck 46"/>
          <p:cNvSpPr>
            <a:spLocks noChangeArrowheads="1"/>
          </p:cNvSpPr>
          <p:nvPr/>
        </p:nvSpPr>
        <p:spPr bwMode="auto">
          <a:xfrm>
            <a:off x="6372200" y="4653136"/>
            <a:ext cx="27718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0" dirty="0" smtClean="0">
                <a:solidFill>
                  <a:srgbClr val="000066"/>
                </a:solidFill>
              </a:rPr>
              <a:t>In </a:t>
            </a:r>
            <a:r>
              <a:rPr lang="de-DE" b="0" dirty="0" err="1" smtClean="0">
                <a:solidFill>
                  <a:srgbClr val="000066"/>
                </a:solidFill>
              </a:rPr>
              <a:t>seguito</a:t>
            </a:r>
            <a:r>
              <a:rPr lang="de-DE" b="0" dirty="0" smtClean="0">
                <a:solidFill>
                  <a:srgbClr val="000066"/>
                </a:solidFill>
              </a:rPr>
              <a:t> alla </a:t>
            </a:r>
            <a:r>
              <a:rPr lang="de-DE" b="0" dirty="0" err="1" smtClean="0">
                <a:solidFill>
                  <a:srgbClr val="000066"/>
                </a:solidFill>
              </a:rPr>
              <a:t>contrazione</a:t>
            </a:r>
            <a:r>
              <a:rPr lang="de-DE" b="0" dirty="0" smtClean="0">
                <a:solidFill>
                  <a:srgbClr val="000066"/>
                </a:solidFill>
              </a:rPr>
              <a:t> del </a:t>
            </a:r>
            <a:r>
              <a:rPr lang="de-DE" b="0" dirty="0" err="1" smtClean="0">
                <a:solidFill>
                  <a:srgbClr val="000066"/>
                </a:solidFill>
              </a:rPr>
              <a:t>prodotto</a:t>
            </a:r>
            <a:r>
              <a:rPr lang="de-DE" b="0" dirty="0" smtClean="0">
                <a:solidFill>
                  <a:srgbClr val="000066"/>
                </a:solidFill>
              </a:rPr>
              <a:t> la BC </a:t>
            </a:r>
            <a:r>
              <a:rPr lang="de-DE" b="0" dirty="0" err="1" smtClean="0">
                <a:solidFill>
                  <a:srgbClr val="000066"/>
                </a:solidFill>
              </a:rPr>
              <a:t>riduce</a:t>
            </a:r>
            <a:r>
              <a:rPr lang="de-DE" b="0" dirty="0" smtClean="0">
                <a:solidFill>
                  <a:srgbClr val="000066"/>
                </a:solidFill>
              </a:rPr>
              <a:t> i </a:t>
            </a:r>
            <a:r>
              <a:rPr lang="de-DE" b="0" dirty="0" err="1" smtClean="0">
                <a:solidFill>
                  <a:srgbClr val="000066"/>
                </a:solidFill>
              </a:rPr>
              <a:t>tassi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d‘interesse</a:t>
            </a:r>
            <a:r>
              <a:rPr lang="de-DE" b="0" dirty="0" smtClean="0">
                <a:solidFill>
                  <a:srgbClr val="000066"/>
                </a:solidFill>
              </a:rPr>
              <a:t>.</a:t>
            </a:r>
            <a:endParaRPr lang="de-DE" b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6" grpId="0" animBg="1"/>
      <p:bldP spid="17" grpId="0" animBg="1"/>
      <p:bldP spid="17" grpId="1" animBg="1"/>
      <p:bldP spid="18" grpId="0"/>
      <p:bldP spid="18" grpId="1"/>
      <p:bldP spid="23" grpId="0"/>
      <p:bldP spid="23" grpId="1"/>
      <p:bldP spid="25" grpId="0"/>
      <p:bldP spid="26" grpId="0"/>
      <p:bldP spid="26" grpId="1"/>
      <p:bldP spid="27" grpId="0"/>
      <p:bldP spid="29" grpId="0"/>
      <p:bldP spid="29" grpId="1"/>
      <p:bldP spid="31" grpId="0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0407" y="19174"/>
            <a:ext cx="9072239" cy="895350"/>
          </a:xfrm>
        </p:spPr>
        <p:txBody>
          <a:bodyPr/>
          <a:lstStyle/>
          <a:p>
            <a:r>
              <a:rPr lang="it-IT" sz="2400" b="1" dirty="0" smtClean="0"/>
              <a:t>1. </a:t>
            </a:r>
            <a:r>
              <a:rPr lang="it-IT" sz="2400" b="1" dirty="0"/>
              <a:t>Equilibrio generale (macro-)economico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9552" y="1329160"/>
            <a:ext cx="8208912" cy="507164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2000" b="1" dirty="0" smtClean="0"/>
              <a:t>Macroeconomia è: 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1800" dirty="0" smtClean="0"/>
              <a:t>Analisi delle </a:t>
            </a:r>
            <a:r>
              <a:rPr lang="it-IT" sz="1800" b="1" u="sng" dirty="0" smtClean="0">
                <a:solidFill>
                  <a:srgbClr val="000099"/>
                </a:solidFill>
              </a:rPr>
              <a:t>condizioni di equilibrio </a:t>
            </a:r>
            <a:r>
              <a:rPr lang="it-IT" sz="1800" dirty="0" smtClean="0"/>
              <a:t>(simultaneo) di alcuni mercati «aggregati»: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800" dirty="0" err="1" smtClean="0"/>
              <a:t>Mkt</a:t>
            </a:r>
            <a:r>
              <a:rPr lang="it-IT" sz="1800" dirty="0" smtClean="0"/>
              <a:t> dei beni e servizi finali (</a:t>
            </a:r>
            <a:r>
              <a:rPr lang="it-IT" sz="1800" i="1" dirty="0" smtClean="0"/>
              <a:t>per semplicità d’ora innanzi: </a:t>
            </a:r>
            <a:r>
              <a:rPr lang="it-IT" sz="1800" b="1" dirty="0" err="1" smtClean="0"/>
              <a:t>mkt</a:t>
            </a:r>
            <a:r>
              <a:rPr lang="it-IT" sz="1800" b="1" dirty="0" smtClean="0"/>
              <a:t> dei beni</a:t>
            </a:r>
            <a:r>
              <a:rPr lang="it-IT" sz="1800" dirty="0" smtClean="0"/>
              <a:t>)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800" dirty="0" err="1" smtClean="0"/>
              <a:t>Mkt</a:t>
            </a:r>
            <a:r>
              <a:rPr lang="it-IT" sz="1800" dirty="0" smtClean="0"/>
              <a:t> del lavoro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800" dirty="0" err="1" smtClean="0"/>
              <a:t>Mkt</a:t>
            </a:r>
            <a:r>
              <a:rPr lang="it-IT" sz="1800" dirty="0" smtClean="0"/>
              <a:t> monetario e del credito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800" dirty="0" err="1" smtClean="0"/>
              <a:t>Mkt</a:t>
            </a:r>
            <a:r>
              <a:rPr lang="it-IT" sz="1800" dirty="0" smtClean="0"/>
              <a:t> dei cambi.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1800" dirty="0" smtClean="0"/>
              <a:t>Analisi dei </a:t>
            </a:r>
            <a:r>
              <a:rPr lang="it-IT" sz="1800" b="1" u="sng" dirty="0" smtClean="0">
                <a:solidFill>
                  <a:srgbClr val="000099"/>
                </a:solidFill>
              </a:rPr>
              <a:t>processi di aggiustamento </a:t>
            </a:r>
            <a:r>
              <a:rPr lang="it-IT" sz="1800" dirty="0" smtClean="0"/>
              <a:t>(verso un nuovo equilibrio) dopo una perturbazione («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shock</a:t>
            </a:r>
            <a:r>
              <a:rPr lang="it-IT" sz="1800" dirty="0" smtClean="0"/>
              <a:t>») esogeno,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dirty="0"/>
              <a:t> </a:t>
            </a:r>
            <a:r>
              <a:rPr lang="it-IT" sz="1800" dirty="0" smtClean="0"/>
              <a:t>    …  e/o dopo una «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manovra</a:t>
            </a:r>
            <a:r>
              <a:rPr lang="it-IT" sz="1800" dirty="0" smtClean="0"/>
              <a:t>» di politica (macro-)economica.</a:t>
            </a:r>
            <a:r>
              <a:rPr lang="it-IT" sz="2200" dirty="0" smtClean="0"/>
              <a:t>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9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0"/>
          <p:cNvCxnSpPr/>
          <p:nvPr/>
        </p:nvCxnSpPr>
        <p:spPr bwMode="auto">
          <a:xfrm>
            <a:off x="2258254" y="1641376"/>
            <a:ext cx="2895600" cy="2590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52"/>
          <p:cNvCxnSpPr>
            <a:cxnSpLocks noChangeShapeType="1"/>
          </p:cNvCxnSpPr>
          <p:nvPr/>
        </p:nvCxnSpPr>
        <p:spPr bwMode="auto">
          <a:xfrm flipH="1">
            <a:off x="1115255" y="3717032"/>
            <a:ext cx="3403599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prstDash val="dash"/>
            <a:round/>
            <a:headEnd/>
            <a:tailEnd/>
          </a:ln>
        </p:spPr>
      </p:cxn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2963114" y="3622578"/>
            <a:ext cx="12803" cy="1981198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cxnSp>
        <p:nvCxnSpPr>
          <p:cNvPr id="7" name="Gerade Verbindung 59"/>
          <p:cNvCxnSpPr>
            <a:cxnSpLocks noChangeShapeType="1"/>
          </p:cNvCxnSpPr>
          <p:nvPr/>
        </p:nvCxnSpPr>
        <p:spPr bwMode="auto">
          <a:xfrm>
            <a:off x="1162110" y="2084378"/>
            <a:ext cx="3247207" cy="2915902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8" name="Gerade Verbindung 52"/>
          <p:cNvCxnSpPr>
            <a:cxnSpLocks noChangeShapeType="1"/>
          </p:cNvCxnSpPr>
          <p:nvPr/>
        </p:nvCxnSpPr>
        <p:spPr bwMode="auto">
          <a:xfrm flipH="1">
            <a:off x="1115254" y="2860576"/>
            <a:ext cx="2514600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prstDash val="dash"/>
            <a:round/>
            <a:headEnd/>
            <a:tailEnd/>
          </a:ln>
        </p:spPr>
      </p:cxnSp>
      <p:sp>
        <p:nvSpPr>
          <p:cNvPr id="9" name="Text Box 15"/>
          <p:cNvSpPr txBox="1">
            <a:spLocks noChangeArrowheads="1"/>
          </p:cNvSpPr>
          <p:nvPr/>
        </p:nvSpPr>
        <p:spPr bwMode="blackWhite">
          <a:xfrm>
            <a:off x="251520" y="90081"/>
            <a:ext cx="889248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0"/>
              </a:spcBef>
              <a:defRPr sz="2400" b="1">
                <a:solidFill>
                  <a:srgbClr val="000066"/>
                </a:solidFill>
              </a:defRPr>
            </a:lvl1pPr>
          </a:lstStyle>
          <a:p>
            <a:pPr algn="l"/>
            <a:r>
              <a:rPr lang="de-DE" b="0" dirty="0" err="1">
                <a:solidFill>
                  <a:schemeClr val="accent1">
                    <a:lumMod val="50000"/>
                  </a:schemeClr>
                </a:solidFill>
              </a:rPr>
              <a:t>Equilibrio</a:t>
            </a:r>
            <a:r>
              <a:rPr lang="de-DE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accent1">
                    <a:lumMod val="50000"/>
                  </a:schemeClr>
                </a:solidFill>
              </a:rPr>
              <a:t>macroeconomico</a:t>
            </a:r>
            <a:r>
              <a:rPr lang="de-DE" b="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algn="l"/>
            <a:r>
              <a:rPr lang="de-DE" b="0" dirty="0" smtClean="0">
                <a:solidFill>
                  <a:schemeClr val="accent1">
                    <a:lumMod val="50000"/>
                  </a:schemeClr>
                </a:solidFill>
              </a:rPr>
              <a:t>   PF </a:t>
            </a:r>
            <a:r>
              <a:rPr lang="de-DE" b="0" dirty="0" err="1" smtClean="0">
                <a:solidFill>
                  <a:schemeClr val="accent1">
                    <a:lumMod val="50000"/>
                  </a:schemeClr>
                </a:solidFill>
              </a:rPr>
              <a:t>espansiva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629854" y="2936776"/>
            <a:ext cx="0" cy="266700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blackWhite">
          <a:xfrm>
            <a:off x="3782254" y="1412776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TR</a:t>
            </a:r>
            <a:endParaRPr lang="en-US" sz="2400" b="0" i="1" baseline="30000">
              <a:solidFill>
                <a:srgbClr val="000066"/>
              </a:solidFill>
            </a:endParaRPr>
          </a:p>
        </p:txBody>
      </p:sp>
      <p:sp>
        <p:nvSpPr>
          <p:cNvPr id="13" name="Line 74"/>
          <p:cNvSpPr>
            <a:spLocks noChangeShapeType="1"/>
          </p:cNvSpPr>
          <p:nvPr/>
        </p:nvSpPr>
        <p:spPr bwMode="auto">
          <a:xfrm flipH="1">
            <a:off x="1801054" y="1869976"/>
            <a:ext cx="2590800" cy="3352800"/>
          </a:xfrm>
          <a:prstGeom prst="line">
            <a:avLst/>
          </a:prstGeom>
          <a:noFill/>
          <a:ln w="38100">
            <a:solidFill>
              <a:srgbClr val="EE265E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Oval 77"/>
          <p:cNvSpPr>
            <a:spLocks noChangeArrowheads="1"/>
          </p:cNvSpPr>
          <p:nvPr/>
        </p:nvSpPr>
        <p:spPr bwMode="auto">
          <a:xfrm>
            <a:off x="2897223" y="3630391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Oval 81"/>
          <p:cNvSpPr>
            <a:spLocks noChangeArrowheads="1"/>
          </p:cNvSpPr>
          <p:nvPr/>
        </p:nvSpPr>
        <p:spPr bwMode="auto">
          <a:xfrm>
            <a:off x="3553654" y="2784376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Text Box 82"/>
          <p:cNvSpPr txBox="1">
            <a:spLocks noChangeArrowheads="1"/>
          </p:cNvSpPr>
          <p:nvPr/>
        </p:nvSpPr>
        <p:spPr bwMode="blackWhite">
          <a:xfrm>
            <a:off x="3477454" y="2250976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B</a:t>
            </a:r>
            <a:endParaRPr lang="en-US" sz="2400" b="0" i="1">
              <a:solidFill>
                <a:srgbClr val="000066"/>
              </a:solidFill>
            </a:endParaRPr>
          </a:p>
        </p:txBody>
      </p:sp>
      <p:sp>
        <p:nvSpPr>
          <p:cNvPr id="19" name="Text Box 58"/>
          <p:cNvSpPr txBox="1">
            <a:spLocks noChangeArrowheads="1"/>
          </p:cNvSpPr>
          <p:nvPr/>
        </p:nvSpPr>
        <p:spPr bwMode="auto">
          <a:xfrm rot="-5400000">
            <a:off x="-1373033" y="3737193"/>
            <a:ext cx="35052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smtClean="0">
                <a:solidFill>
                  <a:srgbClr val="000066"/>
                </a:solidFill>
              </a:rPr>
              <a:t>Tasso </a:t>
            </a:r>
            <a:r>
              <a:rPr lang="de-DE" sz="2000" dirty="0" smtClean="0">
                <a:solidFill>
                  <a:srgbClr val="000066"/>
                </a:solidFill>
              </a:rPr>
              <a:t>di </a:t>
            </a:r>
            <a:r>
              <a:rPr lang="de-DE" sz="2000" dirty="0" err="1" smtClean="0">
                <a:solidFill>
                  <a:srgbClr val="000066"/>
                </a:solidFill>
              </a:rPr>
              <a:t>interesse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1115254" y="1428194"/>
            <a:ext cx="4101470" cy="4189212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2147483647 h 2208"/>
              <a:gd name="T4" fmla="*/ 2147483647 w 2160"/>
              <a:gd name="T5" fmla="*/ 2147483647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1" name="Textfeld 59"/>
          <p:cNvSpPr txBox="1">
            <a:spLocks noChangeArrowheads="1"/>
          </p:cNvSpPr>
          <p:nvPr/>
        </p:nvSpPr>
        <p:spPr bwMode="auto">
          <a:xfrm>
            <a:off x="4180022" y="5603776"/>
            <a:ext cx="1154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0" dirty="0" err="1" smtClean="0">
                <a:solidFill>
                  <a:srgbClr val="000066"/>
                </a:solidFill>
              </a:rPr>
              <a:t>Prodotto</a:t>
            </a:r>
            <a:endParaRPr lang="de-DE" sz="2000" b="0" dirty="0">
              <a:solidFill>
                <a:srgbClr val="000066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blackWhite">
          <a:xfrm>
            <a:off x="2771800" y="3183061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A</a:t>
            </a:r>
            <a:endParaRPr lang="en-US" sz="2400" b="0" i="1">
              <a:solidFill>
                <a:srgbClr val="000066"/>
              </a:solidFill>
            </a:endParaRPr>
          </a:p>
        </p:txBody>
      </p:sp>
      <p:sp>
        <p:nvSpPr>
          <p:cNvPr id="23" name="Textfeld 71"/>
          <p:cNvSpPr txBox="1">
            <a:spLocks noChangeArrowheads="1"/>
          </p:cNvSpPr>
          <p:nvPr/>
        </p:nvSpPr>
        <p:spPr bwMode="auto">
          <a:xfrm>
            <a:off x="5076056" y="4077072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0" i="1" dirty="0">
                <a:solidFill>
                  <a:srgbClr val="000066"/>
                </a:solidFill>
              </a:rPr>
              <a:t>IS‘</a:t>
            </a:r>
          </a:p>
        </p:txBody>
      </p:sp>
      <p:sp>
        <p:nvSpPr>
          <p:cNvPr id="24" name="Rechteck 72"/>
          <p:cNvSpPr>
            <a:spLocks noChangeArrowheads="1"/>
          </p:cNvSpPr>
          <p:nvPr/>
        </p:nvSpPr>
        <p:spPr bwMode="auto">
          <a:xfrm>
            <a:off x="4620454" y="4670326"/>
            <a:ext cx="47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>
                <a:solidFill>
                  <a:srgbClr val="000066"/>
                </a:solidFill>
              </a:rPr>
              <a:t>IS</a:t>
            </a:r>
          </a:p>
        </p:txBody>
      </p:sp>
      <p:sp>
        <p:nvSpPr>
          <p:cNvPr id="26" name="Textfeld 74"/>
          <p:cNvSpPr txBox="1">
            <a:spLocks noChangeArrowheads="1"/>
          </p:cNvSpPr>
          <p:nvPr/>
        </p:nvSpPr>
        <p:spPr bwMode="auto">
          <a:xfrm>
            <a:off x="3401254" y="5631333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0" i="1" dirty="0">
                <a:solidFill>
                  <a:srgbClr val="000066"/>
                </a:solidFill>
              </a:rPr>
              <a:t>Y‘</a:t>
            </a:r>
          </a:p>
        </p:txBody>
      </p:sp>
      <p:sp>
        <p:nvSpPr>
          <p:cNvPr id="28" name="Rechteck 76"/>
          <p:cNvSpPr>
            <a:spLocks noChangeArrowheads="1"/>
          </p:cNvSpPr>
          <p:nvPr/>
        </p:nvSpPr>
        <p:spPr bwMode="auto">
          <a:xfrm>
            <a:off x="2813998" y="5631631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 dirty="0" smtClean="0">
                <a:solidFill>
                  <a:srgbClr val="000066"/>
                </a:solidFill>
              </a:rPr>
              <a:t>Y</a:t>
            </a:r>
            <a:endParaRPr lang="de-DE" sz="2400" b="0" i="1" dirty="0">
              <a:solidFill>
                <a:srgbClr val="000066"/>
              </a:solidFill>
            </a:endParaRPr>
          </a:p>
        </p:txBody>
      </p:sp>
      <p:sp>
        <p:nvSpPr>
          <p:cNvPr id="29" name="Rechteck 77"/>
          <p:cNvSpPr>
            <a:spLocks noChangeArrowheads="1"/>
          </p:cNvSpPr>
          <p:nvPr/>
        </p:nvSpPr>
        <p:spPr bwMode="auto">
          <a:xfrm>
            <a:off x="734254" y="2631976"/>
            <a:ext cx="322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>
                <a:solidFill>
                  <a:srgbClr val="000066"/>
                </a:solidFill>
              </a:rPr>
              <a:t>i‘</a:t>
            </a:r>
          </a:p>
        </p:txBody>
      </p:sp>
      <p:sp>
        <p:nvSpPr>
          <p:cNvPr id="30" name="Rechteck 78"/>
          <p:cNvSpPr>
            <a:spLocks noChangeArrowheads="1"/>
          </p:cNvSpPr>
          <p:nvPr/>
        </p:nvSpPr>
        <p:spPr bwMode="auto">
          <a:xfrm>
            <a:off x="734254" y="3471093"/>
            <a:ext cx="25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 dirty="0">
                <a:solidFill>
                  <a:srgbClr val="000066"/>
                </a:solidFill>
              </a:rPr>
              <a:t>i</a:t>
            </a:r>
          </a:p>
        </p:txBody>
      </p:sp>
      <p:cxnSp>
        <p:nvCxnSpPr>
          <p:cNvPr id="32" name="Gerade Verbindung mit Pfeil 35"/>
          <p:cNvCxnSpPr>
            <a:cxnSpLocks noChangeShapeType="1"/>
          </p:cNvCxnSpPr>
          <p:nvPr/>
        </p:nvCxnSpPr>
        <p:spPr bwMode="auto">
          <a:xfrm flipV="1">
            <a:off x="1594798" y="2243120"/>
            <a:ext cx="1219200" cy="1488"/>
          </a:xfrm>
          <a:prstGeom prst="straightConnector1">
            <a:avLst/>
          </a:prstGeom>
          <a:noFill/>
          <a:ln w="25400" algn="ctr">
            <a:solidFill>
              <a:srgbClr val="000066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42"/>
              <p:cNvSpPr txBox="1">
                <a:spLocks noChangeArrowheads="1"/>
              </p:cNvSpPr>
              <p:nvPr/>
            </p:nvSpPr>
            <p:spPr bwMode="auto">
              <a:xfrm>
                <a:off x="4696654" y="908720"/>
                <a:ext cx="4447346" cy="22422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b="0" dirty="0" err="1" smtClean="0">
                    <a:solidFill>
                      <a:srgbClr val="000066"/>
                    </a:solidFill>
                  </a:rPr>
                  <a:t>Una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PF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espansiva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determina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una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traslazione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della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curva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b="1" dirty="0" smtClean="0">
                    <a:solidFill>
                      <a:srgbClr val="000099"/>
                    </a:solidFill>
                  </a:rPr>
                  <a:t>IS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verso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b="0" u="sng" dirty="0" err="1" smtClean="0">
                    <a:solidFill>
                      <a:srgbClr val="000066"/>
                    </a:solidFill>
                  </a:rPr>
                  <a:t>destra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: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de-DE" dirty="0" smtClean="0">
                    <a:solidFill>
                      <a:srgbClr val="000066"/>
                    </a:solidFill>
                  </a:rPr>
                  <a:t>A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parità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di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tasso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d‘interesse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,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lo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spostamento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è: </a:t>
                </a:r>
                <a:r>
                  <a:rPr lang="de-DE" sz="2000" b="1" dirty="0" smtClean="0">
                    <a:solidFill>
                      <a:srgbClr val="C00000"/>
                    </a:solidFill>
                  </a:rPr>
                  <a:t>AC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en-US" sz="24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en-US" sz="24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altLang="en-US" sz="24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it-IT" altLang="en-US" sz="24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den>
                    </m:f>
                  </m:oMath>
                </a14:m>
                <a:r>
                  <a:rPr lang="it-IT" altLang="en-US" sz="2400" b="1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l-GR" altLang="en-US" sz="2000" b="1" dirty="0">
                    <a:solidFill>
                      <a:srgbClr val="C00000"/>
                    </a:solidFill>
                    <a:latin typeface="+mj-lt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2000" b="1" dirty="0">
                            <a:solidFill>
                              <a:srgbClr val="C00000"/>
                            </a:solidFill>
                            <a:latin typeface="+mj-lt"/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de-DE" sz="2000" dirty="0" smtClean="0">
                    <a:solidFill>
                      <a:srgbClr val="000066"/>
                    </a:solidFill>
                    <a:latin typeface="+mj-lt"/>
                  </a:rPr>
                  <a:t>  &gt; 0</a:t>
                </a:r>
              </a:p>
              <a:p>
                <a:pPr marL="285750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de-DE" b="0" dirty="0" smtClean="0">
                    <a:solidFill>
                      <a:srgbClr val="000066"/>
                    </a:solidFill>
                  </a:rPr>
                  <a:t>Ma in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realtà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,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l‘aumento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del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reddito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è inferiore ad </a:t>
                </a:r>
                <a:r>
                  <a:rPr lang="de-DE" b="1" dirty="0" smtClean="0">
                    <a:solidFill>
                      <a:srgbClr val="000066"/>
                    </a:solidFill>
                  </a:rPr>
                  <a:t>AC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,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poiché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… </a:t>
                </a:r>
                <a:endParaRPr lang="de-DE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36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6654" y="908720"/>
                <a:ext cx="4447346" cy="2242280"/>
              </a:xfrm>
              <a:prstGeom prst="rect">
                <a:avLst/>
              </a:prstGeom>
              <a:blipFill rotWithShape="0">
                <a:blip r:embed="rId3"/>
                <a:stretch>
                  <a:fillRect l="-1096" t="-1359" b="-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43"/>
          <p:cNvSpPr txBox="1">
            <a:spLocks noChangeArrowheads="1"/>
          </p:cNvSpPr>
          <p:nvPr/>
        </p:nvSpPr>
        <p:spPr bwMode="auto">
          <a:xfrm>
            <a:off x="5607889" y="3158838"/>
            <a:ext cx="3572623" cy="2934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rgbClr val="000066"/>
                </a:solidFill>
              </a:rPr>
              <a:t>In </a:t>
            </a:r>
            <a:r>
              <a:rPr lang="de-DE" b="0" dirty="0" err="1" smtClean="0">
                <a:solidFill>
                  <a:srgbClr val="000066"/>
                </a:solidFill>
              </a:rPr>
              <a:t>seguito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0" dirty="0" err="1" smtClean="0">
                <a:solidFill>
                  <a:srgbClr val="000066"/>
                </a:solidFill>
              </a:rPr>
              <a:t>all‘aumento</a:t>
            </a:r>
            <a:r>
              <a:rPr lang="de-DE" b="0" dirty="0" smtClean="0">
                <a:solidFill>
                  <a:srgbClr val="000066"/>
                </a:solidFill>
              </a:rPr>
              <a:t> della </a:t>
            </a:r>
            <a:r>
              <a:rPr lang="de-DE" b="0" dirty="0" err="1" smtClean="0">
                <a:solidFill>
                  <a:srgbClr val="000066"/>
                </a:solidFill>
              </a:rPr>
              <a:t>domanda</a:t>
            </a:r>
            <a:r>
              <a:rPr lang="de-DE" b="0" dirty="0" smtClean="0">
                <a:solidFill>
                  <a:srgbClr val="000066"/>
                </a:solidFill>
              </a:rPr>
              <a:t>, la BC </a:t>
            </a:r>
            <a:r>
              <a:rPr lang="de-DE" b="0" dirty="0" err="1" smtClean="0">
                <a:solidFill>
                  <a:srgbClr val="000066"/>
                </a:solidFill>
              </a:rPr>
              <a:t>aumenta</a:t>
            </a:r>
            <a:r>
              <a:rPr lang="de-DE" b="0" dirty="0" smtClean="0">
                <a:solidFill>
                  <a:srgbClr val="000066"/>
                </a:solidFill>
              </a:rPr>
              <a:t> i </a:t>
            </a:r>
            <a:r>
              <a:rPr lang="de-DE" b="0" dirty="0" err="1" smtClean="0">
                <a:solidFill>
                  <a:srgbClr val="000066"/>
                </a:solidFill>
              </a:rPr>
              <a:t>tassi</a:t>
            </a:r>
            <a:r>
              <a:rPr lang="de-DE" b="0" dirty="0" smtClean="0">
                <a:solidFill>
                  <a:srgbClr val="000066"/>
                </a:solidFill>
              </a:rPr>
              <a:t> di </a:t>
            </a:r>
            <a:r>
              <a:rPr lang="de-DE" b="0" dirty="0" err="1" smtClean="0">
                <a:solidFill>
                  <a:srgbClr val="000066"/>
                </a:solidFill>
              </a:rPr>
              <a:t>interesse</a:t>
            </a:r>
            <a:r>
              <a:rPr lang="de-DE" b="0" dirty="0" smtClean="0">
                <a:solidFill>
                  <a:srgbClr val="000066"/>
                </a:solidFill>
              </a:rPr>
              <a:t> (</a:t>
            </a:r>
            <a:r>
              <a:rPr lang="de-DE" b="0" u="sng" dirty="0" err="1" smtClean="0">
                <a:solidFill>
                  <a:srgbClr val="000066"/>
                </a:solidFill>
              </a:rPr>
              <a:t>lungo</a:t>
            </a:r>
            <a:r>
              <a:rPr lang="de-DE" b="0" dirty="0" smtClean="0">
                <a:solidFill>
                  <a:srgbClr val="000066"/>
                </a:solidFill>
              </a:rPr>
              <a:t> la </a:t>
            </a:r>
            <a:r>
              <a:rPr lang="de-DE" b="0" dirty="0" err="1" smtClean="0">
                <a:solidFill>
                  <a:srgbClr val="000066"/>
                </a:solidFill>
              </a:rPr>
              <a:t>curva</a:t>
            </a:r>
            <a:r>
              <a:rPr lang="de-DE" b="0" dirty="0" smtClean="0">
                <a:solidFill>
                  <a:srgbClr val="000066"/>
                </a:solidFill>
              </a:rPr>
              <a:t> </a:t>
            </a:r>
            <a:r>
              <a:rPr lang="de-DE" b="1" dirty="0" smtClean="0">
                <a:solidFill>
                  <a:srgbClr val="000066"/>
                </a:solidFill>
              </a:rPr>
              <a:t>TR</a:t>
            </a:r>
            <a:r>
              <a:rPr lang="de-DE" b="0" dirty="0" smtClean="0">
                <a:solidFill>
                  <a:srgbClr val="000066"/>
                </a:solidFill>
              </a:rPr>
              <a:t>).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0066"/>
                </a:solidFill>
              </a:rPr>
              <a:t>L‘aumento</a:t>
            </a:r>
            <a:r>
              <a:rPr lang="de-DE" dirty="0" smtClean="0">
                <a:solidFill>
                  <a:srgbClr val="000066"/>
                </a:solidFill>
              </a:rPr>
              <a:t> del </a:t>
            </a:r>
            <a:r>
              <a:rPr lang="de-DE" dirty="0" err="1" smtClean="0">
                <a:solidFill>
                  <a:srgbClr val="000066"/>
                </a:solidFill>
              </a:rPr>
              <a:t>tasso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d‘interesse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u="sng" dirty="0" err="1" smtClean="0">
                <a:solidFill>
                  <a:srgbClr val="000066"/>
                </a:solidFill>
              </a:rPr>
              <a:t>riduce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l‘aumento</a:t>
            </a:r>
            <a:r>
              <a:rPr lang="de-DE" dirty="0" smtClean="0">
                <a:solidFill>
                  <a:srgbClr val="000066"/>
                </a:solidFill>
              </a:rPr>
              <a:t> del </a:t>
            </a:r>
            <a:r>
              <a:rPr lang="de-DE" dirty="0" err="1" smtClean="0">
                <a:solidFill>
                  <a:srgbClr val="000066"/>
                </a:solidFill>
              </a:rPr>
              <a:t>reddito</a:t>
            </a:r>
            <a:r>
              <a:rPr lang="de-DE" dirty="0" smtClean="0">
                <a:solidFill>
                  <a:srgbClr val="000066"/>
                </a:solidFill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0" dirty="0" err="1" smtClean="0">
                <a:solidFill>
                  <a:srgbClr val="000066"/>
                </a:solidFill>
              </a:rPr>
              <a:t>L‘equilibrio</a:t>
            </a:r>
            <a:r>
              <a:rPr lang="de-DE" b="0" dirty="0" smtClean="0">
                <a:solidFill>
                  <a:srgbClr val="000066"/>
                </a:solidFill>
              </a:rPr>
              <a:t> finale è </a:t>
            </a:r>
            <a:r>
              <a:rPr lang="de-DE" b="1" dirty="0" smtClean="0">
                <a:solidFill>
                  <a:srgbClr val="000066"/>
                </a:solidFill>
              </a:rPr>
              <a:t>B</a:t>
            </a:r>
            <a:r>
              <a:rPr lang="de-DE" b="0" dirty="0" smtClean="0">
                <a:solidFill>
                  <a:srgbClr val="000066"/>
                </a:solidFill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de-DE" dirty="0">
                <a:solidFill>
                  <a:srgbClr val="000066"/>
                </a:solidFill>
              </a:rPr>
              <a:t> </a:t>
            </a:r>
            <a:r>
              <a:rPr lang="de-DE" dirty="0" smtClean="0">
                <a:solidFill>
                  <a:srgbClr val="000066"/>
                </a:solidFill>
              </a:rPr>
              <a:t>           </a:t>
            </a:r>
            <a:r>
              <a:rPr lang="de-DE" b="1" dirty="0" smtClean="0">
                <a:solidFill>
                  <a:srgbClr val="C00000"/>
                </a:solidFill>
              </a:rPr>
              <a:t>0  &lt;  </a:t>
            </a:r>
            <a:r>
              <a:rPr lang="de-DE" b="1" dirty="0">
                <a:solidFill>
                  <a:srgbClr val="C00000"/>
                </a:solidFill>
              </a:rPr>
              <a:t>Y</a:t>
            </a:r>
            <a:r>
              <a:rPr lang="de-DE" b="1" dirty="0" smtClean="0">
                <a:solidFill>
                  <a:srgbClr val="C00000"/>
                </a:solidFill>
              </a:rPr>
              <a:t>Y‘  &lt;  AC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blackWhite">
          <a:xfrm>
            <a:off x="4542656" y="3284984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0" i="1" dirty="0" smtClean="0">
                <a:solidFill>
                  <a:srgbClr val="000066"/>
                </a:solidFill>
              </a:rPr>
              <a:t>C</a:t>
            </a:r>
            <a:endParaRPr lang="en-US" sz="2400" b="0" i="1" dirty="0">
              <a:solidFill>
                <a:srgbClr val="000066"/>
              </a:solidFill>
            </a:endParaRPr>
          </a:p>
        </p:txBody>
      </p:sp>
      <p:sp>
        <p:nvSpPr>
          <p:cNvPr id="45" name="Oval 77"/>
          <p:cNvSpPr>
            <a:spLocks noChangeArrowheads="1"/>
          </p:cNvSpPr>
          <p:nvPr/>
        </p:nvSpPr>
        <p:spPr bwMode="auto">
          <a:xfrm>
            <a:off x="4491608" y="364502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6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  <p:bldP spid="18" grpId="0"/>
      <p:bldP spid="18" grpId="1"/>
      <p:bldP spid="23" grpId="0"/>
      <p:bldP spid="23" grpId="1"/>
      <p:bldP spid="26" grpId="0"/>
      <p:bldP spid="26" grpId="1"/>
      <p:bldP spid="29" grpId="0"/>
      <p:bldP spid="29" grpId="1"/>
      <p:bldP spid="36" grpId="0" animBg="1"/>
      <p:bldP spid="36" grpId="1" animBg="1"/>
      <p:bldP spid="37" grpId="0" animBg="1"/>
      <p:bldP spid="3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0"/>
          <p:cNvCxnSpPr/>
          <p:nvPr/>
        </p:nvCxnSpPr>
        <p:spPr bwMode="auto">
          <a:xfrm>
            <a:off x="1306497" y="2658891"/>
            <a:ext cx="2895600" cy="2590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52"/>
          <p:cNvCxnSpPr>
            <a:cxnSpLocks noChangeShapeType="1"/>
            <a:stCxn id="17" idx="2"/>
          </p:cNvCxnSpPr>
          <p:nvPr/>
        </p:nvCxnSpPr>
        <p:spPr bwMode="auto">
          <a:xfrm flipH="1">
            <a:off x="1096394" y="3996964"/>
            <a:ext cx="1607853" cy="8100"/>
          </a:xfrm>
          <a:prstGeom prst="line">
            <a:avLst/>
          </a:prstGeom>
          <a:noFill/>
          <a:ln w="12700" algn="ctr">
            <a:solidFill>
              <a:srgbClr val="000066"/>
            </a:solidFill>
            <a:prstDash val="dash"/>
            <a:round/>
            <a:headEnd/>
            <a:tailEnd/>
          </a:ln>
        </p:spPr>
      </p:cxn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247813" y="3356849"/>
            <a:ext cx="28044" cy="2212467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cxnSp>
        <p:nvCxnSpPr>
          <p:cNvPr id="7" name="Gerade Verbindung 59"/>
          <p:cNvCxnSpPr>
            <a:cxnSpLocks noChangeShapeType="1"/>
          </p:cNvCxnSpPr>
          <p:nvPr/>
        </p:nvCxnSpPr>
        <p:spPr bwMode="auto">
          <a:xfrm>
            <a:off x="1485964" y="1738853"/>
            <a:ext cx="3247207" cy="2915902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8" name="Gerade Verbindung 52"/>
          <p:cNvCxnSpPr>
            <a:cxnSpLocks noChangeShapeType="1"/>
            <a:stCxn id="14" idx="6"/>
          </p:cNvCxnSpPr>
          <p:nvPr/>
        </p:nvCxnSpPr>
        <p:spPr bwMode="auto">
          <a:xfrm flipH="1">
            <a:off x="1115254" y="3356849"/>
            <a:ext cx="2228046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prstDash val="dash"/>
            <a:round/>
            <a:headEnd/>
            <a:tailEnd/>
          </a:ln>
        </p:spPr>
      </p:cxnSp>
      <p:sp>
        <p:nvSpPr>
          <p:cNvPr id="9" name="Text Box 15"/>
          <p:cNvSpPr txBox="1">
            <a:spLocks noChangeArrowheads="1"/>
          </p:cNvSpPr>
          <p:nvPr/>
        </p:nvSpPr>
        <p:spPr bwMode="blackWhite">
          <a:xfrm>
            <a:off x="251520" y="90081"/>
            <a:ext cx="889248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0"/>
              </a:spcBef>
              <a:defRPr sz="2400" b="1">
                <a:solidFill>
                  <a:srgbClr val="000066"/>
                </a:solidFill>
              </a:defRPr>
            </a:lvl1pPr>
          </a:lstStyle>
          <a:p>
            <a:pPr algn="l"/>
            <a:r>
              <a:rPr lang="de-DE" b="0" dirty="0" err="1">
                <a:solidFill>
                  <a:schemeClr val="accent1">
                    <a:lumMod val="50000"/>
                  </a:schemeClr>
                </a:solidFill>
              </a:rPr>
              <a:t>Equilibrio</a:t>
            </a:r>
            <a:r>
              <a:rPr lang="de-DE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accent1">
                    <a:lumMod val="50000"/>
                  </a:schemeClr>
                </a:solidFill>
              </a:rPr>
              <a:t>macroeconomico</a:t>
            </a:r>
            <a:r>
              <a:rPr lang="de-DE" b="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algn="l"/>
            <a:r>
              <a:rPr lang="de-DE" b="0" dirty="0" smtClean="0">
                <a:solidFill>
                  <a:schemeClr val="accent1">
                    <a:lumMod val="50000"/>
                  </a:schemeClr>
                </a:solidFill>
              </a:rPr>
              <a:t>   PF </a:t>
            </a:r>
            <a:r>
              <a:rPr lang="de-DE" b="0" dirty="0" err="1" smtClean="0">
                <a:solidFill>
                  <a:schemeClr val="accent1">
                    <a:lumMod val="50000"/>
                  </a:schemeClr>
                </a:solidFill>
              </a:rPr>
              <a:t>restrittiva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2051720" y="3321255"/>
            <a:ext cx="0" cy="2296151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blackWhite">
          <a:xfrm>
            <a:off x="3782254" y="1412776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0" i="1">
                <a:solidFill>
                  <a:srgbClr val="000066"/>
                </a:solidFill>
              </a:rPr>
              <a:t>TR</a:t>
            </a:r>
            <a:endParaRPr lang="en-US" sz="2400" b="0" i="1" baseline="30000">
              <a:solidFill>
                <a:srgbClr val="000066"/>
              </a:solidFill>
            </a:endParaRPr>
          </a:p>
        </p:txBody>
      </p:sp>
      <p:sp>
        <p:nvSpPr>
          <p:cNvPr id="13" name="Line 74"/>
          <p:cNvSpPr>
            <a:spLocks noChangeShapeType="1"/>
          </p:cNvSpPr>
          <p:nvPr/>
        </p:nvSpPr>
        <p:spPr bwMode="auto">
          <a:xfrm flipH="1">
            <a:off x="1801054" y="1869976"/>
            <a:ext cx="2590800" cy="3352800"/>
          </a:xfrm>
          <a:prstGeom prst="line">
            <a:avLst/>
          </a:prstGeom>
          <a:noFill/>
          <a:ln w="38100">
            <a:solidFill>
              <a:srgbClr val="EE265E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Oval 77"/>
          <p:cNvSpPr>
            <a:spLocks noChangeArrowheads="1"/>
          </p:cNvSpPr>
          <p:nvPr/>
        </p:nvSpPr>
        <p:spPr bwMode="auto">
          <a:xfrm>
            <a:off x="3190900" y="3280649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Oval 81"/>
          <p:cNvSpPr>
            <a:spLocks noChangeArrowheads="1"/>
          </p:cNvSpPr>
          <p:nvPr/>
        </p:nvSpPr>
        <p:spPr bwMode="auto">
          <a:xfrm>
            <a:off x="2704247" y="39207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Text Box 82"/>
          <p:cNvSpPr txBox="1">
            <a:spLocks noChangeArrowheads="1"/>
          </p:cNvSpPr>
          <p:nvPr/>
        </p:nvSpPr>
        <p:spPr bwMode="blackWhite">
          <a:xfrm>
            <a:off x="2742456" y="411916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0" i="1" dirty="0" smtClean="0">
                <a:solidFill>
                  <a:srgbClr val="000066"/>
                </a:solidFill>
              </a:rPr>
              <a:t>E</a:t>
            </a:r>
            <a:endParaRPr lang="en-US" sz="2400" b="0" i="1" dirty="0">
              <a:solidFill>
                <a:srgbClr val="000066"/>
              </a:solidFill>
            </a:endParaRPr>
          </a:p>
        </p:txBody>
      </p:sp>
      <p:sp>
        <p:nvSpPr>
          <p:cNvPr id="19" name="Text Box 58"/>
          <p:cNvSpPr txBox="1">
            <a:spLocks noChangeArrowheads="1"/>
          </p:cNvSpPr>
          <p:nvPr/>
        </p:nvSpPr>
        <p:spPr bwMode="auto">
          <a:xfrm rot="-5400000">
            <a:off x="-1373033" y="3737193"/>
            <a:ext cx="35052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0" dirty="0" smtClean="0">
                <a:solidFill>
                  <a:srgbClr val="000066"/>
                </a:solidFill>
              </a:rPr>
              <a:t>Tasso </a:t>
            </a:r>
            <a:r>
              <a:rPr lang="de-DE" sz="2000" dirty="0" smtClean="0">
                <a:solidFill>
                  <a:srgbClr val="000066"/>
                </a:solidFill>
              </a:rPr>
              <a:t>di </a:t>
            </a:r>
            <a:r>
              <a:rPr lang="de-DE" sz="2000" dirty="0" err="1" smtClean="0">
                <a:solidFill>
                  <a:srgbClr val="000066"/>
                </a:solidFill>
              </a:rPr>
              <a:t>interesse</a:t>
            </a:r>
            <a:endParaRPr lang="en-US" sz="2000" b="0" dirty="0">
              <a:solidFill>
                <a:srgbClr val="000066"/>
              </a:solidFill>
            </a:endParaRPr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1115254" y="1428194"/>
            <a:ext cx="4101470" cy="4189212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2147483647 h 2208"/>
              <a:gd name="T4" fmla="*/ 2147483647 w 2160"/>
              <a:gd name="T5" fmla="*/ 2147483647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1" name="Textfeld 59"/>
          <p:cNvSpPr txBox="1">
            <a:spLocks noChangeArrowheads="1"/>
          </p:cNvSpPr>
          <p:nvPr/>
        </p:nvSpPr>
        <p:spPr bwMode="auto">
          <a:xfrm>
            <a:off x="4180022" y="5603776"/>
            <a:ext cx="1154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0" dirty="0" err="1" smtClean="0">
                <a:solidFill>
                  <a:srgbClr val="000066"/>
                </a:solidFill>
              </a:rPr>
              <a:t>Prodotto</a:t>
            </a:r>
            <a:endParaRPr lang="de-DE" sz="2000" b="0" dirty="0">
              <a:solidFill>
                <a:srgbClr val="000066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blackWhite">
          <a:xfrm>
            <a:off x="3102496" y="270892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0" i="1" dirty="0">
                <a:solidFill>
                  <a:srgbClr val="000066"/>
                </a:solidFill>
              </a:rPr>
              <a:t>A</a:t>
            </a:r>
            <a:endParaRPr lang="en-US" sz="2400" b="0" i="1" dirty="0">
              <a:solidFill>
                <a:srgbClr val="000066"/>
              </a:solidFill>
            </a:endParaRPr>
          </a:p>
        </p:txBody>
      </p:sp>
      <p:sp>
        <p:nvSpPr>
          <p:cNvPr id="23" name="Textfeld 71"/>
          <p:cNvSpPr txBox="1">
            <a:spLocks noChangeArrowheads="1"/>
          </p:cNvSpPr>
          <p:nvPr/>
        </p:nvSpPr>
        <p:spPr bwMode="auto">
          <a:xfrm>
            <a:off x="4139952" y="4797152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0" i="1" dirty="0">
                <a:solidFill>
                  <a:srgbClr val="000066"/>
                </a:solidFill>
              </a:rPr>
              <a:t>IS‘</a:t>
            </a:r>
          </a:p>
        </p:txBody>
      </p:sp>
      <p:sp>
        <p:nvSpPr>
          <p:cNvPr id="24" name="Rechteck 72"/>
          <p:cNvSpPr>
            <a:spLocks noChangeArrowheads="1"/>
          </p:cNvSpPr>
          <p:nvPr/>
        </p:nvSpPr>
        <p:spPr bwMode="auto">
          <a:xfrm>
            <a:off x="4385369" y="4047157"/>
            <a:ext cx="47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 dirty="0">
                <a:solidFill>
                  <a:srgbClr val="000066"/>
                </a:solidFill>
              </a:rPr>
              <a:t>IS</a:t>
            </a:r>
          </a:p>
        </p:txBody>
      </p:sp>
      <p:sp>
        <p:nvSpPr>
          <p:cNvPr id="26" name="Textfeld 74"/>
          <p:cNvSpPr txBox="1">
            <a:spLocks noChangeArrowheads="1"/>
          </p:cNvSpPr>
          <p:nvPr/>
        </p:nvSpPr>
        <p:spPr bwMode="auto">
          <a:xfrm>
            <a:off x="3059832" y="5631333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0" i="1" dirty="0" smtClean="0">
                <a:solidFill>
                  <a:srgbClr val="000066"/>
                </a:solidFill>
              </a:rPr>
              <a:t>Y</a:t>
            </a:r>
            <a:endParaRPr lang="de-DE" sz="2400" b="0" i="1" dirty="0">
              <a:solidFill>
                <a:srgbClr val="000066"/>
              </a:solidFill>
            </a:endParaRPr>
          </a:p>
        </p:txBody>
      </p:sp>
      <p:sp>
        <p:nvSpPr>
          <p:cNvPr id="28" name="Rechteck 76"/>
          <p:cNvSpPr>
            <a:spLocks noChangeArrowheads="1"/>
          </p:cNvSpPr>
          <p:nvPr/>
        </p:nvSpPr>
        <p:spPr bwMode="auto">
          <a:xfrm>
            <a:off x="2483768" y="5631631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 dirty="0" smtClean="0">
                <a:solidFill>
                  <a:srgbClr val="000066"/>
                </a:solidFill>
              </a:rPr>
              <a:t>Y‘</a:t>
            </a:r>
            <a:endParaRPr lang="de-DE" sz="2400" b="0" i="1" dirty="0">
              <a:solidFill>
                <a:srgbClr val="000066"/>
              </a:solidFill>
            </a:endParaRPr>
          </a:p>
        </p:txBody>
      </p:sp>
      <p:sp>
        <p:nvSpPr>
          <p:cNvPr id="29" name="Rechteck 77"/>
          <p:cNvSpPr>
            <a:spLocks noChangeArrowheads="1"/>
          </p:cNvSpPr>
          <p:nvPr/>
        </p:nvSpPr>
        <p:spPr bwMode="auto">
          <a:xfrm>
            <a:off x="734254" y="3039045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 dirty="0" smtClean="0">
                <a:solidFill>
                  <a:srgbClr val="000066"/>
                </a:solidFill>
              </a:rPr>
              <a:t>i</a:t>
            </a:r>
            <a:endParaRPr lang="de-DE" sz="2400" b="0" i="1" dirty="0">
              <a:solidFill>
                <a:srgbClr val="000066"/>
              </a:solidFill>
            </a:endParaRPr>
          </a:p>
        </p:txBody>
      </p:sp>
      <p:sp>
        <p:nvSpPr>
          <p:cNvPr id="30" name="Rechteck 78"/>
          <p:cNvSpPr>
            <a:spLocks noChangeArrowheads="1"/>
          </p:cNvSpPr>
          <p:nvPr/>
        </p:nvSpPr>
        <p:spPr bwMode="auto">
          <a:xfrm>
            <a:off x="734254" y="375912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i="1" dirty="0" smtClean="0">
                <a:solidFill>
                  <a:srgbClr val="000066"/>
                </a:solidFill>
              </a:rPr>
              <a:t>i‘</a:t>
            </a:r>
            <a:endParaRPr lang="de-DE" sz="2400" b="0" i="1" dirty="0">
              <a:solidFill>
                <a:srgbClr val="000066"/>
              </a:solidFill>
            </a:endParaRPr>
          </a:p>
        </p:txBody>
      </p:sp>
      <p:cxnSp>
        <p:nvCxnSpPr>
          <p:cNvPr id="32" name="Gerade Verbindung mit Pfeil 35"/>
          <p:cNvCxnSpPr>
            <a:cxnSpLocks noChangeShapeType="1"/>
          </p:cNvCxnSpPr>
          <p:nvPr/>
        </p:nvCxnSpPr>
        <p:spPr bwMode="auto">
          <a:xfrm flipH="1">
            <a:off x="1475656" y="2705704"/>
            <a:ext cx="961442" cy="3216"/>
          </a:xfrm>
          <a:prstGeom prst="straightConnector1">
            <a:avLst/>
          </a:prstGeom>
          <a:noFill/>
          <a:ln w="25400" algn="ctr">
            <a:solidFill>
              <a:srgbClr val="000066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42"/>
              <p:cNvSpPr txBox="1">
                <a:spLocks noChangeArrowheads="1"/>
              </p:cNvSpPr>
              <p:nvPr/>
            </p:nvSpPr>
            <p:spPr bwMode="auto">
              <a:xfrm>
                <a:off x="4696654" y="908720"/>
                <a:ext cx="4447346" cy="22422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b="0" dirty="0" err="1" smtClean="0">
                    <a:solidFill>
                      <a:srgbClr val="000066"/>
                    </a:solidFill>
                  </a:rPr>
                  <a:t>Una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PF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restrittiva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determina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una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traslazione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della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curva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b="1" dirty="0" smtClean="0">
                    <a:solidFill>
                      <a:srgbClr val="000099"/>
                    </a:solidFill>
                  </a:rPr>
                  <a:t>IS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verso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u="sng" dirty="0" err="1" smtClean="0">
                    <a:solidFill>
                      <a:srgbClr val="000066"/>
                    </a:solidFill>
                  </a:rPr>
                  <a:t>sinis</a:t>
                </a:r>
                <a:r>
                  <a:rPr lang="de-DE" b="0" u="sng" dirty="0" err="1" smtClean="0">
                    <a:solidFill>
                      <a:srgbClr val="000066"/>
                    </a:solidFill>
                  </a:rPr>
                  <a:t>tra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: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de-DE" dirty="0" smtClean="0">
                    <a:solidFill>
                      <a:srgbClr val="000066"/>
                    </a:solidFill>
                  </a:rPr>
                  <a:t>A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parità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di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tasso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d‘interesse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,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lo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spostamento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è: </a:t>
                </a:r>
                <a:r>
                  <a:rPr lang="de-DE" sz="2000" b="1" dirty="0" smtClean="0">
                    <a:solidFill>
                      <a:srgbClr val="C00000"/>
                    </a:solidFill>
                  </a:rPr>
                  <a:t>AD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en-US" sz="24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en-US" sz="24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altLang="en-US" sz="24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it-IT" altLang="en-US" sz="24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den>
                    </m:f>
                  </m:oMath>
                </a14:m>
                <a:r>
                  <a:rPr lang="it-IT" altLang="en-US" sz="2400" b="1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l-GR" altLang="en-US" sz="2000" b="1" dirty="0">
                    <a:solidFill>
                      <a:srgbClr val="C00000"/>
                    </a:solidFill>
                    <a:latin typeface="+mj-lt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2000" b="1" dirty="0">
                            <a:solidFill>
                              <a:srgbClr val="C00000"/>
                            </a:solidFill>
                            <a:latin typeface="+mj-lt"/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de-DE" sz="2000" dirty="0" smtClean="0">
                    <a:solidFill>
                      <a:srgbClr val="000066"/>
                    </a:solidFill>
                    <a:latin typeface="+mj-lt"/>
                  </a:rPr>
                  <a:t>  </a:t>
                </a:r>
                <a:r>
                  <a:rPr lang="de-DE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&lt; 0</a:t>
                </a:r>
              </a:p>
              <a:p>
                <a:pPr marL="285750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de-DE" b="0" dirty="0" smtClean="0">
                    <a:solidFill>
                      <a:srgbClr val="000066"/>
                    </a:solidFill>
                  </a:rPr>
                  <a:t>In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realtà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, la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diminuzione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del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reddito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è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minore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rispetto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ad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AD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, </a:t>
                </a:r>
                <a:r>
                  <a:rPr lang="de-DE" b="0" dirty="0" err="1" smtClean="0">
                    <a:solidFill>
                      <a:srgbClr val="000066"/>
                    </a:solidFill>
                  </a:rPr>
                  <a:t>poiché</a:t>
                </a:r>
                <a:r>
                  <a:rPr lang="de-DE" b="0" dirty="0" smtClean="0">
                    <a:solidFill>
                      <a:srgbClr val="000066"/>
                    </a:solidFill>
                  </a:rPr>
                  <a:t> … </a:t>
                </a:r>
                <a:endParaRPr lang="de-DE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36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6654" y="908720"/>
                <a:ext cx="4447346" cy="2242280"/>
              </a:xfrm>
              <a:prstGeom prst="rect">
                <a:avLst/>
              </a:prstGeom>
              <a:blipFill rotWithShape="0">
                <a:blip r:embed="rId3"/>
                <a:stretch>
                  <a:fillRect l="-1096" t="-1359" b="-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43"/>
          <p:cNvSpPr txBox="1">
            <a:spLocks noChangeArrowheads="1"/>
          </p:cNvSpPr>
          <p:nvPr/>
        </p:nvSpPr>
        <p:spPr bwMode="auto">
          <a:xfrm>
            <a:off x="5307534" y="3140968"/>
            <a:ext cx="3836466" cy="3138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rgbClr val="000066"/>
                </a:solidFill>
              </a:rPr>
              <a:t>In </a:t>
            </a:r>
            <a:r>
              <a:rPr lang="de-DE" b="0" dirty="0" err="1" smtClean="0">
                <a:solidFill>
                  <a:srgbClr val="000066"/>
                </a:solidFill>
              </a:rPr>
              <a:t>seguito</a:t>
            </a:r>
            <a:r>
              <a:rPr lang="de-DE" b="0" dirty="0" smtClean="0">
                <a:solidFill>
                  <a:srgbClr val="000066"/>
                </a:solidFill>
              </a:rPr>
              <a:t> alla </a:t>
            </a:r>
            <a:r>
              <a:rPr lang="de-DE" b="0" dirty="0" err="1" smtClean="0">
                <a:solidFill>
                  <a:srgbClr val="000066"/>
                </a:solidFill>
              </a:rPr>
              <a:t>caduta</a:t>
            </a:r>
            <a:r>
              <a:rPr lang="de-DE" b="0" dirty="0" smtClean="0">
                <a:solidFill>
                  <a:srgbClr val="000066"/>
                </a:solidFill>
              </a:rPr>
              <a:t> della </a:t>
            </a:r>
            <a:r>
              <a:rPr lang="de-DE" b="0" dirty="0" err="1" smtClean="0">
                <a:solidFill>
                  <a:srgbClr val="000066"/>
                </a:solidFill>
              </a:rPr>
              <a:t>domanda</a:t>
            </a:r>
            <a:r>
              <a:rPr lang="de-DE" b="0" dirty="0" smtClean="0">
                <a:solidFill>
                  <a:srgbClr val="000066"/>
                </a:solidFill>
              </a:rPr>
              <a:t>, la BC </a:t>
            </a:r>
            <a:r>
              <a:rPr lang="de-DE" b="0" dirty="0" err="1" smtClean="0">
                <a:solidFill>
                  <a:srgbClr val="000066"/>
                </a:solidFill>
              </a:rPr>
              <a:t>riduce</a:t>
            </a:r>
            <a:r>
              <a:rPr lang="de-DE" b="0" dirty="0" smtClean="0">
                <a:solidFill>
                  <a:srgbClr val="000066"/>
                </a:solidFill>
              </a:rPr>
              <a:t> i </a:t>
            </a:r>
            <a:r>
              <a:rPr lang="de-DE" b="0" dirty="0" err="1" smtClean="0">
                <a:solidFill>
                  <a:srgbClr val="000066"/>
                </a:solidFill>
              </a:rPr>
              <a:t>tassi</a:t>
            </a:r>
            <a:r>
              <a:rPr lang="de-DE" b="0" dirty="0" smtClean="0">
                <a:solidFill>
                  <a:srgbClr val="000066"/>
                </a:solidFill>
              </a:rPr>
              <a:t> di </a:t>
            </a:r>
            <a:r>
              <a:rPr lang="de-DE" b="0" dirty="0" err="1" smtClean="0">
                <a:solidFill>
                  <a:srgbClr val="000066"/>
                </a:solidFill>
              </a:rPr>
              <a:t>interesse</a:t>
            </a:r>
            <a:r>
              <a:rPr lang="de-DE" b="0" dirty="0" smtClean="0">
                <a:solidFill>
                  <a:srgbClr val="000066"/>
                </a:solidFill>
              </a:rPr>
              <a:t> (</a:t>
            </a:r>
            <a:r>
              <a:rPr lang="de-DE" b="0" u="sng" dirty="0" err="1" smtClean="0">
                <a:solidFill>
                  <a:srgbClr val="000066"/>
                </a:solidFill>
              </a:rPr>
              <a:t>lungo</a:t>
            </a:r>
            <a:r>
              <a:rPr lang="de-DE" b="0" dirty="0" smtClean="0">
                <a:solidFill>
                  <a:srgbClr val="000066"/>
                </a:solidFill>
              </a:rPr>
              <a:t> la </a:t>
            </a:r>
            <a:r>
              <a:rPr lang="de-DE" b="0" dirty="0" err="1" smtClean="0">
                <a:solidFill>
                  <a:srgbClr val="000066"/>
                </a:solidFill>
              </a:rPr>
              <a:t>curva</a:t>
            </a:r>
            <a:r>
              <a:rPr lang="de-DE" b="0" dirty="0" smtClean="0">
                <a:solidFill>
                  <a:srgbClr val="000066"/>
                </a:solidFill>
              </a:rPr>
              <a:t> TR).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66"/>
                </a:solidFill>
              </a:rPr>
              <a:t>La </a:t>
            </a:r>
            <a:r>
              <a:rPr lang="de-DE" dirty="0" err="1" smtClean="0">
                <a:solidFill>
                  <a:srgbClr val="000066"/>
                </a:solidFill>
              </a:rPr>
              <a:t>riduzione</a:t>
            </a:r>
            <a:r>
              <a:rPr lang="de-DE" dirty="0" smtClean="0">
                <a:solidFill>
                  <a:srgbClr val="000066"/>
                </a:solidFill>
              </a:rPr>
              <a:t> del </a:t>
            </a:r>
            <a:r>
              <a:rPr lang="de-DE" dirty="0" err="1" smtClean="0">
                <a:solidFill>
                  <a:srgbClr val="000066"/>
                </a:solidFill>
              </a:rPr>
              <a:t>tasso</a:t>
            </a:r>
            <a:r>
              <a:rPr lang="de-DE" dirty="0" smtClean="0">
                <a:solidFill>
                  <a:srgbClr val="000066"/>
                </a:solidFill>
              </a:rPr>
              <a:t> di </a:t>
            </a:r>
            <a:r>
              <a:rPr lang="de-DE" dirty="0" err="1" smtClean="0">
                <a:solidFill>
                  <a:srgbClr val="000066"/>
                </a:solidFill>
              </a:rPr>
              <a:t>interesse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stimola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gli</a:t>
            </a:r>
            <a:r>
              <a:rPr lang="de-DE" dirty="0" smtClean="0">
                <a:solidFill>
                  <a:srgbClr val="000066"/>
                </a:solidFill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investimenti</a:t>
            </a:r>
            <a:r>
              <a:rPr lang="de-DE" dirty="0" smtClean="0">
                <a:solidFill>
                  <a:srgbClr val="000066"/>
                </a:solidFill>
              </a:rPr>
              <a:t> e in </a:t>
            </a:r>
            <a:r>
              <a:rPr lang="de-DE" dirty="0" err="1" smtClean="0">
                <a:solidFill>
                  <a:srgbClr val="000066"/>
                </a:solidFill>
              </a:rPr>
              <a:t>parte</a:t>
            </a:r>
            <a:r>
              <a:rPr lang="de-DE" dirty="0" smtClean="0">
                <a:solidFill>
                  <a:srgbClr val="000066"/>
                </a:solidFill>
              </a:rPr>
              <a:t>  </a:t>
            </a:r>
            <a:r>
              <a:rPr lang="de-DE" u="sng" dirty="0" err="1" smtClean="0">
                <a:solidFill>
                  <a:srgbClr val="000066"/>
                </a:solidFill>
              </a:rPr>
              <a:t>compensa</a:t>
            </a:r>
            <a:r>
              <a:rPr lang="de-DE" dirty="0" smtClean="0">
                <a:solidFill>
                  <a:srgbClr val="000066"/>
                </a:solidFill>
              </a:rPr>
              <a:t> la </a:t>
            </a:r>
            <a:r>
              <a:rPr lang="de-DE" dirty="0" err="1" smtClean="0">
                <a:solidFill>
                  <a:srgbClr val="000066"/>
                </a:solidFill>
              </a:rPr>
              <a:t>diminuzione</a:t>
            </a:r>
            <a:r>
              <a:rPr lang="de-DE" dirty="0" smtClean="0">
                <a:solidFill>
                  <a:srgbClr val="000066"/>
                </a:solidFill>
              </a:rPr>
              <a:t> del </a:t>
            </a:r>
            <a:r>
              <a:rPr lang="de-DE" dirty="0" err="1" smtClean="0">
                <a:solidFill>
                  <a:srgbClr val="000066"/>
                </a:solidFill>
              </a:rPr>
              <a:t>reddito</a:t>
            </a:r>
            <a:r>
              <a:rPr lang="de-DE" dirty="0" smtClean="0">
                <a:solidFill>
                  <a:srgbClr val="000066"/>
                </a:solidFill>
              </a:rPr>
              <a:t>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0" dirty="0" err="1" smtClean="0">
                <a:solidFill>
                  <a:srgbClr val="000066"/>
                </a:solidFill>
              </a:rPr>
              <a:t>L‘equilibrio</a:t>
            </a:r>
            <a:r>
              <a:rPr lang="de-DE" b="0" dirty="0" smtClean="0">
                <a:solidFill>
                  <a:srgbClr val="000066"/>
                </a:solidFill>
              </a:rPr>
              <a:t> finale è E: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de-DE" dirty="0">
                <a:solidFill>
                  <a:srgbClr val="000066"/>
                </a:solidFill>
              </a:rPr>
              <a:t> </a:t>
            </a:r>
            <a:r>
              <a:rPr lang="de-DE" dirty="0" smtClean="0">
                <a:solidFill>
                  <a:srgbClr val="000066"/>
                </a:solidFill>
              </a:rPr>
              <a:t>              </a:t>
            </a:r>
            <a:r>
              <a:rPr lang="de-DE" b="1" dirty="0" smtClean="0">
                <a:solidFill>
                  <a:srgbClr val="C00000"/>
                </a:solidFill>
              </a:rPr>
              <a:t>0 &gt; YY‘  &gt;  AD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blackWhite">
          <a:xfrm>
            <a:off x="1907704" y="2852936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0" i="1" dirty="0" smtClean="0">
                <a:solidFill>
                  <a:srgbClr val="000066"/>
                </a:solidFill>
              </a:rPr>
              <a:t>D</a:t>
            </a:r>
            <a:endParaRPr lang="en-US" sz="2400" b="0" i="1" dirty="0">
              <a:solidFill>
                <a:srgbClr val="000066"/>
              </a:solidFill>
            </a:endParaRPr>
          </a:p>
        </p:txBody>
      </p:sp>
      <p:sp>
        <p:nvSpPr>
          <p:cNvPr id="45" name="Oval 77"/>
          <p:cNvSpPr>
            <a:spLocks noChangeArrowheads="1"/>
          </p:cNvSpPr>
          <p:nvPr/>
        </p:nvSpPr>
        <p:spPr bwMode="auto">
          <a:xfrm>
            <a:off x="1971328" y="3291493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2761160" y="4004779"/>
            <a:ext cx="10640" cy="1576356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5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  <p:bldP spid="18" grpId="0"/>
      <p:bldP spid="18" grpId="1"/>
      <p:bldP spid="23" grpId="0"/>
      <p:bldP spid="23" grpId="1"/>
      <p:bldP spid="26" grpId="0"/>
      <p:bldP spid="26" grpId="1"/>
      <p:bldP spid="29" grpId="0"/>
      <p:bldP spid="29" grpId="1"/>
      <p:bldP spid="36" grpId="0" animBg="1"/>
      <p:bldP spid="36" grpId="1" animBg="1"/>
      <p:bldP spid="37" grpId="0" animBg="1"/>
      <p:bldP spid="37" grpId="1" animBg="1"/>
      <p:bldP spid="34" grpId="0" animBg="1"/>
      <p:bldP spid="3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2" y="332656"/>
            <a:ext cx="7920111" cy="535136"/>
          </a:xfrm>
        </p:spPr>
        <p:txBody>
          <a:bodyPr/>
          <a:lstStyle/>
          <a:p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Equilibrio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macroeconomico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Riepilogo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sulla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PF</a:t>
            </a:r>
            <a:endParaRPr lang="en-US" sz="24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468313" y="1268760"/>
                <a:ext cx="8655627" cy="352846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14000"/>
                  </a:lnSpc>
                  <a:spcBef>
                    <a:spcPts val="1200"/>
                  </a:spcBef>
                  <a:buClr>
                    <a:schemeClr val="hlink"/>
                  </a:buClr>
                </a:pPr>
                <a:r>
                  <a:rPr lang="it-IT" altLang="en-US" dirty="0" smtClean="0">
                    <a:solidFill>
                      <a:schemeClr val="hlink"/>
                    </a:solidFill>
                    <a:latin typeface="+mj-lt"/>
                  </a:rPr>
                  <a:t>Riassumendo: In un’economia chiusa, </a:t>
                </a:r>
                <a:r>
                  <a:rPr lang="it-IT" altLang="en-US" dirty="0" smtClean="0">
                    <a:latin typeface="+mj-lt"/>
                  </a:rPr>
                  <a:t>un</a:t>
                </a:r>
                <a:r>
                  <a:rPr lang="ja-JP" altLang="it-IT" dirty="0" smtClean="0">
                    <a:latin typeface="+mj-lt"/>
                  </a:rPr>
                  <a:t>’</a:t>
                </a:r>
                <a:r>
                  <a:rPr lang="it-IT" altLang="ja-JP" b="1" dirty="0">
                    <a:latin typeface="+mj-lt"/>
                  </a:rPr>
                  <a:t>espansione</a:t>
                </a:r>
                <a:r>
                  <a:rPr lang="it-IT" altLang="ja-JP" dirty="0">
                    <a:latin typeface="+mj-lt"/>
                  </a:rPr>
                  <a:t> fiscale ha due effetti:</a:t>
                </a:r>
              </a:p>
              <a:p>
                <a:pPr marL="360000" lvl="1" indent="-285750" eaLnBrk="1" hangingPunct="1">
                  <a:lnSpc>
                    <a:spcPct val="114000"/>
                  </a:lnSpc>
                  <a:spcBef>
                    <a:spcPts val="1200"/>
                  </a:spcBef>
                  <a:buClr>
                    <a:schemeClr val="hlink"/>
                  </a:buClr>
                  <a:buFont typeface="Arial" panose="020B0604020202020204" pitchFamily="34" charset="0"/>
                  <a:buChar char="•"/>
                </a:pPr>
                <a:r>
                  <a:rPr lang="it-IT" altLang="ja-JP" dirty="0">
                    <a:latin typeface="+mj-lt"/>
                  </a:rPr>
                  <a:t>Impulso espansivo </a:t>
                </a:r>
                <a:r>
                  <a:rPr lang="it-IT" altLang="ja-JP" u="sng" dirty="0">
                    <a:latin typeface="+mj-lt"/>
                  </a:rPr>
                  <a:t>diretto</a:t>
                </a:r>
                <a:r>
                  <a:rPr lang="it-IT" altLang="ja-JP" dirty="0">
                    <a:latin typeface="+mj-lt"/>
                  </a:rPr>
                  <a:t> + </a:t>
                </a:r>
                <a:r>
                  <a:rPr lang="it-IT" altLang="ja-JP" u="sng" dirty="0">
                    <a:latin typeface="+mj-lt"/>
                  </a:rPr>
                  <a:t>indiretto</a:t>
                </a:r>
                <a:r>
                  <a:rPr lang="it-IT" altLang="ja-JP" dirty="0">
                    <a:latin typeface="+mj-lt"/>
                  </a:rPr>
                  <a:t> (attraverso la domanda di consumi)</a:t>
                </a:r>
              </a:p>
              <a:p>
                <a:pPr marL="504000" lvl="2" indent="0" eaLnBrk="1" hangingPunct="1">
                  <a:lnSpc>
                    <a:spcPct val="114000"/>
                  </a:lnSpc>
                  <a:spcBef>
                    <a:spcPts val="600"/>
                  </a:spcBef>
                  <a:buClr>
                    <a:schemeClr val="hlink"/>
                  </a:buClr>
                  <a:buNone/>
                </a:pPr>
                <a:r>
                  <a:rPr lang="it-IT" altLang="ja-JP" dirty="0">
                    <a:latin typeface="+mj-lt"/>
                    <a:cs typeface="Calibri" panose="020F0502020204030204" pitchFamily="34" charset="0"/>
                  </a:rPr>
                  <a:t>→ Trasla la curva IS verso </a:t>
                </a:r>
                <a:r>
                  <a:rPr lang="it-IT" altLang="ja-JP" dirty="0" smtClean="0">
                    <a:latin typeface="+mj-lt"/>
                    <a:cs typeface="Calibri" panose="020F0502020204030204" pitchFamily="34" charset="0"/>
                  </a:rPr>
                  <a:t>destra: </a:t>
                </a:r>
                <a:r>
                  <a:rPr lang="el-GR" b="1" dirty="0" smtClean="0">
                    <a:solidFill>
                      <a:srgbClr val="C00000"/>
                    </a:solidFill>
                    <a:latin typeface="+mj-lt"/>
                  </a:rPr>
                  <a:t>Δ</a:t>
                </a:r>
                <a:r>
                  <a:rPr lang="it-IT" b="1" dirty="0" smtClean="0">
                    <a:solidFill>
                      <a:srgbClr val="C00000"/>
                    </a:solidFill>
                    <a:latin typeface="+mj-lt"/>
                  </a:rPr>
                  <a:t>Y</a:t>
                </a:r>
                <a:r>
                  <a:rPr lang="de-DE" dirty="0" smtClean="0">
                    <a:solidFill>
                      <a:srgbClr val="000066"/>
                    </a:solidFill>
                    <a:latin typeface="+mj-lt"/>
                  </a:rPr>
                  <a:t> </a:t>
                </a:r>
                <a:r>
                  <a:rPr lang="de-DE" dirty="0">
                    <a:solidFill>
                      <a:srgbClr val="000066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en-US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en-US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en-US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altLang="en-US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it-IT" altLang="en-US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den>
                    </m:f>
                  </m:oMath>
                </a14:m>
                <a:r>
                  <a:rPr lang="it-IT" altLang="en-US" b="1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l-GR" altLang="en-US" b="1" dirty="0">
                    <a:solidFill>
                      <a:srgbClr val="C00000"/>
                    </a:solidFill>
                    <a:latin typeface="+mj-lt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b="1" dirty="0">
                            <a:solidFill>
                              <a:srgbClr val="C00000"/>
                            </a:solidFill>
                            <a:latin typeface="+mj-lt"/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endParaRPr lang="it-IT" altLang="ja-JP" dirty="0" smtClean="0">
                  <a:latin typeface="+mj-lt"/>
                  <a:cs typeface="Calibri" panose="020F0502020204030204" pitchFamily="34" charset="0"/>
                </a:endParaRPr>
              </a:p>
              <a:p>
                <a:pPr marL="360000" lvl="1" indent="-285750">
                  <a:lnSpc>
                    <a:spcPct val="114000"/>
                  </a:lnSpc>
                  <a:spcBef>
                    <a:spcPts val="1200"/>
                  </a:spcBef>
                  <a:buClr>
                    <a:schemeClr val="hlink"/>
                  </a:buClr>
                  <a:buFont typeface="Arial" panose="020B0604020202020204" pitchFamily="34" charset="0"/>
                  <a:buChar char="•"/>
                </a:pPr>
                <a:r>
                  <a:rPr lang="it-IT" altLang="ja-JP" dirty="0" smtClean="0">
                    <a:latin typeface="+mj-lt"/>
                  </a:rPr>
                  <a:t>Se </a:t>
                </a:r>
                <a:r>
                  <a:rPr lang="it-IT" altLang="ja-JP" dirty="0">
                    <a:latin typeface="+mj-lt"/>
                  </a:rPr>
                  <a:t>la PM si muove lungo la curva TR, aumenta </a:t>
                </a:r>
                <a:r>
                  <a:rPr lang="it-IT" altLang="ja-JP" b="1" dirty="0" smtClean="0">
                    <a:solidFill>
                      <a:srgbClr val="CC0000"/>
                    </a:solidFill>
                    <a:latin typeface="+mj-lt"/>
                  </a:rPr>
                  <a:t>i</a:t>
                </a:r>
                <a:r>
                  <a:rPr lang="it-IT" altLang="ja-JP" b="1" i="1" dirty="0" smtClean="0">
                    <a:solidFill>
                      <a:srgbClr val="CC0000"/>
                    </a:solidFill>
                    <a:latin typeface="+mj-lt"/>
                  </a:rPr>
                  <a:t> </a:t>
                </a:r>
                <a:endParaRPr lang="it-IT" altLang="ja-JP" b="1" i="1" dirty="0">
                  <a:solidFill>
                    <a:srgbClr val="CC0000"/>
                  </a:solidFill>
                  <a:latin typeface="+mj-lt"/>
                </a:endParaRPr>
              </a:p>
              <a:p>
                <a:pPr marL="504000" lvl="1" indent="0" eaLnBrk="1" hangingPunct="1">
                  <a:lnSpc>
                    <a:spcPct val="114000"/>
                  </a:lnSpc>
                  <a:spcBef>
                    <a:spcPts val="600"/>
                  </a:spcBef>
                  <a:buClr>
                    <a:schemeClr val="hlink"/>
                  </a:buClr>
                  <a:buNone/>
                </a:pPr>
                <a:r>
                  <a:rPr lang="it-IT" altLang="ja-JP" dirty="0" smtClean="0">
                    <a:latin typeface="+mj-lt"/>
                    <a:cs typeface="Calibri" panose="020F0502020204030204" pitchFamily="34" charset="0"/>
                  </a:rPr>
                  <a:t>→</a:t>
                </a:r>
                <a:r>
                  <a:rPr lang="it-IT" altLang="ja-JP" dirty="0" smtClean="0">
                    <a:solidFill>
                      <a:srgbClr val="CC0000"/>
                    </a:solidFill>
                    <a:latin typeface="+mj-lt"/>
                  </a:rPr>
                  <a:t> </a:t>
                </a:r>
                <a:r>
                  <a:rPr lang="it-IT" altLang="ja-JP" b="1" dirty="0" smtClean="0">
                    <a:solidFill>
                      <a:srgbClr val="C00000"/>
                    </a:solidFill>
                    <a:latin typeface="+mj-lt"/>
                  </a:rPr>
                  <a:t>Spiazzamento</a:t>
                </a:r>
                <a:r>
                  <a:rPr lang="it-IT" altLang="ja-JP" dirty="0" smtClean="0">
                    <a:solidFill>
                      <a:srgbClr val="000099"/>
                    </a:solidFill>
                    <a:latin typeface="+mj-lt"/>
                  </a:rPr>
                  <a:t> </a:t>
                </a:r>
                <a:r>
                  <a:rPr lang="it-IT" altLang="ja-JP" dirty="0">
                    <a:latin typeface="+mj-lt"/>
                  </a:rPr>
                  <a:t>parziale degli </a:t>
                </a:r>
                <a:r>
                  <a:rPr lang="it-IT" altLang="ja-JP" dirty="0" smtClean="0">
                    <a:latin typeface="+mj-lt"/>
                  </a:rPr>
                  <a:t>investimenti (riduce l’effetto espansivo)</a:t>
                </a:r>
              </a:p>
              <a:p>
                <a:pPr marL="1249200" lvl="2" indent="-457200">
                  <a:lnSpc>
                    <a:spcPct val="114000"/>
                  </a:lnSpc>
                  <a:spcBef>
                    <a:spcPts val="600"/>
                  </a:spcBef>
                  <a:buClr>
                    <a:schemeClr val="hlink"/>
                  </a:buClr>
                </a:pPr>
                <a:r>
                  <a:rPr lang="it-IT" altLang="ja-JP" i="1" dirty="0" smtClean="0">
                    <a:latin typeface="+mj-lt"/>
                  </a:rPr>
                  <a:t>Nota: </a:t>
                </a:r>
                <a:r>
                  <a:rPr lang="it-IT" altLang="ja-JP" dirty="0" smtClean="0">
                    <a:latin typeface="+mj-lt"/>
                  </a:rPr>
                  <a:t>Non vi è spiazzamento se la BC mantiene </a:t>
                </a:r>
                <a:r>
                  <a:rPr lang="it-IT" altLang="ja-JP" b="1" dirty="0" smtClean="0">
                    <a:latin typeface="+mj-lt"/>
                  </a:rPr>
                  <a:t>fisso</a:t>
                </a:r>
                <a:r>
                  <a:rPr lang="it-IT" altLang="ja-JP" dirty="0" smtClean="0">
                    <a:latin typeface="+mj-lt"/>
                  </a:rPr>
                  <a:t> il tasso d’interesse  </a:t>
                </a:r>
                <a:r>
                  <a:rPr lang="it-IT" altLang="ja-JP" i="1" dirty="0" smtClean="0">
                    <a:latin typeface="+mj-lt"/>
                  </a:rPr>
                  <a:t>(ossia, </a:t>
                </a:r>
                <a:r>
                  <a:rPr lang="it-IT" altLang="ja-JP" dirty="0" smtClean="0">
                    <a:latin typeface="+mj-lt"/>
                  </a:rPr>
                  <a:t>se aumenta la offerta di moneta</a:t>
                </a:r>
                <a:r>
                  <a:rPr lang="it-IT" altLang="ja-JP" i="1" dirty="0" smtClean="0">
                    <a:latin typeface="+mj-lt"/>
                  </a:rPr>
                  <a:t>).</a:t>
                </a:r>
              </a:p>
              <a:p>
                <a:pPr marL="334800" indent="-457200">
                  <a:lnSpc>
                    <a:spcPct val="114000"/>
                  </a:lnSpc>
                  <a:spcBef>
                    <a:spcPts val="1800"/>
                  </a:spcBef>
                  <a:buClr>
                    <a:schemeClr val="hlink"/>
                  </a:buClr>
                </a:pPr>
                <a:r>
                  <a:rPr lang="it-IT" altLang="ja-JP" i="1" dirty="0" smtClean="0">
                    <a:latin typeface="+mj-lt"/>
                  </a:rPr>
                  <a:t>Gli stessi effetti, ma in direzione opposta, nel caso di una </a:t>
                </a:r>
                <a:r>
                  <a:rPr lang="it-IT" altLang="ja-JP" b="1" dirty="0" smtClean="0">
                    <a:latin typeface="+mj-lt"/>
                  </a:rPr>
                  <a:t>restrizione </a:t>
                </a:r>
                <a:r>
                  <a:rPr lang="it-IT" altLang="ja-JP" i="1" dirty="0" smtClean="0">
                    <a:latin typeface="+mj-lt"/>
                  </a:rPr>
                  <a:t>fiscale.</a:t>
                </a:r>
                <a:endParaRPr lang="it-IT" altLang="ja-JP" sz="1600" i="1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1268760"/>
                <a:ext cx="8655627" cy="3528466"/>
              </a:xfrm>
              <a:prstGeom prst="rect">
                <a:avLst/>
              </a:prstGeom>
              <a:blipFill rotWithShape="0">
                <a:blip r:embed="rId2"/>
                <a:stretch>
                  <a:fillRect l="-634" t="-518" b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557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7313612" cy="89535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>
                <a:solidFill>
                  <a:srgbClr val="005A5A"/>
                </a:solidFill>
              </a:rPr>
              <a:t>In sintesi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61256"/>
            <a:ext cx="8424936" cy="556408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altLang="en-US" sz="1800" dirty="0" smtClean="0">
                <a:solidFill>
                  <a:srgbClr val="000000"/>
                </a:solidFill>
              </a:rPr>
              <a:t>Abbiamo introdotto un modo relativamente semplice di analizzare la </a:t>
            </a:r>
            <a:r>
              <a:rPr lang="it-IT" altLang="en-US" sz="1800" dirty="0" err="1" smtClean="0">
                <a:solidFill>
                  <a:srgbClr val="000000"/>
                </a:solidFill>
              </a:rPr>
              <a:t>deteminazione</a:t>
            </a:r>
            <a:r>
              <a:rPr lang="it-IT" altLang="en-US" sz="1800" dirty="0" smtClean="0">
                <a:solidFill>
                  <a:srgbClr val="000000"/>
                </a:solidFill>
              </a:rPr>
              <a:t> dell’ </a:t>
            </a:r>
            <a:r>
              <a:rPr lang="it-IT" altLang="en-US" sz="1800" b="1" dirty="0" smtClean="0">
                <a:solidFill>
                  <a:srgbClr val="000099"/>
                </a:solidFill>
              </a:rPr>
              <a:t>equilibrio macroeconomico </a:t>
            </a:r>
            <a:r>
              <a:rPr lang="it-IT" altLang="en-US" sz="1800" dirty="0" smtClean="0">
                <a:solidFill>
                  <a:srgbClr val="000000"/>
                </a:solidFill>
              </a:rPr>
              <a:t>di </a:t>
            </a:r>
            <a:r>
              <a:rPr lang="it-IT" altLang="en-US" sz="1800" b="1" dirty="0" smtClean="0">
                <a:solidFill>
                  <a:srgbClr val="000099"/>
                </a:solidFill>
              </a:rPr>
              <a:t>breve periodo</a:t>
            </a:r>
          </a:p>
          <a:p>
            <a:pPr marL="36000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altLang="en-US" sz="1800" dirty="0" smtClean="0">
                <a:solidFill>
                  <a:srgbClr val="000000"/>
                </a:solidFill>
              </a:rPr>
              <a:t>(ossia, nell’ipotesi keynesiana, di </a:t>
            </a:r>
            <a:r>
              <a:rPr lang="it-IT" altLang="en-US" sz="1800" b="1" dirty="0" smtClean="0">
                <a:solidFill>
                  <a:srgbClr val="000099"/>
                </a:solidFill>
              </a:rPr>
              <a:t>prezzi temporaneamente fissi</a:t>
            </a:r>
            <a:r>
              <a:rPr lang="it-IT" altLang="en-US" sz="1800" dirty="0" smtClean="0">
                <a:solidFill>
                  <a:srgbClr val="000000"/>
                </a:solidFill>
              </a:rPr>
              <a:t>, e di offerta che si adegua alla domanda di beni).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altLang="en-US" sz="1800" dirty="0" smtClean="0">
                <a:solidFill>
                  <a:srgbClr val="000000"/>
                </a:solidFill>
              </a:rPr>
              <a:t>Riassumendo quanto studiato nelle precedenti lezioni, abbiamo formulato in modo completo la funzione della </a:t>
            </a:r>
            <a:r>
              <a:rPr lang="it-IT" altLang="en-US" sz="1800" b="1" dirty="0" smtClean="0">
                <a:solidFill>
                  <a:srgbClr val="000099"/>
                </a:solidFill>
              </a:rPr>
              <a:t>domanda aggregata desiderata</a:t>
            </a:r>
            <a:r>
              <a:rPr lang="it-IT" altLang="en-US" sz="1800" dirty="0" smtClean="0">
                <a:solidFill>
                  <a:srgbClr val="000000"/>
                </a:solidFill>
              </a:rPr>
              <a:t>, </a:t>
            </a:r>
            <a:r>
              <a:rPr lang="it-IT" altLang="en-US" sz="1800" b="1" dirty="0" smtClean="0">
                <a:solidFill>
                  <a:srgbClr val="000099"/>
                </a:solidFill>
              </a:rPr>
              <a:t>ZZ</a:t>
            </a:r>
            <a:r>
              <a:rPr lang="it-IT" altLang="en-US" sz="1800" dirty="0" smtClean="0">
                <a:solidFill>
                  <a:srgbClr val="000000"/>
                </a:solidFill>
              </a:rPr>
              <a:t>,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altLang="en-US" sz="1800" dirty="0" smtClean="0">
                <a:solidFill>
                  <a:srgbClr val="000000"/>
                </a:solidFill>
              </a:rPr>
              <a:t>… e ne abbiamo determinato la soluzione di </a:t>
            </a:r>
            <a:r>
              <a:rPr lang="it-IT" altLang="en-US" sz="1800" b="1" dirty="0" smtClean="0">
                <a:solidFill>
                  <a:srgbClr val="000099"/>
                </a:solidFill>
              </a:rPr>
              <a:t>equilibrio</a:t>
            </a:r>
            <a:r>
              <a:rPr lang="it-IT" altLang="en-US" sz="1800" dirty="0" smtClean="0">
                <a:solidFill>
                  <a:srgbClr val="000000"/>
                </a:solidFill>
              </a:rPr>
              <a:t> (di breve periodo), ossia l’intersezione con la curva della </a:t>
            </a:r>
            <a:r>
              <a:rPr lang="it-IT" altLang="en-US" sz="1800" b="1" dirty="0" smtClean="0">
                <a:solidFill>
                  <a:srgbClr val="000099"/>
                </a:solidFill>
              </a:rPr>
              <a:t>domanda effettiva </a:t>
            </a:r>
            <a:r>
              <a:rPr lang="it-IT" altLang="en-US" sz="1800" dirty="0" smtClean="0">
                <a:solidFill>
                  <a:srgbClr val="000000"/>
                </a:solidFill>
              </a:rPr>
              <a:t>(diagramma a 45°).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altLang="en-US" sz="1800" dirty="0" smtClean="0">
                <a:solidFill>
                  <a:srgbClr val="000000"/>
                </a:solidFill>
              </a:rPr>
              <a:t>Abbiamo distinto movimenti </a:t>
            </a:r>
            <a:r>
              <a:rPr lang="it-IT" altLang="en-US" sz="1800" b="1" dirty="0" smtClean="0">
                <a:solidFill>
                  <a:srgbClr val="000099"/>
                </a:solidFill>
              </a:rPr>
              <a:t>lungo la ZZ </a:t>
            </a:r>
            <a:r>
              <a:rPr lang="it-IT" altLang="en-US" sz="1800" dirty="0" smtClean="0">
                <a:solidFill>
                  <a:srgbClr val="000000"/>
                </a:solidFill>
              </a:rPr>
              <a:t>(causati da variazioni del reddito prodotto, Y), e </a:t>
            </a:r>
            <a:r>
              <a:rPr lang="it-IT" altLang="en-US" sz="1800" b="1" dirty="0" smtClean="0">
                <a:solidFill>
                  <a:srgbClr val="000099"/>
                </a:solidFill>
              </a:rPr>
              <a:t>traslazioni della ZZ </a:t>
            </a:r>
            <a:r>
              <a:rPr lang="it-IT" altLang="en-US" sz="1800" dirty="0" smtClean="0">
                <a:solidFill>
                  <a:srgbClr val="000000"/>
                </a:solidFill>
              </a:rPr>
              <a:t>(dovuti a variazioni di altre variabili </a:t>
            </a:r>
            <a:r>
              <a:rPr lang="it-IT" altLang="en-US" sz="1800" dirty="0" err="1" smtClean="0">
                <a:solidFill>
                  <a:srgbClr val="000000"/>
                </a:solidFill>
              </a:rPr>
              <a:t>pre</a:t>
            </a:r>
            <a:r>
              <a:rPr lang="it-IT" altLang="en-US" sz="1800" dirty="0" smtClean="0">
                <a:solidFill>
                  <a:srgbClr val="000000"/>
                </a:solidFill>
              </a:rPr>
              <a:t>-determinate).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altLang="en-US" sz="1800" dirty="0" smtClean="0">
                <a:solidFill>
                  <a:srgbClr val="000000"/>
                </a:solidFill>
              </a:rPr>
              <a:t>Queste ultime, ci hanno condotte alla formulazione del </a:t>
            </a:r>
            <a:r>
              <a:rPr lang="it-IT" altLang="en-US" sz="1800" b="1" dirty="0" smtClean="0">
                <a:solidFill>
                  <a:srgbClr val="000099"/>
                </a:solidFill>
              </a:rPr>
              <a:t>moltiplicatore keynesiano </a:t>
            </a:r>
            <a:r>
              <a:rPr lang="it-IT" altLang="en-US" sz="1800" dirty="0" smtClean="0">
                <a:solidFill>
                  <a:srgbClr val="000000"/>
                </a:solidFill>
              </a:rPr>
              <a:t>della domanda.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altLang="en-US" sz="1800" dirty="0" smtClean="0">
                <a:solidFill>
                  <a:srgbClr val="000000"/>
                </a:solidFill>
              </a:rPr>
              <a:t>E successivamente alla derivazione della condizioni di equilibrio sul mercato dei beni: la </a:t>
            </a:r>
            <a:r>
              <a:rPr lang="it-IT" altLang="en-US" sz="1800" b="1" dirty="0" smtClean="0">
                <a:solidFill>
                  <a:srgbClr val="000099"/>
                </a:solidFill>
              </a:rPr>
              <a:t>curva IS.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endParaRPr lang="it-IT" altLang="en-US" sz="1800" dirty="0">
              <a:solidFill>
                <a:srgbClr val="00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2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7313612" cy="89535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>
                <a:solidFill>
                  <a:srgbClr val="005A5A"/>
                </a:solidFill>
              </a:rPr>
              <a:t>In </a:t>
            </a:r>
            <a:r>
              <a:rPr lang="it-IT" sz="2400" b="1" dirty="0" smtClean="0">
                <a:solidFill>
                  <a:srgbClr val="005A5A"/>
                </a:solidFill>
              </a:rPr>
              <a:t>sintesi (2)</a:t>
            </a:r>
            <a:endParaRPr lang="it-IT" sz="2400" b="1" dirty="0">
              <a:solidFill>
                <a:srgbClr val="005A5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961256"/>
                <a:ext cx="8424936" cy="4555976"/>
              </a:xfrm>
            </p:spPr>
            <p:txBody>
              <a:bodyPr/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La curva IS descrive le coppie di valori (</a:t>
                </a:r>
                <a:r>
                  <a:rPr lang="it-IT" altLang="en-US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Y, i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) che mantengono in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equilibrio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 il mercato dei beni. Al di fuori di tale curva, c’è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eccesso di domanda o di offerta 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di beni.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Su quale punto della curva IS si formerà l’equilibrio macroeconomico di breve periodo? Abbiamo affidato la responsabilità della scelta alla BC, attraverso la sua funzione di reazione: la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regola di Taylor 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(in versione semplificata). La TR descrive come la BC sceglie un valore del tasso nominale d’interesse </a:t>
                </a:r>
                <a:r>
                  <a:rPr lang="it-IT" alt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it-IT" altLang="en-US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in funzione degli scostamenti di </a:t>
                </a:r>
                <a14:m>
                  <m:oMath xmlns:m="http://schemas.openxmlformats.org/officeDocument/2006/math"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it-IT" alt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800" dirty="0" smtClean="0">
                    <a:solidFill>
                      <a:srgbClr val="000066"/>
                    </a:solidFill>
                  </a:rPr>
                  <a:t>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e>
                      <m:sup>
                        <m:r>
                          <a:rPr lang="it-IT" alt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it-IT" alt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it-IT" altLang="en-US" sz="18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In conclusione, abbiamo visto come l’equilibrio macroeconomico determinato dall’ 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interazione tra IS e TR 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reagisca a shock positivi o negativi nel mercato dei beni.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Inoltre, la </a:t>
                </a:r>
                <a:r>
                  <a:rPr lang="it-IT" altLang="en-US" sz="1800" dirty="0">
                    <a:solidFill>
                      <a:srgbClr val="000000"/>
                    </a:solidFill>
                  </a:rPr>
                  <a:t>curva di reazione della BC «</a:t>
                </a:r>
                <a:r>
                  <a:rPr lang="it-IT" altLang="en-US" sz="1800" b="1" dirty="0">
                    <a:solidFill>
                      <a:schemeClr val="accent1">
                        <a:lumMod val="50000"/>
                      </a:schemeClr>
                    </a:solidFill>
                  </a:rPr>
                  <a:t>smorza</a:t>
                </a:r>
                <a:r>
                  <a:rPr lang="it-IT" altLang="en-US" sz="1800" dirty="0">
                    <a:solidFill>
                      <a:srgbClr val="000000"/>
                    </a:solidFill>
                  </a:rPr>
                  <a:t>» gli effetti (sia espansivi che restrittivi) della 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PF sul reddito di equilibrio.</a:t>
                </a:r>
                <a:endParaRPr lang="it-IT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8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61256"/>
                <a:ext cx="8424936" cy="4555976"/>
              </a:xfrm>
              <a:blipFill rotWithShape="0">
                <a:blip r:embed="rId3"/>
                <a:stretch>
                  <a:fillRect t="-40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3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44624"/>
            <a:ext cx="8223250" cy="838200"/>
          </a:xfr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it-IT" altLang="de-DE" sz="2800" i="1" dirty="0" smtClean="0"/>
              <a:t>Come continua?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882824"/>
            <a:ext cx="8223250" cy="540953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1800"/>
              </a:spcBef>
              <a:buNone/>
            </a:pPr>
            <a:r>
              <a:rPr lang="it-IT" altLang="de-DE" sz="1800" dirty="0" smtClean="0"/>
              <a:t>Nella prossima lezione completeremo la formulazione del modello macro-economico di breve periodo, per tenere conto del </a:t>
            </a:r>
            <a:r>
              <a:rPr lang="it-IT" altLang="de-DE" sz="1800" b="1" dirty="0" smtClean="0"/>
              <a:t>mercato internazionale dei capitali </a:t>
            </a:r>
            <a:r>
              <a:rPr lang="it-IT" altLang="de-DE" sz="1800" dirty="0" smtClean="0"/>
              <a:t>e dei flussi di capitali che vi si determinano.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800" dirty="0" smtClean="0"/>
              <a:t>Introdurremo la condizione di </a:t>
            </a:r>
            <a:r>
              <a:rPr lang="it-IT" altLang="de-DE" sz="1800" b="1" dirty="0" smtClean="0"/>
              <a:t>parità dei tassi d’interesse </a:t>
            </a:r>
            <a:r>
              <a:rPr lang="it-IT" altLang="de-DE" sz="1800" dirty="0" smtClean="0"/>
              <a:t>(esteri ed interni)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800" dirty="0" smtClean="0"/>
              <a:t>… e vedremo come essa condiziona le possibilità di azione della BC, 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800" dirty="0" smtClean="0"/>
              <a:t>     … particolarmente nel regime di </a:t>
            </a:r>
            <a:r>
              <a:rPr lang="it-IT" altLang="de-DE" sz="1800" b="1" dirty="0" smtClean="0"/>
              <a:t>cambi fissi</a:t>
            </a:r>
            <a:r>
              <a:rPr lang="it-IT" altLang="de-DE" sz="1800" dirty="0" smtClean="0"/>
              <a:t>.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800" dirty="0" smtClean="0"/>
              <a:t>In tale regime di cambi, determineremo le nuove condizioni di equilibrio macroeconomico, e analizzeremo gli effetti di una svalutazione del cambio.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800" dirty="0" smtClean="0"/>
              <a:t>Concluderemo analizzando le analoghe condizioni di equilibrio nel regime di </a:t>
            </a:r>
            <a:r>
              <a:rPr lang="it-IT" altLang="de-DE" sz="1800" b="1" dirty="0" smtClean="0"/>
              <a:t>cambi flessibili</a:t>
            </a:r>
            <a:r>
              <a:rPr lang="it-IT" altLang="de-DE" sz="1800" dirty="0" smtClean="0"/>
              <a:t>,</a:t>
            </a:r>
          </a:p>
          <a:p>
            <a:pPr marL="0" indent="0" algn="just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800" dirty="0" smtClean="0"/>
              <a:t>… e mettendo a confronto le caratteristiche e la desiderabilità dei due regimi alternativi del tasso di cambio.</a:t>
            </a:r>
          </a:p>
          <a:p>
            <a:pPr algn="r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de-DE" sz="1800" i="1" dirty="0" smtClean="0">
                <a:latin typeface="Arial" panose="020B0604020202020204" pitchFamily="34" charset="0"/>
              </a:rPr>
              <a:t>Il riferimento bibliografico è: </a:t>
            </a:r>
            <a:r>
              <a:rPr lang="it-IT" altLang="de-DE" sz="1800" b="1" smtClean="0">
                <a:solidFill>
                  <a:srgbClr val="0070C0"/>
                </a:solidFill>
                <a:latin typeface="Arial" panose="020B0604020202020204" pitchFamily="34" charset="0"/>
              </a:rPr>
              <a:t>BW  c.12</a:t>
            </a:r>
            <a:endParaRPr lang="it-IT" altLang="de-DE" sz="18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</p:txBody>
      </p:sp>
      <p:sp>
        <p:nvSpPr>
          <p:cNvPr id="1536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  <a:defRPr/>
            </a:pPr>
            <a:r>
              <a:rPr lang="it-IT" sz="1200" smtClean="0">
                <a:latin typeface="Arial" panose="020B0604020202020204" pitchFamily="34" charset="0"/>
              </a:rPr>
              <a:t>Lez. 11: Equilibrio macro di BP</a:t>
            </a:r>
            <a:endParaRPr lang="it-IT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4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16741"/>
            <a:ext cx="8898946" cy="54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0407" y="19174"/>
            <a:ext cx="9072239" cy="895350"/>
          </a:xfrm>
        </p:spPr>
        <p:txBody>
          <a:bodyPr/>
          <a:lstStyle/>
          <a:p>
            <a:r>
              <a:rPr lang="it-IT" sz="2400" b="1" dirty="0" smtClean="0"/>
              <a:t>Equilibrio macroeconomico di breve periodo</a:t>
            </a:r>
            <a:endParaRPr lang="it-IT" sz="24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9552" y="1329160"/>
            <a:ext cx="7848872" cy="507164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2000" b="1" dirty="0" smtClean="0"/>
              <a:t>Nel «breve periodo»: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1800" dirty="0" smtClean="0"/>
              <a:t>Analisi delle </a:t>
            </a:r>
            <a:r>
              <a:rPr lang="it-IT" sz="1800" b="1" u="sng" dirty="0" smtClean="0">
                <a:solidFill>
                  <a:srgbClr val="000099"/>
                </a:solidFill>
              </a:rPr>
              <a:t>condizioni di equilibrio</a:t>
            </a:r>
            <a:r>
              <a:rPr lang="it-IT" sz="1800" dirty="0"/>
              <a:t> e dei </a:t>
            </a:r>
            <a:r>
              <a:rPr lang="it-IT" sz="1800" b="1" u="sng" dirty="0">
                <a:solidFill>
                  <a:srgbClr val="000099"/>
                </a:solidFill>
              </a:rPr>
              <a:t>processi di aggiustamento </a:t>
            </a:r>
            <a:r>
              <a:rPr lang="it-IT" sz="1800" dirty="0" smtClean="0"/>
              <a:t>in un sotto-insieme dei mercati macroeconomici: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1800" dirty="0" err="1" smtClean="0"/>
              <a:t>Mkt</a:t>
            </a:r>
            <a:r>
              <a:rPr lang="it-IT" sz="1800" dirty="0" smtClean="0"/>
              <a:t> dei beni  - dal lato della domanda aggregata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1800" dirty="0" err="1" smtClean="0"/>
              <a:t>Mkt</a:t>
            </a:r>
            <a:r>
              <a:rPr lang="it-IT" sz="1800" dirty="0" smtClean="0"/>
              <a:t> monetario e del credito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1800" dirty="0" err="1" smtClean="0"/>
              <a:t>Mkt</a:t>
            </a:r>
            <a:r>
              <a:rPr lang="it-IT" sz="1800" dirty="0" smtClean="0"/>
              <a:t> dei cambi.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800" dirty="0" smtClean="0"/>
              <a:t>Cosa ci consente di trascurare, nell’analisi di breve periodo, il mercato del lavoro e il lato dell’offerta aggregata di beni?</a:t>
            </a:r>
          </a:p>
          <a:p>
            <a:pPr lvl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1800" dirty="0" smtClean="0"/>
              <a:t>L’ipotesi keynesiana di prezzi (temporaneamente) fissi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 dirty="0"/>
          </a:p>
        </p:txBody>
      </p:sp>
      <p:sp>
        <p:nvSpPr>
          <p:cNvPr id="4" name="Freccia a destra 3"/>
          <p:cNvSpPr/>
          <p:nvPr/>
        </p:nvSpPr>
        <p:spPr bwMode="auto">
          <a:xfrm>
            <a:off x="7020272" y="4581128"/>
            <a:ext cx="1080120" cy="288032"/>
          </a:xfrm>
          <a:prstGeom prst="rightArrow">
            <a:avLst/>
          </a:prstGeom>
          <a:solidFill>
            <a:srgbClr val="42BFBC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2" y="44450"/>
            <a:ext cx="9072239" cy="895350"/>
          </a:xfrm>
        </p:spPr>
        <p:txBody>
          <a:bodyPr/>
          <a:lstStyle/>
          <a:p>
            <a:r>
              <a:rPr lang="it-IT" sz="2400" b="1" dirty="0" smtClean="0"/>
              <a:t>2. L’ipotesi keynesiana: prezzi «temporaneamente fissi»</a:t>
            </a:r>
            <a:endParaRPr lang="en-US" sz="24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19700" y="1052736"/>
            <a:ext cx="8352928" cy="507164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dirty="0" smtClean="0"/>
              <a:t>Nel mondo neoclassico, i prezzi di beni e servizi si aggiustano istantaneamente,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sz="1800" dirty="0" smtClean="0"/>
              <a:t>aumentando ad ogni eccesso di domanda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 smtClean="0"/>
              <a:t>diminuendo ad ogni eccesso di offerta.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dirty="0" smtClean="0"/>
              <a:t>Nella realtà, questo succede in molti casi, ma non sempre …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dirty="0" smtClean="0"/>
              <a:t>     …  nel breve periodo, i prezzi di molti beni e servizi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it-IT" sz="1800" dirty="0" smtClean="0"/>
              <a:t>     …  e in particolare i prezzi dei servizi dei fattori produttivi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b="1" dirty="0" smtClean="0"/>
              <a:t>     </a:t>
            </a:r>
            <a:r>
              <a:rPr lang="it-IT" sz="1800" b="1" dirty="0" smtClean="0">
                <a:solidFill>
                  <a:srgbClr val="C00000"/>
                </a:solidFill>
              </a:rPr>
              <a:t>reagiscono con lentezza </a:t>
            </a:r>
            <a:r>
              <a:rPr lang="it-IT" sz="1800" dirty="0" smtClean="0"/>
              <a:t>agli eccessi di domanda e offerta.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it-IT" sz="1800" dirty="0" smtClean="0"/>
              <a:t>In altre parole, questi prezzi sono </a:t>
            </a:r>
            <a:r>
              <a:rPr lang="it-IT" sz="1800" b="1" dirty="0" smtClean="0"/>
              <a:t>temporaneamente rigidi</a:t>
            </a:r>
            <a:r>
              <a:rPr lang="it-IT" sz="1800" dirty="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800" dirty="0" smtClean="0"/>
              <a:t>In questa lezione, studieremo l’</a:t>
            </a:r>
            <a:r>
              <a:rPr lang="it-IT" sz="1800" b="1" dirty="0" smtClean="0">
                <a:solidFill>
                  <a:srgbClr val="C00000"/>
                </a:solidFill>
              </a:rPr>
              <a:t>equilibrio tra domanda e offerta aggregata, </a:t>
            </a:r>
          </a:p>
          <a:p>
            <a:pPr marL="36000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it-IT" sz="1800" dirty="0" smtClean="0"/>
              <a:t>nell’ipotesi (di breve periodo) che i </a:t>
            </a:r>
            <a:r>
              <a:rPr lang="it-IT" sz="1800" b="1" dirty="0" smtClean="0">
                <a:solidFill>
                  <a:srgbClr val="C00000"/>
                </a:solidFill>
              </a:rPr>
              <a:t>prezzi siano temporaneamente fissi.</a:t>
            </a:r>
          </a:p>
          <a:p>
            <a:pPr marL="360000" lvl="1" indent="0">
              <a:lnSpc>
                <a:spcPct val="114000"/>
              </a:lnSpc>
              <a:spcBef>
                <a:spcPts val="0"/>
              </a:spcBef>
              <a:buNone/>
            </a:pPr>
            <a:endParaRPr lang="it-IT" sz="1800" b="1" dirty="0">
              <a:solidFill>
                <a:srgbClr val="C00000"/>
              </a:solidFill>
            </a:endParaRPr>
          </a:p>
          <a:p>
            <a:pPr marL="645750" lvl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it-IT" sz="1800" dirty="0" smtClean="0">
                <a:solidFill>
                  <a:srgbClr val="000099"/>
                </a:solidFill>
              </a:rPr>
              <a:t>In un modello:  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Fisso = Esogeno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8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2" y="44450"/>
            <a:ext cx="9072239" cy="895350"/>
          </a:xfrm>
        </p:spPr>
        <p:txBody>
          <a:bodyPr/>
          <a:lstStyle/>
          <a:p>
            <a:r>
              <a:rPr lang="it-IT" sz="2400" b="1" dirty="0" smtClean="0"/>
              <a:t> Prezzi «temporaneamente fissi»</a:t>
            </a:r>
            <a:endParaRPr lang="en-US" sz="24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19700" y="1052736"/>
            <a:ext cx="8352928" cy="507164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dirty="0" smtClean="0"/>
              <a:t>Un’importante </a:t>
            </a:r>
            <a:r>
              <a:rPr lang="it-IT" sz="1800" b="1" dirty="0" smtClean="0">
                <a:solidFill>
                  <a:srgbClr val="000099"/>
                </a:solidFill>
              </a:rPr>
              <a:t>implicazione</a:t>
            </a:r>
            <a:r>
              <a:rPr lang="it-IT" sz="1800" dirty="0" smtClean="0"/>
              <a:t> di quest’ipotesi:</a:t>
            </a:r>
          </a:p>
          <a:p>
            <a:pPr marL="360000">
              <a:lnSpc>
                <a:spcPct val="114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1800" dirty="0" smtClean="0">
                <a:latin typeface="+mj-lt"/>
              </a:rPr>
              <a:t>Prezzi fissi    </a:t>
            </a:r>
            <a:r>
              <a:rPr lang="it-IT" sz="1800" dirty="0" smtClean="0">
                <a:latin typeface="+mj-lt"/>
                <a:cs typeface="Calibri" panose="020F0502020204030204" pitchFamily="34" charset="0"/>
              </a:rPr>
              <a:t>→    Curva di offerta orizzontale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dirty="0" smtClean="0"/>
              <a:t>  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dirty="0" smtClean="0"/>
              <a:t>    		   La domanda determina l’offerta. </a:t>
            </a:r>
          </a:p>
          <a:p>
            <a:pPr lvl="1">
              <a:lnSpc>
                <a:spcPct val="114000"/>
              </a:lnSpc>
              <a:spcBef>
                <a:spcPts val="1800"/>
              </a:spcBef>
            </a:pPr>
            <a:r>
              <a:rPr lang="it-IT" sz="1800" dirty="0" smtClean="0"/>
              <a:t>Questo è plausibile, fino a che vi sono «</a:t>
            </a:r>
            <a:r>
              <a:rPr lang="it-IT" sz="1800" b="1" dirty="0" smtClean="0">
                <a:solidFill>
                  <a:srgbClr val="000099"/>
                </a:solidFill>
              </a:rPr>
              <a:t>risorse inutilizzate</a:t>
            </a:r>
            <a:r>
              <a:rPr lang="it-IT" sz="1800" dirty="0" smtClean="0"/>
              <a:t>»,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sz="1800" dirty="0" smtClean="0"/>
              <a:t>… ossia in particolare disoccupazione sul mercato del lavoro.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endParaRPr lang="it-IT" sz="1800" dirty="0"/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sz="1800" dirty="0" smtClean="0"/>
              <a:t>Quando l’economia è in piena occupazione ( o vi si avvicina) </a:t>
            </a:r>
          </a:p>
          <a:p>
            <a:pPr marL="457200" lvl="1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dirty="0" smtClean="0"/>
              <a:t>     l’ipotesi di prezzi fissi è </a:t>
            </a:r>
            <a:r>
              <a:rPr lang="it-IT" sz="1800" u="sng" dirty="0" smtClean="0"/>
              <a:t>irrealistica.</a:t>
            </a:r>
            <a:endParaRPr lang="en-US" sz="1800" u="sng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  <p:sp>
        <p:nvSpPr>
          <p:cNvPr id="4" name="Freccia in giù 3"/>
          <p:cNvSpPr/>
          <p:nvPr/>
        </p:nvSpPr>
        <p:spPr bwMode="auto">
          <a:xfrm>
            <a:off x="3799105" y="2060848"/>
            <a:ext cx="504056" cy="288032"/>
          </a:xfrm>
          <a:prstGeom prst="downArrow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937" y="260648"/>
            <a:ext cx="8523543" cy="504056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 smtClean="0">
                <a:solidFill>
                  <a:srgbClr val="005A5A"/>
                </a:solidFill>
              </a:rPr>
              <a:t>3. Domanda aggregata: dall’identità all’equilibrio</a:t>
            </a:r>
            <a:endParaRPr lang="it-IT" sz="2000" b="1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908720"/>
                <a:ext cx="8640960" cy="5492080"/>
              </a:xfrm>
            </p:spPr>
            <p:txBody>
              <a:bodyPr/>
              <a:lstStyle/>
              <a:p>
                <a:pPr marL="0" indent="0" algn="just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dirty="0" smtClean="0">
                    <a:solidFill>
                      <a:srgbClr val="000099"/>
                    </a:solidFill>
                  </a:rPr>
                  <a:t>Riprendiamo </a:t>
                </a:r>
                <a:r>
                  <a:rPr lang="it-IT" altLang="en-US" sz="1800" dirty="0" smtClean="0"/>
                  <a:t>(da </a:t>
                </a:r>
                <a:r>
                  <a:rPr lang="it-IT" altLang="en-US" sz="1800" dirty="0" err="1" smtClean="0"/>
                  <a:t>lez</a:t>
                </a:r>
                <a:r>
                  <a:rPr lang="it-IT" altLang="en-US" sz="1800" dirty="0" smtClean="0"/>
                  <a:t>. 2) </a:t>
                </a:r>
                <a:r>
                  <a:rPr lang="it-IT" altLang="en-US" sz="1800" dirty="0" smtClean="0">
                    <a:solidFill>
                      <a:srgbClr val="000099"/>
                    </a:solidFill>
                  </a:rPr>
                  <a:t>l’identità contabile fondamentale: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dirty="0" smtClean="0"/>
                  <a:t>		 </a:t>
                </a:r>
                <a:r>
                  <a:rPr lang="it-IT" altLang="en-US" sz="1800" b="1" dirty="0" smtClean="0"/>
                  <a:t>Y  =  (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C  +  I  +  G</a:t>
                </a:r>
                <a:r>
                  <a:rPr lang="it-IT" altLang="en-US" sz="1800" b="1" dirty="0" smtClean="0"/>
                  <a:t>)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  +  NX</a:t>
                </a:r>
                <a:endParaRPr lang="it-IT" altLang="en-US" sz="1800" i="1" dirty="0" smtClean="0">
                  <a:solidFill>
                    <a:srgbClr val="000099"/>
                  </a:solidFill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 smtClean="0"/>
                  <a:t>		     =</a:t>
                </a:r>
                <a:r>
                  <a:rPr lang="it-IT" altLang="en-US" sz="1800" b="1" dirty="0" smtClean="0">
                    <a:solidFill>
                      <a:srgbClr val="000099"/>
                    </a:solidFill>
                  </a:rPr>
                  <a:t>        A     +     </a:t>
                </a:r>
                <a:r>
                  <a:rPr lang="it-IT" altLang="en-US" sz="1800" b="1" dirty="0">
                    <a:solidFill>
                      <a:srgbClr val="000099"/>
                    </a:solidFill>
                  </a:rPr>
                  <a:t>NX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E’ una identità: è sempre vera!  Tuttavia, i valori ai due lati dell’uguaglianza riflettono le  </a:t>
                </a:r>
                <a:r>
                  <a:rPr lang="it-IT" altLang="en-US" sz="1800" b="1" u="sng" dirty="0" smtClean="0">
                    <a:solidFill>
                      <a:srgbClr val="000000"/>
                    </a:solidFill>
                  </a:rPr>
                  <a:t>condizioni di equilibrio</a:t>
                </a:r>
                <a:r>
                  <a:rPr lang="it-IT" altLang="en-US" sz="1800" b="1" dirty="0" smtClean="0">
                    <a:solidFill>
                      <a:srgbClr val="000000"/>
                    </a:solidFill>
                  </a:rPr>
                  <a:t>  </a:t>
                </a:r>
                <a:r>
                  <a:rPr lang="it-IT" altLang="en-US" sz="1800" dirty="0" smtClean="0">
                    <a:solidFill>
                      <a:srgbClr val="000000"/>
                    </a:solidFill>
                  </a:rPr>
                  <a:t>nel mercato dei beni. 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i="1" dirty="0" smtClean="0">
                    <a:solidFill>
                      <a:srgbClr val="000099"/>
                    </a:solidFill>
                  </a:rPr>
                  <a:t>Dal lato della domanda, quali ne sono le determinanti?</a:t>
                </a:r>
                <a:endParaRPr lang="it-IT" altLang="en-US" sz="1800" b="1" i="1" dirty="0" smtClean="0">
                  <a:solidFill>
                    <a:srgbClr val="000099"/>
                  </a:solidFill>
                </a:endParaRPr>
              </a:p>
              <a:p>
                <a:pPr marL="1014300" indent="-457200">
                  <a:lnSpc>
                    <a:spcPct val="125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altLang="en-US" sz="20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C   =  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C (</a:t>
                </a:r>
                <a:r>
                  <a:rPr lang="el-GR" altLang="en-US" sz="2000" b="1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Ω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, Y – T)</a:t>
                </a:r>
              </a:p>
              <a:p>
                <a:pPr marL="1014300" indent="-457200">
                  <a:lnSpc>
                    <a:spcPct val="125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altLang="en-US" sz="20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 I    =  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I (q, r)</a:t>
                </a:r>
              </a:p>
              <a:p>
                <a:pPr marL="1014300" indent="-457200">
                  <a:lnSpc>
                    <a:spcPct val="125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G   =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2000" b="1" dirty="0" smtClean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endParaRPr lang="it-IT" altLang="en-US" sz="2000" b="1" dirty="0" smtClean="0">
                  <a:solidFill>
                    <a:srgbClr val="000099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1014300" indent="-457200">
                  <a:lnSpc>
                    <a:spcPct val="125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NX =  EX – IM  </a:t>
                </a:r>
                <a:r>
                  <a:rPr lang="it-IT" altLang="en-US" sz="2000" b="1" dirty="0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=  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EX (A</a:t>
                </a:r>
                <a:r>
                  <a:rPr lang="it-IT" altLang="en-US" sz="2000" b="1" baseline="300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F</a:t>
                </a:r>
                <a:r>
                  <a:rPr lang="it-IT" altLang="en-US" sz="2000" b="1" baseline="30000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 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it-IT" alt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it-IT" altLang="en-US" sz="2000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𝛆</m:t>
                    </m:r>
                    <m:r>
                      <a:rPr lang="it-IT" alt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)  –  IM (A </a:t>
                </a:r>
                <a:r>
                  <a:rPr lang="it-IT" altLang="en-US" sz="20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it-IT" altLang="en-US" sz="2000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it-IT" altLang="en-US" sz="2000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𝛆</m:t>
                    </m:r>
                  </m:oMath>
                </a14:m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) </a:t>
                </a:r>
              </a:p>
              <a:p>
                <a:pPr marL="557100" indent="0">
                  <a:spcBef>
                    <a:spcPts val="0"/>
                  </a:spcBef>
                  <a:buNone/>
                </a:pP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			</a:t>
                </a:r>
                <a:r>
                  <a:rPr lang="it-IT" altLang="en-US" sz="2000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           +   -                +   +</a:t>
                </a:r>
              </a:p>
              <a:p>
                <a:pPr marL="557100" indent="0">
                  <a:spcBef>
                    <a:spcPts val="600"/>
                  </a:spcBef>
                  <a:buNone/>
                </a:pPr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	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		 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= NX (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A</a:t>
                </a:r>
                <a:r>
                  <a:rPr lang="it-IT" altLang="en-US" sz="2000" b="1" baseline="30000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F </a:t>
                </a:r>
                <a:r>
                  <a:rPr lang="it-IT" altLang="en-US" sz="20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it-IT" altLang="en-US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r>
                  <a:rPr lang="it-IT" altLang="en-US" sz="20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A </a:t>
                </a:r>
                <a:r>
                  <a:rPr lang="it-IT" altLang="en-US" sz="20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it-IT" altLang="en-US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it-IT" altLang="en-US" sz="20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𝛆</m:t>
                    </m:r>
                  </m:oMath>
                </a14:m>
                <a:r>
                  <a:rPr lang="it-IT" altLang="en-US" sz="20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) 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cs typeface="Arial" panose="020B0604020202020204" pitchFamily="34" charset="0"/>
                  </a:rPr>
                  <a:t>  </a:t>
                </a:r>
                <a:r>
                  <a:rPr lang="it-IT" altLang="en-US" sz="20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=   NX (</a:t>
                </a:r>
                <a:r>
                  <a:rPr lang="it-IT" altLang="en-US" sz="2000" b="1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Y</a:t>
                </a:r>
                <a:r>
                  <a:rPr lang="it-IT" altLang="en-US" sz="2000" b="1" baseline="30000" dirty="0">
                    <a:solidFill>
                      <a:srgbClr val="000099"/>
                    </a:solidFill>
                    <a:cs typeface="Arial" panose="020B0604020202020204" pitchFamily="34" charset="0"/>
                  </a:rPr>
                  <a:t>F</a:t>
                </a:r>
                <a:r>
                  <a:rPr lang="it-IT" altLang="en-US" sz="20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, Y </a:t>
                </a:r>
                <a:r>
                  <a:rPr lang="it-IT" altLang="en-US" sz="20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it-IT" altLang="en-US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it-IT" altLang="en-US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𝛆</m:t>
                    </m:r>
                  </m:oMath>
                </a14:m>
                <a:r>
                  <a:rPr lang="it-IT" altLang="en-US" sz="20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) </a:t>
                </a:r>
              </a:p>
              <a:p>
                <a:pPr marL="557100" indent="0">
                  <a:spcBef>
                    <a:spcPts val="0"/>
                  </a:spcBef>
                  <a:buNone/>
                </a:pPr>
                <a:r>
                  <a:rPr lang="it-IT" altLang="en-US" sz="2000" b="1" dirty="0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		</a:t>
                </a:r>
                <a:r>
                  <a:rPr lang="it-IT" altLang="en-US" sz="20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	</a:t>
                </a:r>
                <a:r>
                  <a:rPr lang="it-IT" altLang="en-US" sz="20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     </a:t>
                </a:r>
                <a:r>
                  <a:rPr lang="it-IT" altLang="en-US" sz="20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     </a:t>
                </a:r>
                <a:r>
                  <a:rPr lang="it-IT" alt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+   </a:t>
                </a:r>
                <a:r>
                  <a:rPr lang="it-IT" altLang="en-US" sz="20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-    -                 +    </a:t>
                </a:r>
                <a:r>
                  <a:rPr lang="it-IT" alt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-    -</a:t>
                </a:r>
              </a:p>
              <a:p>
                <a:pPr marL="55710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endParaRPr lang="it-IT" altLang="en-US" sz="20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8640960" cy="5492080"/>
              </a:xfrm>
              <a:blipFill rotWithShape="0">
                <a:blip r:embed="rId3"/>
                <a:stretch>
                  <a:fillRect l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0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974848" cy="89535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 smtClean="0">
                <a:solidFill>
                  <a:srgbClr val="005A5A"/>
                </a:solidFill>
              </a:rPr>
              <a:t>Domanda aggregata «desiderata»</a:t>
            </a:r>
            <a:endParaRPr lang="it-IT" sz="2000" b="1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313" y="1372973"/>
                <a:ext cx="8640190" cy="5461000"/>
              </a:xfrm>
            </p:spPr>
            <p:txBody>
              <a:bodyPr/>
              <a:lstStyle/>
              <a:p>
                <a:pPr marL="216000" indent="0" algn="just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dirty="0" smtClean="0">
                    <a:latin typeface="+mj-lt"/>
                  </a:rPr>
                  <a:t>Sommando le quattro macro-componenti della domanda aggregata</a:t>
                </a:r>
                <a:r>
                  <a:rPr lang="it-IT" altLang="en-US" sz="1800" dirty="0" smtClean="0">
                    <a:solidFill>
                      <a:srgbClr val="000099"/>
                    </a:solidFill>
                    <a:latin typeface="+mj-lt"/>
                  </a:rPr>
                  <a:t>: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1800"/>
                  </a:spcBef>
                  <a:buNone/>
                </a:pPr>
                <a:r>
                  <a:rPr lang="it-IT" altLang="en-US" sz="1800" b="1" dirty="0" smtClean="0">
                    <a:solidFill>
                      <a:srgbClr val="000099"/>
                    </a:solidFill>
                    <a:latin typeface="+mj-lt"/>
                  </a:rPr>
                  <a:t>         C  +  I  +  G  +  NX</a:t>
                </a:r>
                <a:endParaRPr lang="it-IT" altLang="en-US" sz="1800" i="1" dirty="0" smtClean="0">
                  <a:solidFill>
                    <a:srgbClr val="000099"/>
                  </a:solidFill>
                  <a:latin typeface="+mj-lt"/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1800" b="1" dirty="0" smtClean="0">
                    <a:latin typeface="+mj-lt"/>
                  </a:rPr>
                  <a:t>	           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           =   C (</a:t>
                </a:r>
                <a:r>
                  <a:rPr lang="el-GR" altLang="en-US" sz="20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Ω</a:t>
                </a:r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, Y – T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) + I </a:t>
                </a:r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(q, r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)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2000" b="1" dirty="0">
                            <a:solidFill>
                              <a:srgbClr val="C00000"/>
                            </a:solidFill>
                            <a:latin typeface="+mj-lt"/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+ NX (</a:t>
                </a:r>
                <a:r>
                  <a:rPr lang="it-IT" altLang="en-US" sz="20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Y</a:t>
                </a:r>
                <a:r>
                  <a:rPr lang="it-IT" altLang="en-US" sz="2000" b="1" baseline="300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F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, Y </a:t>
                </a:r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it-IT" altLang="en-US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it-IT" altLang="en-US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𝛆</m:t>
                    </m:r>
                  </m:oMath>
                </a14:m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) </a:t>
                </a:r>
              </a:p>
              <a:p>
                <a:pPr marL="557100" indent="0">
                  <a:spcBef>
                    <a:spcPts val="0"/>
                  </a:spcBef>
                  <a:buNone/>
                </a:pP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		   </a:t>
                </a:r>
                <a:r>
                  <a:rPr lang="it-IT" altLang="en-US" sz="2000" b="1" dirty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	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      </a:t>
                </a:r>
                <a:r>
                  <a:rPr lang="it-IT" altLang="en-US" sz="2000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+</a:t>
                </a: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it-IT" alt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    </a:t>
                </a:r>
                <a:r>
                  <a:rPr lang="it-IT" altLang="en-US" sz="20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+   </a:t>
                </a:r>
                <a:r>
                  <a:rPr lang="it-IT" alt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        +  -      +            +    </a:t>
                </a:r>
                <a:r>
                  <a:rPr lang="it-IT" altLang="en-US" sz="20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-    -</a:t>
                </a:r>
              </a:p>
              <a:p>
                <a:pPr marL="21600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it-IT" altLang="en-US" sz="2000" dirty="0" smtClean="0">
                    <a:latin typeface="+mj-lt"/>
                    <a:cs typeface="Arial" panose="020B0604020202020204" pitchFamily="34" charset="0"/>
                  </a:rPr>
                  <a:t>Questa somma definisce la </a:t>
                </a:r>
                <a:r>
                  <a:rPr lang="it-IT" altLang="en-US" sz="2000" b="1" dirty="0" smtClean="0">
                    <a:latin typeface="+mj-lt"/>
                    <a:cs typeface="Arial" panose="020B0604020202020204" pitchFamily="34" charset="0"/>
                  </a:rPr>
                  <a:t>domanda aggregata desiderata </a:t>
                </a:r>
              </a:p>
              <a:p>
                <a:pPr marL="21600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it-IT" altLang="en-US" sz="2000" b="1" dirty="0" smtClean="0">
                    <a:latin typeface="+mj-lt"/>
                    <a:cs typeface="Arial" panose="020B0604020202020204" pitchFamily="34" charset="0"/>
                  </a:rPr>
                  <a:t>  </a:t>
                </a:r>
                <a:r>
                  <a:rPr lang="it-IT" altLang="en-US" sz="2000" dirty="0" smtClean="0">
                    <a:latin typeface="+mj-lt"/>
                    <a:cs typeface="Arial" panose="020B0604020202020204" pitchFamily="34" charset="0"/>
                  </a:rPr>
                  <a:t>(o </a:t>
                </a:r>
                <a:r>
                  <a:rPr lang="it-IT" altLang="en-US" sz="2000" b="1" dirty="0" smtClean="0">
                    <a:latin typeface="+mj-lt"/>
                    <a:cs typeface="Arial" panose="020B0604020202020204" pitchFamily="34" charset="0"/>
                  </a:rPr>
                  <a:t>programmata</a:t>
                </a:r>
                <a:r>
                  <a:rPr lang="it-IT" altLang="en-US" sz="2000" dirty="0" smtClean="0">
                    <a:latin typeface="+mj-lt"/>
                    <a:cs typeface="Arial" panose="020B0604020202020204" pitchFamily="34" charset="0"/>
                  </a:rPr>
                  <a:t>):</a:t>
                </a:r>
              </a:p>
              <a:p>
                <a:pPr marL="557100" indent="0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		  ZZ  =   C </a:t>
                </a:r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(</a:t>
                </a:r>
                <a:r>
                  <a:rPr lang="el-GR" altLang="en-US" sz="20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Ω</a:t>
                </a:r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, Y – T) + I (q, r)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alt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altLang="en-US" sz="2000" b="1" dirty="0">
                            <a:solidFill>
                              <a:srgbClr val="C00000"/>
                            </a:solidFill>
                            <a:latin typeface="+mj-lt"/>
                            <a:cs typeface="Arial" panose="020B0604020202020204" pitchFamily="34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+ NX 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(</a:t>
                </a:r>
                <a:r>
                  <a:rPr lang="it-IT" altLang="en-US" sz="20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Y</a:t>
                </a:r>
                <a:r>
                  <a:rPr lang="it-IT" altLang="en-US" sz="2000" b="1" baseline="300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F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it-IT" altLang="en-US" sz="20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Y ,</a:t>
                </a:r>
                <a14:m>
                  <m:oMath xmlns:m="http://schemas.openxmlformats.org/officeDocument/2006/math">
                    <m:r>
                      <a:rPr lang="it-IT" altLang="en-US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it-IT" altLang="en-US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𝛆</m:t>
                    </m:r>
                  </m:oMath>
                </a14:m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)</a:t>
                </a:r>
              </a:p>
              <a:p>
                <a:pPr marL="720000" indent="-457200">
                  <a:lnSpc>
                    <a:spcPct val="125000"/>
                  </a:lnSpc>
                  <a:spcBef>
                    <a:spcPts val="1200"/>
                  </a:spcBef>
                  <a:buNone/>
                </a:pPr>
                <a:r>
                  <a:rPr lang="it-IT" altLang="en-US" sz="2000" b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Desiderata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it-IT" altLang="en-US" sz="2000" dirty="0" smtClean="0">
                    <a:latin typeface="+mj-lt"/>
                    <a:cs typeface="Arial" panose="020B0604020202020204" pitchFamily="34" charset="0"/>
                  </a:rPr>
                  <a:t>= domanda che gli attori macroeconomici desiderano effettuare, in corrispondenza di un generico livello di reddito </a:t>
                </a:r>
                <a:r>
                  <a:rPr lang="it-IT" altLang="en-US" sz="20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Y </a:t>
                </a:r>
              </a:p>
              <a:p>
                <a:pPr marL="720000" indent="-457200">
                  <a:lnSpc>
                    <a:spcPct val="125000"/>
                  </a:lnSpc>
                  <a:spcBef>
                    <a:spcPts val="1200"/>
                  </a:spcBef>
                  <a:buNone/>
                </a:pPr>
                <a:r>
                  <a:rPr lang="it-IT" altLang="en-US" sz="2000" b="1" i="1" dirty="0" smtClean="0">
                    <a:solidFill>
                      <a:srgbClr val="000099"/>
                    </a:solidFill>
                    <a:latin typeface="+mj-lt"/>
                    <a:cs typeface="Arial" panose="020B0604020202020204" pitchFamily="34" charset="0"/>
                  </a:rPr>
                  <a:t> Come determinare il livello di equilibrio della domanda aggregata?  </a:t>
                </a:r>
                <a:endParaRPr lang="it-IT" altLang="en-US" sz="2000" b="1" i="1" dirty="0">
                  <a:solidFill>
                    <a:srgbClr val="000099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72973"/>
                <a:ext cx="8640190" cy="5461000"/>
              </a:xfrm>
              <a:blipFill rotWithShape="0">
                <a:blip r:embed="rId3"/>
                <a:stretch>
                  <a:fillRect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Lez. 11: Equilibrio macro di BP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1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clissi">
  <a:themeElements>
    <a:clrScheme name="1_Eclissi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Eclissi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clissi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7004</TotalTime>
  <Words>2299</Words>
  <Application>Microsoft Office PowerPoint</Application>
  <PresentationFormat>Presentazione su schermo (4:3)</PresentationFormat>
  <Paragraphs>437</Paragraphs>
  <Slides>35</Slides>
  <Notes>30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Cambria Math</vt:lpstr>
      <vt:lpstr>Verdana</vt:lpstr>
      <vt:lpstr>Wingdings</vt:lpstr>
      <vt:lpstr>2_Eclissi</vt:lpstr>
      <vt:lpstr>Equation</vt:lpstr>
      <vt:lpstr>Formel</vt:lpstr>
      <vt:lpstr>Lez. 11 – EQUILIBRIO di BREVE PERIODO             .                                                                                                                                rif. BW-c.11</vt:lpstr>
      <vt:lpstr>EQUILIBIRIO di BREVE PERIODO</vt:lpstr>
      <vt:lpstr>1. Equilibrio generale (macro-)economico</vt:lpstr>
      <vt:lpstr>Presentazione standard di PowerPoint</vt:lpstr>
      <vt:lpstr>Equilibrio macroeconomico di breve periodo</vt:lpstr>
      <vt:lpstr>2. L’ipotesi keynesiana: prezzi «temporaneamente fissi»</vt:lpstr>
      <vt:lpstr> Prezzi «temporaneamente fissi»</vt:lpstr>
      <vt:lpstr>3. Domanda aggregata: dall’identità all’equilibrio</vt:lpstr>
      <vt:lpstr>Domanda aggregata «desiderata»</vt:lpstr>
      <vt:lpstr>4. Domanda «desiderata» e domanda effettiva</vt:lpstr>
      <vt:lpstr>Domanda desiderata ed effettiva:  rappresentazione grafica → diagramma a 45°</vt:lpstr>
      <vt:lpstr>Domanda desiderata ed effettiva: la pendenza della ZZ</vt:lpstr>
      <vt:lpstr>Presentazione standard di PowerPoint</vt:lpstr>
      <vt:lpstr>Presentazione standard di PowerPoint</vt:lpstr>
      <vt:lpstr>Come si raggiunge l’equilibrio nel grafico a 45°?</vt:lpstr>
      <vt:lpstr> 5. Spostamenti della ZZ</vt:lpstr>
      <vt:lpstr>Spostamenti della ZZ:  Δ"G"  ̅ &gt; 0  </vt:lpstr>
      <vt:lpstr>Spostamenti della ZZ – L’effetto totale: il moltiplicatore keynesiano</vt:lpstr>
      <vt:lpstr>Il moltiplicatore keynesiano</vt:lpstr>
      <vt:lpstr>Il moltiplicatore keynesiano (2)</vt:lpstr>
      <vt:lpstr>La curva IS</vt:lpstr>
      <vt:lpstr>La curva IS: rappresentazione grafica</vt:lpstr>
      <vt:lpstr>Presentazione standard di PowerPoint</vt:lpstr>
      <vt:lpstr>La curva TR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Equilibrio macroeconomico: Riepilogo sulla PF</vt:lpstr>
      <vt:lpstr>In sintesi</vt:lpstr>
      <vt:lpstr>In sintesi (2)</vt:lpstr>
      <vt:lpstr>Come continua?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riccardo rovelli</dc:creator>
  <cp:lastModifiedBy>riccardo rovelli</cp:lastModifiedBy>
  <cp:revision>176</cp:revision>
  <cp:lastPrinted>2017-04-19T14:59:20Z</cp:lastPrinted>
  <dcterms:created xsi:type="dcterms:W3CDTF">2003-11-12T13:53:09Z</dcterms:created>
  <dcterms:modified xsi:type="dcterms:W3CDTF">2020-03-07T13:14:05Z</dcterms:modified>
</cp:coreProperties>
</file>