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455" r:id="rId2"/>
    <p:sldId id="666" r:id="rId3"/>
    <p:sldId id="693" r:id="rId4"/>
    <p:sldId id="685" r:id="rId5"/>
    <p:sldId id="717" r:id="rId6"/>
    <p:sldId id="699" r:id="rId7"/>
    <p:sldId id="700" r:id="rId8"/>
    <p:sldId id="702" r:id="rId9"/>
    <p:sldId id="701" r:id="rId10"/>
    <p:sldId id="703" r:id="rId11"/>
    <p:sldId id="704" r:id="rId12"/>
    <p:sldId id="705" r:id="rId13"/>
    <p:sldId id="706" r:id="rId14"/>
    <p:sldId id="694" r:id="rId15"/>
    <p:sldId id="715" r:id="rId16"/>
    <p:sldId id="710" r:id="rId17"/>
    <p:sldId id="711" r:id="rId18"/>
    <p:sldId id="712" r:id="rId19"/>
    <p:sldId id="713" r:id="rId20"/>
    <p:sldId id="716" r:id="rId21"/>
    <p:sldId id="714" r:id="rId22"/>
    <p:sldId id="707" r:id="rId23"/>
    <p:sldId id="708" r:id="rId24"/>
    <p:sldId id="709" r:id="rId25"/>
    <p:sldId id="667" r:id="rId26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hmann" initials="L" lastIdx="20" clrIdx="0"/>
  <p:cmAuthor id="1" name="riccardo rovelli" initials="rr" lastIdx="1" clrIdx="1">
    <p:extLst>
      <p:ext uri="{19B8F6BF-5375-455C-9EA6-DF929625EA0E}">
        <p15:presenceInfo xmlns:p15="http://schemas.microsoft.com/office/powerpoint/2012/main" userId="e9b9ff9dbff3c5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EBEB"/>
    <a:srgbClr val="000099"/>
    <a:srgbClr val="006666"/>
    <a:srgbClr val="FFCC99"/>
    <a:srgbClr val="FFCCFF"/>
    <a:srgbClr val="CC00FF"/>
    <a:srgbClr val="CCECFF"/>
    <a:srgbClr val="CCFFCC"/>
    <a:srgbClr val="FFFF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94" autoAdjust="0"/>
    <p:restoredTop sz="84643" autoAdjust="0"/>
  </p:normalViewPr>
  <p:slideViewPr>
    <p:cSldViewPr>
      <p:cViewPr varScale="1">
        <p:scale>
          <a:sx n="109" d="100"/>
          <a:sy n="109" d="100"/>
        </p:scale>
        <p:origin x="12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6024"/>
    </p:cViewPr>
  </p:sorterViewPr>
  <p:notesViewPr>
    <p:cSldViewPr>
      <p:cViewPr varScale="1">
        <p:scale>
          <a:sx n="82" d="100"/>
          <a:sy n="82" d="100"/>
        </p:scale>
        <p:origin x="39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441" tIns="47720" rIns="95441" bIns="47720" numCol="1" anchor="t" anchorCtr="0" compatLnSpc="1">
            <a:prstTxWarp prst="textNoShape">
              <a:avLst/>
            </a:prstTxWarp>
          </a:bodyPr>
          <a:lstStyle>
            <a:lvl1pPr defTabSz="954542">
              <a:defRPr sz="13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441" tIns="47720" rIns="95441" bIns="47720" numCol="1" anchor="t" anchorCtr="0" compatLnSpc="1">
            <a:prstTxWarp prst="textNoShape">
              <a:avLst/>
            </a:prstTxWarp>
          </a:bodyPr>
          <a:lstStyle>
            <a:lvl1pPr algn="r" defTabSz="954542">
              <a:defRPr sz="13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441" tIns="47720" rIns="95441" bIns="47720" numCol="1" anchor="b" anchorCtr="0" compatLnSpc="1">
            <a:prstTxWarp prst="textNoShape">
              <a:avLst/>
            </a:prstTxWarp>
          </a:bodyPr>
          <a:lstStyle>
            <a:lvl1pPr defTabSz="954542">
              <a:defRPr sz="13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441" tIns="47720" rIns="95441" bIns="47720" numCol="1" anchor="b" anchorCtr="0" compatLnSpc="1">
            <a:prstTxWarp prst="textNoShape">
              <a:avLst/>
            </a:prstTxWarp>
          </a:bodyPr>
          <a:lstStyle>
            <a:lvl1pPr algn="r" defTabSz="954542">
              <a:defRPr sz="1300"/>
            </a:lvl1pPr>
          </a:lstStyle>
          <a:p>
            <a:fld id="{5CF9E5DD-F9AB-4322-84A3-1D20EB06476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623660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441" tIns="47720" rIns="95441" bIns="47720" numCol="1" anchor="t" anchorCtr="0" compatLnSpc="1">
            <a:prstTxWarp prst="textNoShape">
              <a:avLst/>
            </a:prstTxWarp>
          </a:bodyPr>
          <a:lstStyle>
            <a:lvl1pPr defTabSz="954542">
              <a:defRPr sz="13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441" tIns="47720" rIns="95441" bIns="47720" numCol="1" anchor="t" anchorCtr="0" compatLnSpc="1">
            <a:prstTxWarp prst="textNoShape">
              <a:avLst/>
            </a:prstTxWarp>
          </a:bodyPr>
          <a:lstStyle>
            <a:lvl1pPr algn="r" defTabSz="954542">
              <a:defRPr sz="13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5" y="4714652"/>
            <a:ext cx="5438748" cy="446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441" tIns="47720" rIns="95441" bIns="47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441" tIns="47720" rIns="95441" bIns="47720" numCol="1" anchor="b" anchorCtr="0" compatLnSpc="1">
            <a:prstTxWarp prst="textNoShape">
              <a:avLst/>
            </a:prstTxWarp>
          </a:bodyPr>
          <a:lstStyle>
            <a:lvl1pPr defTabSz="954542">
              <a:defRPr sz="13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441" tIns="47720" rIns="95441" bIns="47720" numCol="1" anchor="b" anchorCtr="0" compatLnSpc="1">
            <a:prstTxWarp prst="textNoShape">
              <a:avLst/>
            </a:prstTxWarp>
          </a:bodyPr>
          <a:lstStyle>
            <a:lvl1pPr algn="r" defTabSz="954542">
              <a:defRPr sz="1300"/>
            </a:lvl1pPr>
          </a:lstStyle>
          <a:p>
            <a:fld id="{C0CE1D29-1925-40C2-819B-3C25F1DEE46B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897326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2DAFABD-AD52-4285-BB8D-76047D6D3687}" type="slidenum">
              <a:rPr lang="it-IT" altLang="en-US" sz="1300"/>
              <a:pPr eaLnBrk="1" hangingPunct="1"/>
              <a:t>1</a:t>
            </a:fld>
            <a:endParaRPr lang="it-IT" altLang="en-US" sz="1300" dirty="0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1804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13.11 (d): </a:t>
            </a:r>
            <a:r>
              <a:rPr lang="de-DE" dirty="0" err="1"/>
              <a:t>Animazione</a:t>
            </a:r>
            <a:r>
              <a:rPr lang="de-DE" dirty="0"/>
              <a:t> 4 (la </a:t>
            </a:r>
            <a:r>
              <a:rPr lang="de-DE" dirty="0" err="1"/>
              <a:t>curva</a:t>
            </a:r>
            <a:r>
              <a:rPr lang="de-DE" dirty="0"/>
              <a:t> IS)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0328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13.12: AD &amp; AS in </a:t>
            </a:r>
            <a:r>
              <a:rPr lang="de-DE" dirty="0" err="1"/>
              <a:t>cambi</a:t>
            </a:r>
            <a:r>
              <a:rPr lang="de-DE" dirty="0"/>
              <a:t> </a:t>
            </a:r>
            <a:r>
              <a:rPr lang="de-DE" dirty="0" err="1"/>
              <a:t>flessibili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07677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13.14 (b): </a:t>
            </a:r>
            <a:r>
              <a:rPr lang="de-DE" dirty="0" err="1"/>
              <a:t>Animazione</a:t>
            </a:r>
            <a:r>
              <a:rPr lang="de-DE" dirty="0"/>
              <a:t> 2 (</a:t>
            </a:r>
            <a:r>
              <a:rPr lang="de-DE" dirty="0" err="1"/>
              <a:t>spostamento</a:t>
            </a:r>
            <a:r>
              <a:rPr lang="de-DE" dirty="0"/>
              <a:t> AS)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372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13.14 (b): </a:t>
            </a:r>
            <a:r>
              <a:rPr lang="de-DE" dirty="0" err="1"/>
              <a:t>Animazione</a:t>
            </a:r>
            <a:r>
              <a:rPr lang="de-DE" dirty="0"/>
              <a:t> 2 (</a:t>
            </a:r>
            <a:r>
              <a:rPr lang="de-DE" dirty="0" err="1"/>
              <a:t>spostamento</a:t>
            </a:r>
            <a:r>
              <a:rPr lang="de-DE" dirty="0"/>
              <a:t> AS)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2081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14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6246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15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91451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13.14 (b): </a:t>
            </a:r>
            <a:r>
              <a:rPr lang="de-DE" dirty="0" err="1"/>
              <a:t>Animazione</a:t>
            </a:r>
            <a:r>
              <a:rPr lang="de-DE" dirty="0"/>
              <a:t> 2 (</a:t>
            </a:r>
            <a:r>
              <a:rPr lang="de-DE" dirty="0" err="1"/>
              <a:t>spostamento</a:t>
            </a:r>
            <a:r>
              <a:rPr lang="de-DE" dirty="0"/>
              <a:t> AS)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6593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13.14 (b): </a:t>
            </a:r>
            <a:r>
              <a:rPr lang="de-DE" dirty="0" err="1"/>
              <a:t>Animazione</a:t>
            </a:r>
            <a:r>
              <a:rPr lang="de-DE" dirty="0"/>
              <a:t> 2 (</a:t>
            </a:r>
            <a:r>
              <a:rPr lang="de-DE" dirty="0" err="1"/>
              <a:t>spostamento</a:t>
            </a:r>
            <a:r>
              <a:rPr lang="de-DE" dirty="0"/>
              <a:t> AS)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7466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13.14 (b): </a:t>
            </a:r>
            <a:r>
              <a:rPr lang="de-DE" dirty="0" err="1"/>
              <a:t>Animazione</a:t>
            </a:r>
            <a:r>
              <a:rPr lang="de-DE" dirty="0"/>
              <a:t> 2 (</a:t>
            </a:r>
            <a:r>
              <a:rPr lang="de-DE" dirty="0" err="1"/>
              <a:t>spostamento</a:t>
            </a:r>
            <a:r>
              <a:rPr lang="de-DE" dirty="0"/>
              <a:t> AS)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5136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13.15 (a): </a:t>
            </a:r>
            <a:r>
              <a:rPr lang="de-DE" dirty="0" err="1"/>
              <a:t>Animazione</a:t>
            </a:r>
            <a:r>
              <a:rPr lang="de-DE" dirty="0"/>
              <a:t> 1 (</a:t>
            </a:r>
            <a:r>
              <a:rPr lang="de-DE" dirty="0" err="1"/>
              <a:t>spostamenti</a:t>
            </a:r>
            <a:r>
              <a:rPr lang="de-DE" dirty="0"/>
              <a:t> AD)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78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07" indent="-27534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395" indent="-2202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953" indent="-2202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511" indent="-2202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069" indent="-2202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3626" indent="-2202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4184" indent="-2202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4742" indent="-2202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14F690-6F60-4B1E-B331-1964328641A8}" type="slidenum">
              <a:rPr lang="it-IT" altLang="en-US"/>
              <a:pPr eaLnBrk="1" hangingPunct="1"/>
              <a:t>2</a:t>
            </a:fld>
            <a:endParaRPr lang="it-IT" alt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2988" y="722313"/>
            <a:ext cx="4276725" cy="3208337"/>
          </a:xfrm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7849" y="4091871"/>
            <a:ext cx="4773168" cy="48139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1993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13.15 (a): </a:t>
            </a:r>
            <a:r>
              <a:rPr lang="de-DE" dirty="0" err="1"/>
              <a:t>Animazione</a:t>
            </a:r>
            <a:r>
              <a:rPr lang="de-DE" dirty="0"/>
              <a:t> 1 (</a:t>
            </a:r>
            <a:r>
              <a:rPr lang="de-DE" dirty="0" err="1"/>
              <a:t>spostamenti</a:t>
            </a:r>
            <a:r>
              <a:rPr lang="de-DE" dirty="0"/>
              <a:t> AD)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7062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13.15 (b): </a:t>
            </a:r>
            <a:r>
              <a:rPr lang="de-DE" dirty="0" err="1"/>
              <a:t>Animazione</a:t>
            </a:r>
            <a:r>
              <a:rPr lang="de-DE" dirty="0"/>
              <a:t> 2 (Politiche della </a:t>
            </a:r>
            <a:r>
              <a:rPr lang="de-DE" dirty="0" err="1"/>
              <a:t>domanda</a:t>
            </a:r>
            <a:r>
              <a:rPr lang="de-DE" dirty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19023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22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1728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23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3249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24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47043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78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07" indent="-275349" algn="l" defTabSz="9178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395" indent="-220279" algn="l" defTabSz="9178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953" indent="-220279" algn="l" defTabSz="9178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2511" indent="-220279" algn="l" defTabSz="9178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069" indent="-220279" defTabSz="9178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3626" indent="-220279" defTabSz="9178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4184" indent="-220279" defTabSz="9178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4742" indent="-220279" defTabSz="9178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4F51F05-5E94-4112-9624-343D2560279D}" type="slidenum">
              <a:rPr lang="it-IT" altLang="de-DE" sz="1300"/>
              <a:pPr algn="r" eaLnBrk="1" hangingPunct="1">
                <a:spcBef>
                  <a:spcPct val="0"/>
                </a:spcBef>
              </a:pPr>
              <a:t>25</a:t>
            </a:fld>
            <a:endParaRPr lang="it-IT" altLang="de-DE" sz="1300" dirty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7951" y="4572495"/>
            <a:ext cx="4772965" cy="433102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de-DE" dirty="0"/>
          </a:p>
        </p:txBody>
      </p:sp>
    </p:spTree>
    <p:extLst>
      <p:ext uri="{BB962C8B-B14F-4D97-AF65-F5344CB8AC3E}">
        <p14:creationId xmlns:p14="http://schemas.microsoft.com/office/powerpoint/2010/main" val="560035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BCD0E08-6258-4C45-8257-1AEBB7D13B53}" type="slidenum">
              <a:rPr lang="it-IT" altLang="en-US" sz="1300"/>
              <a:pPr eaLnBrk="1" hangingPunct="1"/>
              <a:t>3</a:t>
            </a:fld>
            <a:endParaRPr lang="it-IT" altLang="en-US" sz="1300" dirty="0"/>
          </a:p>
        </p:txBody>
      </p:sp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714652"/>
            <a:ext cx="4985773" cy="4466757"/>
          </a:xfrm>
        </p:spPr>
        <p:txBody>
          <a:bodyPr/>
          <a:lstStyle/>
          <a:p>
            <a:pPr eaLnBrk="1" hangingPunct="1">
              <a:defRPr/>
            </a:pPr>
            <a:endParaRPr lang="es-E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5314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4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9303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5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320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6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360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7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7005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82A24-FA58-4D06-81DE-B799D9553354}" type="slidenum">
              <a:rPr lang="it-IT" altLang="en-US" sz="1300"/>
              <a:pPr eaLnBrk="1" hangingPunct="1"/>
              <a:t>8</a:t>
            </a:fld>
            <a:endParaRPr lang="it-IT" altLang="en-US" sz="1300" dirty="0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44538"/>
            <a:ext cx="4413250" cy="3309937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952" y="4218860"/>
            <a:ext cx="4985773" cy="4962550"/>
          </a:xfrm>
        </p:spPr>
        <p:txBody>
          <a:bodyPr/>
          <a:lstStyle/>
          <a:p>
            <a:pPr eaLnBrk="1" hangingPunct="1">
              <a:defRPr/>
            </a:pPr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3296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Figura 13.11 (d): </a:t>
            </a:r>
            <a:r>
              <a:rPr lang="de-DE" dirty="0" err="1"/>
              <a:t>Animazione</a:t>
            </a:r>
            <a:r>
              <a:rPr lang="de-DE" dirty="0"/>
              <a:t> 4 (la </a:t>
            </a:r>
            <a:r>
              <a:rPr lang="de-DE" dirty="0" err="1"/>
              <a:t>curva</a:t>
            </a:r>
            <a:r>
              <a:rPr lang="de-DE" dirty="0"/>
              <a:t> IS)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BAA4D-1215-A14B-B405-70EB50018C2D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68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Lez.14b: AD - AS &amp; C. Flex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04787863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Lez.14b: AD - AS &amp; C. Flex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8877937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75425" y="44450"/>
            <a:ext cx="2035175" cy="605948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68313" y="44450"/>
            <a:ext cx="5954712" cy="605948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Lez.14b: AD - AS &amp; C. Flex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2322809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8"/>
          <p:cNvSpPr/>
          <p:nvPr userDrawn="1"/>
        </p:nvSpPr>
        <p:spPr>
          <a:xfrm>
            <a:off x="0" y="6308725"/>
            <a:ext cx="9144000" cy="576263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Burda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M.-</a:t>
            </a: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Wyplosz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C., </a:t>
            </a:r>
            <a:r>
              <a:rPr lang="it-I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Macroeconomia. Un’analisi europea</a:t>
            </a:r>
          </a:p>
          <a:p>
            <a:pPr algn="ctr">
              <a:defRPr/>
            </a:pPr>
            <a:r>
              <a:rPr lang="it-IT" sz="1050" b="0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Nuova edizione italiana a cura di Marcello Messori e Lorenzo </a:t>
            </a:r>
            <a:r>
              <a:rPr lang="it-IT" sz="105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Carbonari, Egea 2014 </a:t>
            </a:r>
          </a:p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www.egeaonline.it</a:t>
            </a:r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CasellaDiTesto 9"/>
          <p:cNvSpPr txBox="1"/>
          <p:nvPr userDrawn="1"/>
        </p:nvSpPr>
        <p:spPr>
          <a:xfrm>
            <a:off x="179388" y="6453188"/>
            <a:ext cx="10795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800">
                <a:latin typeface="Calibri" charset="0"/>
                <a:cs typeface="Arial" charset="0"/>
              </a:rPr>
              <a:t>© EGEA S.p.A.</a:t>
            </a:r>
          </a:p>
        </p:txBody>
      </p:sp>
      <p:grpSp>
        <p:nvGrpSpPr>
          <p:cNvPr id="4" name="Gruppo 10"/>
          <p:cNvGrpSpPr>
            <a:grpSpLocks/>
          </p:cNvGrpSpPr>
          <p:nvPr userDrawn="1"/>
        </p:nvGrpSpPr>
        <p:grpSpPr bwMode="auto">
          <a:xfrm>
            <a:off x="250825" y="188913"/>
            <a:ext cx="900113" cy="6696075"/>
            <a:chOff x="251520" y="188640"/>
            <a:chExt cx="900000" cy="6696744"/>
          </a:xfrm>
        </p:grpSpPr>
        <p:cxnSp>
          <p:nvCxnSpPr>
            <p:cNvPr id="5" name="Connettore 1 11"/>
            <p:cNvCxnSpPr/>
            <p:nvPr userDrawn="1"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13"/>
            <p:cNvSpPr/>
            <p:nvPr userDrawn="1"/>
          </p:nvSpPr>
          <p:spPr>
            <a:xfrm>
              <a:off x="251520" y="188640"/>
              <a:ext cx="900000" cy="2159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100" b="1" dirty="0"/>
                <a:t>DOCENTI</a:t>
              </a:r>
            </a:p>
          </p:txBody>
        </p:sp>
      </p:grpSp>
      <p:cxnSp>
        <p:nvCxnSpPr>
          <p:cNvPr id="7" name="Connettore 1 15"/>
          <p:cNvCxnSpPr/>
          <p:nvPr userDrawn="1"/>
        </p:nvCxnSpPr>
        <p:spPr>
          <a:xfrm flipV="1">
            <a:off x="7740352" y="6308725"/>
            <a:ext cx="1403648" cy="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22" descr="Caramani, Scienza Politica_cover-slide.pptx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67463"/>
            <a:ext cx="12430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8532440" y="44624"/>
            <a:ext cx="583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D9BC38F-D455-0D4B-AE91-7D85F7D9C6AA}" type="slidenum">
              <a:rPr lang="it-IT" sz="2000" b="1" smtClean="0">
                <a:solidFill>
                  <a:srgbClr val="FF0000"/>
                </a:solidFill>
              </a:rPr>
              <a:pPr/>
              <a:t>‹N›</a:t>
            </a:fld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973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8"/>
          <p:cNvSpPr/>
          <p:nvPr userDrawn="1"/>
        </p:nvSpPr>
        <p:spPr>
          <a:xfrm>
            <a:off x="0" y="6308725"/>
            <a:ext cx="9144000" cy="576263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Burda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M.-</a:t>
            </a: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Wyplosz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C., </a:t>
            </a:r>
            <a:r>
              <a:rPr lang="it-I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Macroeconomia. Un’analisi europea</a:t>
            </a:r>
          </a:p>
          <a:p>
            <a:pPr algn="ctr">
              <a:defRPr/>
            </a:pPr>
            <a:r>
              <a:rPr lang="it-IT" sz="1050" b="0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Nuova edizione italiana a cura di Marcello Messori e Lorenzo </a:t>
            </a:r>
            <a:r>
              <a:rPr lang="it-IT" sz="105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Carbonari, Egea 2014 </a:t>
            </a:r>
          </a:p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www.egeaonline.it</a:t>
            </a:r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CasellaDiTesto 9"/>
          <p:cNvSpPr txBox="1"/>
          <p:nvPr userDrawn="1"/>
        </p:nvSpPr>
        <p:spPr>
          <a:xfrm>
            <a:off x="179388" y="6453188"/>
            <a:ext cx="10795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800">
                <a:latin typeface="Calibri" charset="0"/>
                <a:cs typeface="Arial" charset="0"/>
              </a:rPr>
              <a:t>© EGEA S.p.A.</a:t>
            </a:r>
          </a:p>
        </p:txBody>
      </p:sp>
      <p:grpSp>
        <p:nvGrpSpPr>
          <p:cNvPr id="4" name="Gruppo 10"/>
          <p:cNvGrpSpPr>
            <a:grpSpLocks/>
          </p:cNvGrpSpPr>
          <p:nvPr userDrawn="1"/>
        </p:nvGrpSpPr>
        <p:grpSpPr bwMode="auto">
          <a:xfrm>
            <a:off x="250825" y="188913"/>
            <a:ext cx="900113" cy="6696075"/>
            <a:chOff x="251520" y="188640"/>
            <a:chExt cx="900000" cy="6696744"/>
          </a:xfrm>
        </p:grpSpPr>
        <p:cxnSp>
          <p:nvCxnSpPr>
            <p:cNvPr id="5" name="Connettore 1 11"/>
            <p:cNvCxnSpPr/>
            <p:nvPr userDrawn="1"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13"/>
            <p:cNvSpPr/>
            <p:nvPr userDrawn="1"/>
          </p:nvSpPr>
          <p:spPr>
            <a:xfrm>
              <a:off x="251520" y="188640"/>
              <a:ext cx="900000" cy="2159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100" b="1" dirty="0"/>
                <a:t>DOCENTI</a:t>
              </a:r>
            </a:p>
          </p:txBody>
        </p:sp>
      </p:grpSp>
      <p:cxnSp>
        <p:nvCxnSpPr>
          <p:cNvPr id="7" name="Connettore 1 15"/>
          <p:cNvCxnSpPr/>
          <p:nvPr userDrawn="1"/>
        </p:nvCxnSpPr>
        <p:spPr>
          <a:xfrm flipV="1">
            <a:off x="7740352" y="6308725"/>
            <a:ext cx="1403648" cy="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22" descr="Caramani, Scienza Politica_cover-slide.pptx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67463"/>
            <a:ext cx="12430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8532440" y="44624"/>
            <a:ext cx="583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D9BC38F-D455-0D4B-AE91-7D85F7D9C6AA}" type="slidenum">
              <a:rPr lang="it-IT" sz="2000" b="1" smtClean="0">
                <a:solidFill>
                  <a:srgbClr val="FF0000"/>
                </a:solidFill>
              </a:rPr>
              <a:pPr/>
              <a:t>‹N›</a:t>
            </a:fld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441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8"/>
          <p:cNvSpPr/>
          <p:nvPr userDrawn="1"/>
        </p:nvSpPr>
        <p:spPr>
          <a:xfrm>
            <a:off x="0" y="6308725"/>
            <a:ext cx="9144000" cy="576263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Burda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M.-</a:t>
            </a: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Wyplosz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C., </a:t>
            </a:r>
            <a:r>
              <a:rPr lang="it-I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Macroeconomia. Un’analisi europea</a:t>
            </a:r>
          </a:p>
          <a:p>
            <a:pPr algn="ctr">
              <a:defRPr/>
            </a:pPr>
            <a:r>
              <a:rPr lang="it-IT" sz="1050" b="0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Nuova edizione italiana a cura di Marcello Messori e Lorenzo </a:t>
            </a:r>
            <a:r>
              <a:rPr lang="it-IT" sz="105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Carbonari, Egea 2014 </a:t>
            </a:r>
          </a:p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www.egeaonline.it</a:t>
            </a:r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CasellaDiTesto 9"/>
          <p:cNvSpPr txBox="1"/>
          <p:nvPr userDrawn="1"/>
        </p:nvSpPr>
        <p:spPr>
          <a:xfrm>
            <a:off x="179388" y="6453188"/>
            <a:ext cx="10795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800">
                <a:latin typeface="Calibri" charset="0"/>
                <a:cs typeface="Arial" charset="0"/>
              </a:rPr>
              <a:t>© EGEA S.p.A.</a:t>
            </a:r>
          </a:p>
        </p:txBody>
      </p:sp>
      <p:grpSp>
        <p:nvGrpSpPr>
          <p:cNvPr id="4" name="Gruppo 10"/>
          <p:cNvGrpSpPr>
            <a:grpSpLocks/>
          </p:cNvGrpSpPr>
          <p:nvPr userDrawn="1"/>
        </p:nvGrpSpPr>
        <p:grpSpPr bwMode="auto">
          <a:xfrm>
            <a:off x="250825" y="188913"/>
            <a:ext cx="900113" cy="6696075"/>
            <a:chOff x="251520" y="188640"/>
            <a:chExt cx="900000" cy="6696744"/>
          </a:xfrm>
        </p:grpSpPr>
        <p:cxnSp>
          <p:nvCxnSpPr>
            <p:cNvPr id="5" name="Connettore 1 11"/>
            <p:cNvCxnSpPr/>
            <p:nvPr userDrawn="1"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13"/>
            <p:cNvSpPr/>
            <p:nvPr userDrawn="1"/>
          </p:nvSpPr>
          <p:spPr>
            <a:xfrm>
              <a:off x="251520" y="188640"/>
              <a:ext cx="900000" cy="2159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100" b="1" dirty="0"/>
                <a:t>DOCENTI</a:t>
              </a:r>
            </a:p>
          </p:txBody>
        </p:sp>
      </p:grpSp>
      <p:cxnSp>
        <p:nvCxnSpPr>
          <p:cNvPr id="7" name="Connettore 1 15"/>
          <p:cNvCxnSpPr/>
          <p:nvPr userDrawn="1"/>
        </p:nvCxnSpPr>
        <p:spPr>
          <a:xfrm flipV="1">
            <a:off x="7740352" y="6308725"/>
            <a:ext cx="1403648" cy="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22" descr="Caramani, Scienza Politica_cover-slide.pptx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67463"/>
            <a:ext cx="12430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8532440" y="44624"/>
            <a:ext cx="583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D9BC38F-D455-0D4B-AE91-7D85F7D9C6AA}" type="slidenum">
              <a:rPr lang="it-IT" sz="2000" b="1" smtClean="0">
                <a:solidFill>
                  <a:srgbClr val="FF0000"/>
                </a:solidFill>
              </a:rPr>
              <a:pPr/>
              <a:t>‹N›</a:t>
            </a:fld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505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8"/>
          <p:cNvSpPr/>
          <p:nvPr userDrawn="1"/>
        </p:nvSpPr>
        <p:spPr>
          <a:xfrm>
            <a:off x="0" y="6308725"/>
            <a:ext cx="9144000" cy="576263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Burda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M.-</a:t>
            </a: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Wyplosz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C., </a:t>
            </a:r>
            <a:r>
              <a:rPr lang="it-I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Macroeconomia. Un’analisi europea</a:t>
            </a:r>
          </a:p>
          <a:p>
            <a:pPr algn="ctr">
              <a:defRPr/>
            </a:pPr>
            <a:r>
              <a:rPr lang="it-IT" sz="1050" b="0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Nuova edizione italiana a cura di Marcello Messori e Lorenzo </a:t>
            </a:r>
            <a:r>
              <a:rPr lang="it-IT" sz="105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Carbonari, Egea 2014 </a:t>
            </a:r>
          </a:p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www.egeaonline.it</a:t>
            </a:r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CasellaDiTesto 9"/>
          <p:cNvSpPr txBox="1"/>
          <p:nvPr userDrawn="1"/>
        </p:nvSpPr>
        <p:spPr>
          <a:xfrm>
            <a:off x="179388" y="6453188"/>
            <a:ext cx="10795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800">
                <a:latin typeface="Calibri" charset="0"/>
                <a:cs typeface="Arial" charset="0"/>
              </a:rPr>
              <a:t>© EGEA S.p.A.</a:t>
            </a:r>
          </a:p>
        </p:txBody>
      </p:sp>
      <p:grpSp>
        <p:nvGrpSpPr>
          <p:cNvPr id="4" name="Gruppo 10"/>
          <p:cNvGrpSpPr>
            <a:grpSpLocks/>
          </p:cNvGrpSpPr>
          <p:nvPr userDrawn="1"/>
        </p:nvGrpSpPr>
        <p:grpSpPr bwMode="auto">
          <a:xfrm>
            <a:off x="250825" y="188913"/>
            <a:ext cx="900113" cy="6696075"/>
            <a:chOff x="251520" y="188640"/>
            <a:chExt cx="900000" cy="6696744"/>
          </a:xfrm>
        </p:grpSpPr>
        <p:cxnSp>
          <p:nvCxnSpPr>
            <p:cNvPr id="5" name="Connettore 1 11"/>
            <p:cNvCxnSpPr/>
            <p:nvPr userDrawn="1"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13"/>
            <p:cNvSpPr/>
            <p:nvPr userDrawn="1"/>
          </p:nvSpPr>
          <p:spPr>
            <a:xfrm>
              <a:off x="251520" y="188640"/>
              <a:ext cx="900000" cy="2159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100" b="1" dirty="0"/>
                <a:t>DOCENTI</a:t>
              </a:r>
            </a:p>
          </p:txBody>
        </p:sp>
      </p:grpSp>
      <p:cxnSp>
        <p:nvCxnSpPr>
          <p:cNvPr id="7" name="Connettore 1 15"/>
          <p:cNvCxnSpPr/>
          <p:nvPr userDrawn="1"/>
        </p:nvCxnSpPr>
        <p:spPr>
          <a:xfrm flipV="1">
            <a:off x="7740352" y="6308725"/>
            <a:ext cx="1403648" cy="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22" descr="Caramani, Scienza Politica_cover-slide.pptx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67463"/>
            <a:ext cx="12430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8532440" y="44624"/>
            <a:ext cx="583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D9BC38F-D455-0D4B-AE91-7D85F7D9C6AA}" type="slidenum">
              <a:rPr lang="it-IT" sz="2000" b="1" smtClean="0">
                <a:solidFill>
                  <a:srgbClr val="FF0000"/>
                </a:solidFill>
              </a:rPr>
              <a:pPr/>
              <a:t>‹N›</a:t>
            </a:fld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035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8"/>
          <p:cNvSpPr/>
          <p:nvPr userDrawn="1"/>
        </p:nvSpPr>
        <p:spPr>
          <a:xfrm>
            <a:off x="0" y="6308725"/>
            <a:ext cx="9144000" cy="576263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Burda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M.-</a:t>
            </a: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Wyplosz</a:t>
            </a:r>
            <a:r>
              <a:rPr lang="it-I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C., </a:t>
            </a:r>
            <a:r>
              <a:rPr lang="it-I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Macroeconomia. Un’analisi europea</a:t>
            </a:r>
          </a:p>
          <a:p>
            <a:pPr algn="ctr">
              <a:defRPr/>
            </a:pPr>
            <a:r>
              <a:rPr lang="it-IT" sz="1050" b="0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Nuova edizione italiana a cura di Marcello Messori e Lorenzo </a:t>
            </a:r>
            <a:r>
              <a:rPr lang="it-IT" sz="1050" b="0" i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Carbonari, Egea 2014 </a:t>
            </a:r>
          </a:p>
          <a:p>
            <a:pPr algn="ctr">
              <a:defRPr/>
            </a:pPr>
            <a:r>
              <a:rPr lang="it-IT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www.egeaonline.it</a:t>
            </a:r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CasellaDiTesto 9"/>
          <p:cNvSpPr txBox="1"/>
          <p:nvPr userDrawn="1"/>
        </p:nvSpPr>
        <p:spPr>
          <a:xfrm>
            <a:off x="179388" y="6453188"/>
            <a:ext cx="1079500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800">
                <a:latin typeface="Calibri" charset="0"/>
                <a:cs typeface="Arial" charset="0"/>
              </a:rPr>
              <a:t>© EGEA S.p.A.</a:t>
            </a:r>
          </a:p>
        </p:txBody>
      </p:sp>
      <p:grpSp>
        <p:nvGrpSpPr>
          <p:cNvPr id="4" name="Gruppo 10"/>
          <p:cNvGrpSpPr>
            <a:grpSpLocks/>
          </p:cNvGrpSpPr>
          <p:nvPr userDrawn="1"/>
        </p:nvGrpSpPr>
        <p:grpSpPr bwMode="auto">
          <a:xfrm>
            <a:off x="250825" y="188913"/>
            <a:ext cx="900113" cy="6696075"/>
            <a:chOff x="251520" y="188640"/>
            <a:chExt cx="900000" cy="6696744"/>
          </a:xfrm>
        </p:grpSpPr>
        <p:cxnSp>
          <p:nvCxnSpPr>
            <p:cNvPr id="5" name="Connettore 1 11"/>
            <p:cNvCxnSpPr/>
            <p:nvPr userDrawn="1"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13"/>
            <p:cNvSpPr/>
            <p:nvPr userDrawn="1"/>
          </p:nvSpPr>
          <p:spPr>
            <a:xfrm>
              <a:off x="251520" y="188640"/>
              <a:ext cx="900000" cy="2159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1100" b="1" dirty="0"/>
                <a:t>DOCENTI</a:t>
              </a:r>
            </a:p>
          </p:txBody>
        </p:sp>
      </p:grpSp>
      <p:cxnSp>
        <p:nvCxnSpPr>
          <p:cNvPr id="7" name="Connettore 1 15"/>
          <p:cNvCxnSpPr/>
          <p:nvPr userDrawn="1"/>
        </p:nvCxnSpPr>
        <p:spPr>
          <a:xfrm flipV="1">
            <a:off x="7740352" y="6308725"/>
            <a:ext cx="1403648" cy="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22" descr="Caramani, Scienza Politica_cover-slide.pptx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67463"/>
            <a:ext cx="12430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 userDrawn="1"/>
        </p:nvSpPr>
        <p:spPr>
          <a:xfrm>
            <a:off x="8532440" y="44624"/>
            <a:ext cx="583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CD9BC38F-D455-0D4B-AE91-7D85F7D9C6AA}" type="slidenum">
              <a:rPr lang="it-IT" sz="2000" b="1" smtClean="0">
                <a:solidFill>
                  <a:srgbClr val="FF0000"/>
                </a:solidFill>
              </a:rPr>
              <a:pPr/>
              <a:t>‹N›</a:t>
            </a:fld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Lez.14b: AD - AS &amp; C. Flex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58757861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Lez.14b: AD - AS &amp; C. Flex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6060947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989138"/>
            <a:ext cx="38147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94250" y="1989138"/>
            <a:ext cx="38163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Lez.14b: AD - AS &amp; C. Flex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37585522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Lez.14b: AD - AS &amp; C. Flex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53022095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Lez.14b: AD - AS &amp; C. Flex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4223406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Lez.14b: AD - AS &amp; C. Flex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5870951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Lez.14b: AD - AS &amp; C. Flex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2011587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Lez.14b: AD - AS &amp; C. Flex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8347246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1549400" y="-244475"/>
            <a:ext cx="5689600" cy="2952750"/>
            <a:chOff x="-2040" y="0"/>
            <a:chExt cx="7512" cy="2400"/>
          </a:xfrm>
        </p:grpSpPr>
        <p:sp>
          <p:nvSpPr>
            <p:cNvPr id="103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82 w 64000"/>
                <a:gd name="T1" fmla="*/ -25 h 64000"/>
                <a:gd name="T2" fmla="*/ 105 w 64000"/>
                <a:gd name="T3" fmla="*/ 0 h 64000"/>
                <a:gd name="T4" fmla="*/ 82 w 64000"/>
                <a:gd name="T5" fmla="*/ 25 h 64000"/>
                <a:gd name="T6" fmla="*/ 82 w 64000"/>
                <a:gd name="T7" fmla="*/ 25 h 64000"/>
                <a:gd name="T8" fmla="*/ 82 w 64000"/>
                <a:gd name="T9" fmla="*/ 25 h 64000"/>
                <a:gd name="T10" fmla="*/ 82 w 64000"/>
                <a:gd name="T11" fmla="*/ 25 h 64000"/>
                <a:gd name="T12" fmla="*/ 82 w 64000"/>
                <a:gd name="T13" fmla="*/ -25 h 64000"/>
                <a:gd name="T14" fmla="*/ 82 w 64000"/>
                <a:gd name="T15" fmla="*/ -25 h 64000"/>
                <a:gd name="T16" fmla="*/ 82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80C2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46 w 64000"/>
                <a:gd name="T1" fmla="*/ -25 h 64000"/>
                <a:gd name="T2" fmla="*/ 59 w 64000"/>
                <a:gd name="T3" fmla="*/ 0 h 64000"/>
                <a:gd name="T4" fmla="*/ 46 w 64000"/>
                <a:gd name="T5" fmla="*/ 25 h 64000"/>
                <a:gd name="T6" fmla="*/ 46 w 64000"/>
                <a:gd name="T7" fmla="*/ 25 h 64000"/>
                <a:gd name="T8" fmla="*/ 46 w 64000"/>
                <a:gd name="T9" fmla="*/ 25 h 64000"/>
                <a:gd name="T10" fmla="*/ 46 w 64000"/>
                <a:gd name="T11" fmla="*/ 25 h 64000"/>
                <a:gd name="T12" fmla="*/ 46 w 64000"/>
                <a:gd name="T13" fmla="*/ -25 h 64000"/>
                <a:gd name="T14" fmla="*/ 46 w 64000"/>
                <a:gd name="T15" fmla="*/ -25 h 64000"/>
                <a:gd name="T16" fmla="*/ 46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005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865" y="960"/>
              <a:ext cx="46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7313612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989138"/>
            <a:ext cx="77835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125" y="6330950"/>
            <a:ext cx="3902075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4E4C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 altLang="en-US"/>
              <a:t>Lez.14b: AD - AS &amp; C. Flex</a:t>
            </a:r>
            <a:endParaRPr lang="it-IT" altLang="en-US"/>
          </a:p>
        </p:txBody>
      </p:sp>
      <p:sp>
        <p:nvSpPr>
          <p:cNvPr id="4105" name="Line 9"/>
          <p:cNvSpPr>
            <a:spLocks noChangeShapeType="1"/>
          </p:cNvSpPr>
          <p:nvPr userDrawn="1"/>
        </p:nvSpPr>
        <p:spPr bwMode="auto">
          <a:xfrm>
            <a:off x="450850" y="6324600"/>
            <a:ext cx="8159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42900" y="6011863"/>
            <a:ext cx="47625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solidFill>
                  <a:srgbClr val="004E4C"/>
                </a:solidFill>
                <a:latin typeface="Verdana" panose="020B0604030504040204" pitchFamily="34" charset="0"/>
              </a:rPr>
              <a:t>Mankiw, MACROECONOMIA, Zanichelli editore © 2004</a:t>
            </a:r>
          </a:p>
        </p:txBody>
      </p:sp>
      <p:grpSp>
        <p:nvGrpSpPr>
          <p:cNvPr id="1032" name="Group 11"/>
          <p:cNvGrpSpPr>
            <a:grpSpLocks/>
          </p:cNvGrpSpPr>
          <p:nvPr userDrawn="1"/>
        </p:nvGrpSpPr>
        <p:grpSpPr bwMode="auto">
          <a:xfrm rot="10800000">
            <a:off x="5219700" y="5373688"/>
            <a:ext cx="5400675" cy="1655762"/>
            <a:chOff x="-2040" y="0"/>
            <a:chExt cx="7512" cy="2400"/>
          </a:xfrm>
        </p:grpSpPr>
        <p:sp>
          <p:nvSpPr>
            <p:cNvPr id="1034" name="AutoShape 12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82 w 64000"/>
                <a:gd name="T1" fmla="*/ -25 h 64000"/>
                <a:gd name="T2" fmla="*/ 105 w 64000"/>
                <a:gd name="T3" fmla="*/ 0 h 64000"/>
                <a:gd name="T4" fmla="*/ 82 w 64000"/>
                <a:gd name="T5" fmla="*/ 25 h 64000"/>
                <a:gd name="T6" fmla="*/ 82 w 64000"/>
                <a:gd name="T7" fmla="*/ 25 h 64000"/>
                <a:gd name="T8" fmla="*/ 82 w 64000"/>
                <a:gd name="T9" fmla="*/ 25 h 64000"/>
                <a:gd name="T10" fmla="*/ 82 w 64000"/>
                <a:gd name="T11" fmla="*/ 25 h 64000"/>
                <a:gd name="T12" fmla="*/ 82 w 64000"/>
                <a:gd name="T13" fmla="*/ -25 h 64000"/>
                <a:gd name="T14" fmla="*/ 82 w 64000"/>
                <a:gd name="T15" fmla="*/ -25 h 64000"/>
                <a:gd name="T16" fmla="*/ 82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E19A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endParaRPr lang="en-US"/>
            </a:p>
          </p:txBody>
        </p:sp>
        <p:sp>
          <p:nvSpPr>
            <p:cNvPr id="1035" name="AutoShape 13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46 w 64000"/>
                <a:gd name="T1" fmla="*/ -25 h 64000"/>
                <a:gd name="T2" fmla="*/ 59 w 64000"/>
                <a:gd name="T3" fmla="*/ 0 h 64000"/>
                <a:gd name="T4" fmla="*/ 46 w 64000"/>
                <a:gd name="T5" fmla="*/ 25 h 64000"/>
                <a:gd name="T6" fmla="*/ 46 w 64000"/>
                <a:gd name="T7" fmla="*/ 25 h 64000"/>
                <a:gd name="T8" fmla="*/ 46 w 64000"/>
                <a:gd name="T9" fmla="*/ 25 h 64000"/>
                <a:gd name="T10" fmla="*/ 46 w 64000"/>
                <a:gd name="T11" fmla="*/ 25 h 64000"/>
                <a:gd name="T12" fmla="*/ 46 w 64000"/>
                <a:gd name="T13" fmla="*/ -25 h 64000"/>
                <a:gd name="T14" fmla="*/ 46 w 64000"/>
                <a:gd name="T15" fmla="*/ -25 h 64000"/>
                <a:gd name="T16" fmla="*/ 46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endParaRPr lang="en-US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873" y="957"/>
              <a:ext cx="460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451725" y="6237288"/>
            <a:ext cx="116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338C81FF-178C-4142-98B1-A613EA94E29F}" type="slidenum">
              <a:rPr lang="it-IT" altLang="en-US" sz="1200">
                <a:solidFill>
                  <a:srgbClr val="004E4C"/>
                </a:solidFill>
                <a:latin typeface="Verdana" panose="020B0604030504040204" pitchFamily="34" charset="0"/>
              </a:rPr>
              <a:pPr algn="r" eaLnBrk="1" hangingPunct="1"/>
              <a:t>‹N›</a:t>
            </a:fld>
            <a:endParaRPr lang="it-IT" altLang="en-US" sz="1200">
              <a:solidFill>
                <a:srgbClr val="004E4C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8" r:id="rId12"/>
    <p:sldLayoutId id="2147483669" r:id="rId13"/>
    <p:sldLayoutId id="2147483670" r:id="rId14"/>
    <p:sldLayoutId id="2147483671" r:id="rId15"/>
    <p:sldLayoutId id="2147483672" r:id="rId16"/>
  </p:sldLayoutIdLst>
  <p:transition spd="med"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¢"/>
        <a:defRPr sz="19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¢"/>
        <a:defRPr sz="19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¢"/>
        <a:defRPr sz="19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¢"/>
        <a:defRPr sz="19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¢"/>
        <a:defRPr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emf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-27384"/>
            <a:ext cx="8964487" cy="936104"/>
          </a:xfrm>
          <a:solidFill>
            <a:srgbClr val="CCFFCC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anchor="ctr"/>
          <a:lstStyle/>
          <a:p>
            <a:pPr eaLnBrk="1" hangingPunct="1"/>
            <a:r>
              <a:rPr lang="it-IT" altLang="en-US" sz="2400" b="1" dirty="0"/>
              <a:t>Lez.14b.  Domanda </a:t>
            </a:r>
            <a:r>
              <a:rPr lang="it-IT" altLang="en-US" sz="2000" b="1" dirty="0"/>
              <a:t>e</a:t>
            </a:r>
            <a:r>
              <a:rPr lang="it-IT" altLang="en-US" sz="2400" b="1" dirty="0"/>
              <a:t> Offerta Aggregata, </a:t>
            </a:r>
            <a:r>
              <a:rPr lang="it-IT" altLang="en-US" sz="2000" b="1" dirty="0"/>
              <a:t>con</a:t>
            </a:r>
            <a:r>
              <a:rPr lang="it-IT" altLang="en-US" sz="2400" b="1" dirty="0"/>
              <a:t> Cambi Flessibili</a:t>
            </a:r>
            <a:r>
              <a:rPr lang="it-IT" altLang="en-US" sz="2400" dirty="0"/>
              <a:t>:</a:t>
            </a:r>
            <a:br>
              <a:rPr lang="it-IT" altLang="en-US" sz="2400" dirty="0"/>
            </a:br>
            <a:r>
              <a:rPr lang="it-IT" altLang="en-US" sz="2400" b="1" dirty="0"/>
              <a:t>                 </a:t>
            </a:r>
            <a:r>
              <a:rPr lang="it-IT" altLang="en-US" sz="2000" b="1" dirty="0"/>
              <a:t>dal</a:t>
            </a:r>
            <a:r>
              <a:rPr lang="it-IT" altLang="en-US" sz="2400" b="1" dirty="0"/>
              <a:t> Breve</a:t>
            </a:r>
            <a:r>
              <a:rPr lang="it-IT" altLang="en-US" sz="2000" b="1" dirty="0"/>
              <a:t> al </a:t>
            </a:r>
            <a:r>
              <a:rPr lang="it-IT" altLang="en-US" sz="2400" b="1" dirty="0"/>
              <a:t>Lungo </a:t>
            </a:r>
            <a:r>
              <a:rPr lang="it-IT" altLang="en-US" sz="2400" b="1"/>
              <a:t>Periodo          </a:t>
            </a:r>
            <a:r>
              <a:rPr lang="it-IT" sz="1500">
                <a:solidFill>
                  <a:srgbClr val="FF0000"/>
                </a:solidFill>
              </a:rPr>
              <a:t>rif</a:t>
            </a:r>
            <a:r>
              <a:rPr lang="it-IT" sz="1500" dirty="0" err="1">
                <a:solidFill>
                  <a:srgbClr val="FF0000"/>
                </a:solidFill>
              </a:rPr>
              <a:t>.</a:t>
            </a:r>
            <a:r>
              <a:rPr lang="it-IT" sz="1500" dirty="0">
                <a:solidFill>
                  <a:srgbClr val="FF0000"/>
                </a:solidFill>
              </a:rPr>
              <a:t> BW-c.14 -  </a:t>
            </a:r>
            <a:r>
              <a:rPr lang="it-IT" sz="1500" i="1" dirty="0" err="1">
                <a:solidFill>
                  <a:srgbClr val="0070C0"/>
                </a:solidFill>
              </a:rPr>
              <a:t>agg</a:t>
            </a:r>
            <a:r>
              <a:rPr lang="it-IT" sz="1500" i="1" dirty="0">
                <a:solidFill>
                  <a:srgbClr val="0070C0"/>
                </a:solidFill>
              </a:rPr>
              <a:t>. 12.05.2020</a:t>
            </a:r>
            <a:endParaRPr lang="it-IT" altLang="en-US" sz="15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65125" y="5950205"/>
            <a:ext cx="449490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01637" y="1059159"/>
            <a:ext cx="8778875" cy="489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/>
              <a:t>In questa lezione, «chiuderemo» il modello macroeconomico aggregato introdotto nelle lezioni precedenti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i="1" dirty="0">
                <a:solidFill>
                  <a:srgbClr val="006666"/>
                </a:solidFill>
              </a:rPr>
              <a:t>(</a:t>
            </a:r>
            <a:r>
              <a:rPr lang="it-IT" i="1" dirty="0" err="1">
                <a:solidFill>
                  <a:srgbClr val="006666"/>
                </a:solidFill>
              </a:rPr>
              <a:t>Lez</a:t>
            </a:r>
            <a:r>
              <a:rPr lang="it-IT" i="1" dirty="0">
                <a:solidFill>
                  <a:srgbClr val="006666"/>
                </a:solidFill>
              </a:rPr>
              <a:t>. 12):  </a:t>
            </a:r>
            <a:r>
              <a:rPr lang="it-IT" dirty="0"/>
              <a:t>Modello </a:t>
            </a:r>
            <a:r>
              <a:rPr lang="it-IT" b="1" dirty="0"/>
              <a:t>IS-TR-IFM</a:t>
            </a:r>
            <a:r>
              <a:rPr lang="it-IT" dirty="0"/>
              <a:t>  (ovvero, </a:t>
            </a:r>
            <a:r>
              <a:rPr lang="it-IT" dirty="0" err="1"/>
              <a:t>Mundell</a:t>
            </a:r>
            <a:r>
              <a:rPr lang="it-IT" dirty="0"/>
              <a:t>-Fleming). 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i="1" dirty="0">
                <a:solidFill>
                  <a:srgbClr val="006666"/>
                </a:solidFill>
              </a:rPr>
              <a:t>(</a:t>
            </a:r>
            <a:r>
              <a:rPr lang="it-IT" i="1" dirty="0" err="1">
                <a:solidFill>
                  <a:srgbClr val="006666"/>
                </a:solidFill>
              </a:rPr>
              <a:t>Lez</a:t>
            </a:r>
            <a:r>
              <a:rPr lang="it-IT" i="1" dirty="0">
                <a:solidFill>
                  <a:srgbClr val="006666"/>
                </a:solidFill>
              </a:rPr>
              <a:t>. 13):  </a:t>
            </a:r>
            <a:r>
              <a:rPr lang="it-IT" dirty="0"/>
              <a:t>Curva di offerta aggregata (</a:t>
            </a:r>
            <a:r>
              <a:rPr lang="it-IT" b="1" dirty="0"/>
              <a:t>AS</a:t>
            </a:r>
            <a:r>
              <a:rPr lang="it-IT" dirty="0"/>
              <a:t> di BP e di LP).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/>
              <a:t>Come già nella lezione precedente </a:t>
            </a:r>
            <a:r>
              <a:rPr lang="it-IT" i="1" dirty="0">
                <a:solidFill>
                  <a:srgbClr val="006666"/>
                </a:solidFill>
              </a:rPr>
              <a:t>(</a:t>
            </a:r>
            <a:r>
              <a:rPr lang="it-IT" i="1" dirty="0" err="1">
                <a:solidFill>
                  <a:srgbClr val="006666"/>
                </a:solidFill>
              </a:rPr>
              <a:t>Lez</a:t>
            </a:r>
            <a:r>
              <a:rPr lang="it-IT" i="1" dirty="0">
                <a:solidFill>
                  <a:srgbClr val="006666"/>
                </a:solidFill>
              </a:rPr>
              <a:t>. 14a), </a:t>
            </a:r>
            <a:r>
              <a:rPr lang="it-IT" dirty="0"/>
              <a:t>i prezzi si aggiustano gradualmente in base alle condizioni nel mercato del lavoro (</a:t>
            </a:r>
            <a:r>
              <a:rPr lang="it-IT" b="1" dirty="0"/>
              <a:t>prezzi flessibili</a:t>
            </a:r>
            <a:r>
              <a:rPr lang="it-IT" dirty="0"/>
              <a:t>)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/>
              <a:t>Assumiamo inoltre che i  </a:t>
            </a:r>
            <a:r>
              <a:rPr lang="it-IT" b="1" dirty="0">
                <a:solidFill>
                  <a:srgbClr val="000099"/>
                </a:solidFill>
              </a:rPr>
              <a:t>cambi siano flessibili  </a:t>
            </a:r>
            <a:r>
              <a:rPr lang="it-IT" dirty="0"/>
              <a:t> </a:t>
            </a:r>
            <a:r>
              <a:rPr lang="it-IT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/>
              <a:t>libertà di manovra per la </a:t>
            </a:r>
            <a:r>
              <a:rPr lang="it-IT" b="1" dirty="0">
                <a:solidFill>
                  <a:srgbClr val="C00000"/>
                </a:solidFill>
              </a:rPr>
              <a:t>PM</a:t>
            </a:r>
            <a:r>
              <a:rPr lang="it-IT" dirty="0"/>
              <a:t>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/>
              <a:t>Il percorso di questa lezione è parallelo alla precedente: </a:t>
            </a:r>
          </a:p>
          <a:p>
            <a:pPr marL="72000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dirty="0"/>
              <a:t>Studiamo le relazioni tra domanda aggregata e tasso d’inflazione. </a:t>
            </a:r>
          </a:p>
          <a:p>
            <a:pPr marL="72000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dirty="0"/>
              <a:t>Costruiamo la curva di domanda aggregata (</a:t>
            </a:r>
            <a:r>
              <a:rPr lang="it-IT" b="1" dirty="0">
                <a:solidFill>
                  <a:srgbClr val="000099"/>
                </a:solidFill>
              </a:rPr>
              <a:t>AD</a:t>
            </a:r>
            <a:r>
              <a:rPr lang="it-IT" dirty="0"/>
              <a:t>). </a:t>
            </a:r>
          </a:p>
          <a:p>
            <a:pPr marL="72000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dirty="0"/>
              <a:t>Studiamo l’interazione dinamica fra curve </a:t>
            </a:r>
            <a:r>
              <a:rPr lang="it-IT" b="1" dirty="0">
                <a:solidFill>
                  <a:srgbClr val="000099"/>
                </a:solidFill>
              </a:rPr>
              <a:t>AD e AS</a:t>
            </a:r>
            <a:r>
              <a:rPr lang="it-IT" dirty="0"/>
              <a:t>.</a:t>
            </a:r>
          </a:p>
          <a:p>
            <a:pPr marL="43200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dirty="0"/>
              <a:t>In più, dovremo considerare la possibilità che i tassi di interesse interni siano </a:t>
            </a:r>
            <a:r>
              <a:rPr lang="it-IT" b="1" dirty="0">
                <a:solidFill>
                  <a:srgbClr val="000099"/>
                </a:solidFill>
              </a:rPr>
              <a:t>diversi</a:t>
            </a:r>
            <a:r>
              <a:rPr lang="it-IT" dirty="0"/>
              <a:t> che nel </a:t>
            </a:r>
            <a:r>
              <a:rPr lang="it-IT" b="1" dirty="0" err="1"/>
              <a:t>RdM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altLang="en-US" dirty="0">
                <a:latin typeface="+mj-lt"/>
              </a:rPr>
              <a:t>Lez.14b: AD - AS &amp; C. </a:t>
            </a:r>
            <a:r>
              <a:rPr lang="it-IT" altLang="en-US" dirty="0" err="1">
                <a:latin typeface="+mj-lt"/>
              </a:rPr>
              <a:t>Flex</a:t>
            </a:r>
            <a:endParaRPr lang="it-IT" altLang="en-US" dirty="0"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65125" y="6285606"/>
            <a:ext cx="5431011" cy="267594"/>
          </a:xfrm>
        </p:spPr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1452196" y="2387824"/>
            <a:ext cx="4127501" cy="400050"/>
            <a:chOff x="1582" y="1897"/>
            <a:chExt cx="2600" cy="252"/>
          </a:xfrm>
        </p:grpSpPr>
        <p:sp>
          <p:nvSpPr>
            <p:cNvPr id="4" name="Line 23"/>
            <p:cNvSpPr>
              <a:spLocks noChangeShapeType="1"/>
            </p:cNvSpPr>
            <p:nvPr/>
          </p:nvSpPr>
          <p:spPr bwMode="blackWhite">
            <a:xfrm>
              <a:off x="1768" y="2016"/>
              <a:ext cx="2045" cy="3"/>
            </a:xfrm>
            <a:prstGeom prst="line">
              <a:avLst/>
            </a:prstGeom>
            <a:noFill/>
            <a:ln w="38100">
              <a:solidFill>
                <a:srgbClr val="0080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5" name="Text Box 24"/>
            <p:cNvSpPr txBox="1">
              <a:spLocks noChangeArrowheads="1"/>
            </p:cNvSpPr>
            <p:nvPr/>
          </p:nvSpPr>
          <p:spPr bwMode="blackWhite">
            <a:xfrm>
              <a:off x="3702" y="1897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 IFM</a:t>
              </a:r>
              <a:endParaRPr lang="en-US" sz="2000" b="0" i="1" dirty="0">
                <a:solidFill>
                  <a:srgbClr val="000066"/>
                </a:solidFill>
              </a:endParaRPr>
            </a:p>
          </p:txBody>
        </p:sp>
        <p:graphicFrame>
          <p:nvGraphicFramePr>
            <p:cNvPr id="6" name="Object 35"/>
            <p:cNvGraphicFramePr>
              <a:graphicFrameLocks noChangeAspect="1"/>
            </p:cNvGraphicFramePr>
            <p:nvPr/>
          </p:nvGraphicFramePr>
          <p:xfrm>
            <a:off x="1582" y="1915"/>
            <a:ext cx="170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43080" imgH="355320" progId="">
                    <p:embed/>
                  </p:oleObj>
                </mc:Choice>
                <mc:Fallback>
                  <p:oleObj name="Equation" r:id="rId3" imgW="343080" imgH="355320" progId="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2" y="1915"/>
                          <a:ext cx="170" cy="1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2361835" y="1160686"/>
            <a:ext cx="1595438" cy="1873250"/>
            <a:chOff x="2155" y="1124"/>
            <a:chExt cx="1005" cy="1180"/>
          </a:xfrm>
        </p:grpSpPr>
        <p:sp>
          <p:nvSpPr>
            <p:cNvPr id="8" name="Line 3"/>
            <p:cNvSpPr>
              <a:spLocks noChangeShapeType="1"/>
            </p:cNvSpPr>
            <p:nvPr/>
          </p:nvSpPr>
          <p:spPr bwMode="blackWhite">
            <a:xfrm>
              <a:off x="2352" y="1296"/>
              <a:ext cx="808" cy="1008"/>
            </a:xfrm>
            <a:prstGeom prst="line">
              <a:avLst/>
            </a:prstGeom>
            <a:noFill/>
            <a:ln w="38100">
              <a:solidFill>
                <a:srgbClr val="FF8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blackWhite">
            <a:xfrm>
              <a:off x="2155" y="1124"/>
              <a:ext cx="4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IS</a:t>
              </a:r>
              <a:endParaRPr lang="en-US" sz="2000" b="0" baseline="-25000" dirty="0">
                <a:solidFill>
                  <a:srgbClr val="000066"/>
                </a:solidFill>
              </a:endParaRPr>
            </a:p>
          </p:txBody>
        </p:sp>
      </p:grpSp>
      <p:sp>
        <p:nvSpPr>
          <p:cNvPr id="10" name="Text Box 7"/>
          <p:cNvSpPr txBox="1">
            <a:spLocks noChangeArrowheads="1"/>
          </p:cNvSpPr>
          <p:nvPr/>
        </p:nvSpPr>
        <p:spPr bwMode="blackWhite">
          <a:xfrm rot="16200000">
            <a:off x="-80689" y="4495353"/>
            <a:ext cx="23622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Inflazione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11" name="Freeform 8"/>
          <p:cNvSpPr>
            <a:spLocks/>
          </p:cNvSpPr>
          <p:nvPr/>
        </p:nvSpPr>
        <p:spPr bwMode="blackWhite">
          <a:xfrm>
            <a:off x="1760171" y="3456211"/>
            <a:ext cx="2595563" cy="2324100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 cap="flat" cmpd="sng">
            <a:solidFill>
              <a:srgbClr val="00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blackWhite">
          <a:xfrm>
            <a:off x="4139952" y="5585049"/>
            <a:ext cx="160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Prodotto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13" name="Freeform 10"/>
          <p:cNvSpPr>
            <a:spLocks/>
          </p:cNvSpPr>
          <p:nvPr/>
        </p:nvSpPr>
        <p:spPr bwMode="blackWhite">
          <a:xfrm>
            <a:off x="1741121" y="1262286"/>
            <a:ext cx="2595563" cy="2032000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 cap="flat" cmpd="sng">
            <a:solidFill>
              <a:srgbClr val="00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blackWhite">
          <a:xfrm rot="16200000">
            <a:off x="-225344" y="2088041"/>
            <a:ext cx="25698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Tasso </a:t>
            </a:r>
            <a:r>
              <a:rPr lang="de-DE" sz="2000" dirty="0">
                <a:solidFill>
                  <a:srgbClr val="000066"/>
                </a:solidFill>
              </a:rPr>
              <a:t>di </a:t>
            </a:r>
            <a:r>
              <a:rPr lang="de-DE" sz="2000" dirty="0" err="1">
                <a:solidFill>
                  <a:srgbClr val="000066"/>
                </a:solidFill>
              </a:rPr>
              <a:t>interesse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blackWhite">
          <a:xfrm>
            <a:off x="4139952" y="3084736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Prodotto</a:t>
            </a:r>
            <a:endParaRPr lang="en-US" sz="2000" b="0" dirty="0">
              <a:solidFill>
                <a:srgbClr val="000066"/>
              </a:solidFill>
            </a:endParaRPr>
          </a:p>
        </p:txBody>
      </p:sp>
      <p:grpSp>
        <p:nvGrpSpPr>
          <p:cNvPr id="16" name="Group 13"/>
          <p:cNvGrpSpPr>
            <a:grpSpLocks/>
          </p:cNvGrpSpPr>
          <p:nvPr/>
        </p:nvGrpSpPr>
        <p:grpSpPr bwMode="auto">
          <a:xfrm>
            <a:off x="3169871" y="2259236"/>
            <a:ext cx="825500" cy="2847975"/>
            <a:chOff x="2664" y="1816"/>
            <a:chExt cx="520" cy="1794"/>
          </a:xfrm>
        </p:grpSpPr>
        <p:sp>
          <p:nvSpPr>
            <p:cNvPr id="17" name="Text Box 14"/>
            <p:cNvSpPr txBox="1">
              <a:spLocks noChangeArrowheads="1"/>
            </p:cNvSpPr>
            <p:nvPr/>
          </p:nvSpPr>
          <p:spPr bwMode="blackWhite">
            <a:xfrm>
              <a:off x="2944" y="3360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A</a:t>
              </a:r>
              <a:endParaRPr lang="en-US" sz="2000" b="0" baseline="-25000">
                <a:solidFill>
                  <a:srgbClr val="000066"/>
                </a:solidFill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blackWhite">
            <a:xfrm>
              <a:off x="2664" y="1816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A</a:t>
              </a:r>
              <a:endParaRPr lang="en-US" sz="2000" b="0" baseline="-25000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3576271" y="2570386"/>
            <a:ext cx="0" cy="3206750"/>
            <a:chOff x="2920" y="2012"/>
            <a:chExt cx="0" cy="2020"/>
          </a:xfrm>
        </p:grpSpPr>
        <p:sp>
          <p:nvSpPr>
            <p:cNvPr id="20" name="Line 17"/>
            <p:cNvSpPr>
              <a:spLocks noChangeShapeType="1"/>
            </p:cNvSpPr>
            <p:nvPr/>
          </p:nvSpPr>
          <p:spPr bwMode="blackWhite">
            <a:xfrm>
              <a:off x="2920" y="2012"/>
              <a:ext cx="0" cy="44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blackWhite">
            <a:xfrm>
              <a:off x="2920" y="2496"/>
              <a:ext cx="0" cy="153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grpSp>
        <p:nvGrpSpPr>
          <p:cNvPr id="22" name="Group 19"/>
          <p:cNvGrpSpPr>
            <a:grpSpLocks/>
          </p:cNvGrpSpPr>
          <p:nvPr/>
        </p:nvGrpSpPr>
        <p:grpSpPr bwMode="auto">
          <a:xfrm>
            <a:off x="2420571" y="1528986"/>
            <a:ext cx="3162300" cy="1657350"/>
            <a:chOff x="2192" y="1356"/>
            <a:chExt cx="1992" cy="1044"/>
          </a:xfrm>
        </p:grpSpPr>
        <p:sp>
          <p:nvSpPr>
            <p:cNvPr id="23" name="Text Box 20"/>
            <p:cNvSpPr txBox="1">
              <a:spLocks noChangeArrowheads="1"/>
            </p:cNvSpPr>
            <p:nvPr/>
          </p:nvSpPr>
          <p:spPr bwMode="blackWhite">
            <a:xfrm>
              <a:off x="3752" y="1356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TR</a:t>
              </a:r>
              <a:endParaRPr lang="en-US" sz="2000" b="0" baseline="-25000" dirty="0">
                <a:solidFill>
                  <a:srgbClr val="000066"/>
                </a:solidFill>
              </a:endParaRP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blackWhite">
            <a:xfrm flipV="1">
              <a:off x="2192" y="1484"/>
              <a:ext cx="1654" cy="9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27" name="Line 27"/>
          <p:cNvSpPr>
            <a:spLocks noChangeShapeType="1"/>
          </p:cNvSpPr>
          <p:nvPr/>
        </p:nvSpPr>
        <p:spPr bwMode="auto">
          <a:xfrm flipH="1" flipV="1">
            <a:off x="1747471" y="5013549"/>
            <a:ext cx="1866900" cy="2862"/>
          </a:xfrm>
          <a:prstGeom prst="line">
            <a:avLst/>
          </a:prstGeom>
          <a:noFill/>
          <a:ln w="12700">
            <a:solidFill>
              <a:srgbClr val="00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3519121" y="2513236"/>
            <a:ext cx="123825" cy="2555875"/>
            <a:chOff x="2884" y="1976"/>
            <a:chExt cx="78" cy="1610"/>
          </a:xfrm>
        </p:grpSpPr>
        <p:sp>
          <p:nvSpPr>
            <p:cNvPr id="29" name="Oval 29"/>
            <p:cNvSpPr>
              <a:spLocks noChangeArrowheads="1"/>
            </p:cNvSpPr>
            <p:nvPr/>
          </p:nvSpPr>
          <p:spPr bwMode="blackWhite">
            <a:xfrm>
              <a:off x="2884" y="3512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2000"/>
            </a:p>
          </p:txBody>
        </p:sp>
        <p:sp>
          <p:nvSpPr>
            <p:cNvPr id="30" name="Oval 30"/>
            <p:cNvSpPr>
              <a:spLocks noChangeArrowheads="1"/>
            </p:cNvSpPr>
            <p:nvPr/>
          </p:nvSpPr>
          <p:spPr bwMode="blackWhite">
            <a:xfrm>
              <a:off x="2888" y="1976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000" b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32" name="Text Box 39"/>
          <p:cNvSpPr txBox="1">
            <a:spLocks noChangeArrowheads="1"/>
          </p:cNvSpPr>
          <p:nvPr/>
        </p:nvSpPr>
        <p:spPr bwMode="blackWhite">
          <a:xfrm>
            <a:off x="3284171" y="3338736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Y*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blackWhite">
          <a:xfrm>
            <a:off x="3284171" y="5733256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Y*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black">
          <a:xfrm>
            <a:off x="250371" y="44624"/>
            <a:ext cx="8893629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/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   AD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con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cambi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flessibili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costruzione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della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curva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AD</a:t>
            </a:r>
            <a:endParaRPr lang="en-US" b="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68555" y="4821560"/>
            <a:ext cx="190500" cy="409575"/>
          </a:xfrm>
          <a:prstGeom prst="rect">
            <a:avLst/>
          </a:prstGeom>
          <a:noFill/>
        </p:spPr>
      </p:pic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322312" y="6077582"/>
            <a:ext cx="4321696" cy="2317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5796136" y="548680"/>
            <a:ext cx="3343151" cy="63248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La </a:t>
            </a:r>
            <a:r>
              <a:rPr lang="it-IT" b="1" dirty="0"/>
              <a:t>curva AD </a:t>
            </a:r>
            <a:r>
              <a:rPr lang="it-IT" dirty="0"/>
              <a:t>passa da A … </a:t>
            </a:r>
            <a:r>
              <a:rPr lang="it-IT" b="1" i="1" dirty="0"/>
              <a:t>con quale pendenza?</a:t>
            </a:r>
          </a:p>
          <a:p>
            <a:pPr>
              <a:spcBef>
                <a:spcPts val="600"/>
              </a:spcBef>
            </a:pPr>
            <a:r>
              <a:rPr lang="it-IT" dirty="0"/>
              <a:t>Se l’inflazione interna aumenta: </a:t>
            </a:r>
            <a:r>
              <a:rPr lang="el-GR" sz="2000" b="1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sz="2000" b="1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’ &gt; </a:t>
            </a:r>
            <a:r>
              <a:rPr lang="el-GR" sz="2000" b="1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sz="2000" b="1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r>
              <a:rPr lang="it-IT" sz="2000" b="1" dirty="0">
                <a:solidFill>
                  <a:srgbClr val="000099"/>
                </a:solidFill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it-IT" dirty="0"/>
              <a:t>1) In base alla TR,  la BC </a:t>
            </a:r>
            <a:r>
              <a:rPr lang="it-IT" b="1" dirty="0">
                <a:solidFill>
                  <a:srgbClr val="000099"/>
                </a:solidFill>
              </a:rPr>
              <a:t>aumenta</a:t>
            </a:r>
            <a:r>
              <a:rPr lang="it-IT" dirty="0"/>
              <a:t> il tasso d’interesse di:  </a:t>
            </a:r>
            <a:r>
              <a:rPr lang="el-GR" sz="20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it-IT" sz="20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0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sz="20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&gt; </a:t>
            </a:r>
            <a:r>
              <a:rPr lang="el-GR" sz="20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b="1" dirty="0"/>
              <a:t>TR</a:t>
            </a:r>
            <a:r>
              <a:rPr lang="it-IT" dirty="0"/>
              <a:t> trasla verso l’alto 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→ </a:t>
            </a:r>
            <a:r>
              <a:rPr lang="it-IT" sz="2000" b="1" dirty="0">
                <a:solidFill>
                  <a:srgbClr val="000099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A’</a:t>
            </a:r>
            <a:r>
              <a:rPr lang="it-IT" sz="2000" dirty="0"/>
              <a:t> .</a:t>
            </a:r>
          </a:p>
          <a:p>
            <a:pPr>
              <a:spcBef>
                <a:spcPts val="1200"/>
              </a:spcBef>
            </a:pPr>
            <a:r>
              <a:rPr lang="it-IT" dirty="0"/>
              <a:t>2) Al nuovo tasso d’interesse, affluiscono capitali esteri. Il </a:t>
            </a:r>
            <a:r>
              <a:rPr lang="it-IT" b="1" dirty="0">
                <a:solidFill>
                  <a:srgbClr val="000099"/>
                </a:solidFill>
              </a:rPr>
              <a:t>cambio nominale </a:t>
            </a:r>
            <a:r>
              <a:rPr lang="it-IT" dirty="0"/>
              <a:t>(e reale) si </a:t>
            </a:r>
            <a:r>
              <a:rPr lang="it-IT" b="1" dirty="0"/>
              <a:t>apprezza</a:t>
            </a:r>
            <a:r>
              <a:rPr lang="it-IT" dirty="0"/>
              <a:t> (</a:t>
            </a:r>
            <a:r>
              <a:rPr lang="it-IT" b="1" dirty="0">
                <a:solidFill>
                  <a:srgbClr val="000099"/>
                </a:solidFill>
              </a:rPr>
              <a:t>aumenta)</a:t>
            </a:r>
            <a:r>
              <a:rPr lang="it-IT" dirty="0"/>
              <a:t>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b="1" dirty="0"/>
              <a:t>IS</a:t>
            </a:r>
            <a:r>
              <a:rPr lang="it-IT" dirty="0"/>
              <a:t> trasla a sinistra  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→  </a:t>
            </a:r>
            <a:r>
              <a:rPr lang="it-IT" sz="2000" b="1" dirty="0">
                <a:solidFill>
                  <a:srgbClr val="000099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A’’</a:t>
            </a:r>
            <a:r>
              <a:rPr lang="it-IT" dirty="0"/>
              <a:t>.</a:t>
            </a:r>
          </a:p>
          <a:p>
            <a:pPr>
              <a:spcBef>
                <a:spcPts val="1200"/>
              </a:spcBef>
            </a:pPr>
            <a:r>
              <a:rPr lang="it-IT" dirty="0"/>
              <a:t>3) Nel nuovo punto di intersezione tra IS e TR (</a:t>
            </a:r>
            <a:r>
              <a:rPr lang="it-IT" b="1" dirty="0">
                <a:solidFill>
                  <a:srgbClr val="000099"/>
                </a:solidFill>
              </a:rPr>
              <a:t>A’’</a:t>
            </a:r>
            <a:r>
              <a:rPr lang="it-IT" dirty="0"/>
              <a:t>), </a:t>
            </a:r>
            <a:r>
              <a:rPr lang="it-IT" sz="2000" b="1" dirty="0">
                <a:solidFill>
                  <a:srgbClr val="000099"/>
                </a:solidFill>
              </a:rPr>
              <a:t>Y</a:t>
            </a:r>
            <a:r>
              <a:rPr lang="it-IT" b="1" dirty="0">
                <a:solidFill>
                  <a:srgbClr val="000099"/>
                </a:solidFill>
              </a:rPr>
              <a:t> </a:t>
            </a:r>
            <a:r>
              <a:rPr lang="it-IT" dirty="0"/>
              <a:t>è diminuito.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Δ</a:t>
            </a:r>
            <a:r>
              <a:rPr lang="el-GR" sz="2400" b="1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l-GR" sz="24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↑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→ </a:t>
            </a:r>
            <a:r>
              <a:rPr lang="el-GR" sz="2400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Δ</a:t>
            </a:r>
            <a:r>
              <a:rPr lang="it-IT" sz="2400" b="1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l-GR" sz="24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↓</a:t>
            </a:r>
            <a:r>
              <a:rPr lang="it-IT" b="1" dirty="0">
                <a:solidFill>
                  <a:srgbClr val="000099"/>
                </a:solidFill>
              </a:rPr>
              <a:t> </a:t>
            </a:r>
            <a:r>
              <a:rPr lang="it-IT" dirty="0"/>
              <a:t>,</a:t>
            </a:r>
            <a:r>
              <a:rPr lang="it-IT" b="1" dirty="0">
                <a:solidFill>
                  <a:srgbClr val="000099"/>
                </a:solidFill>
              </a:rPr>
              <a:t> </a:t>
            </a:r>
            <a:r>
              <a:rPr lang="it-IT" dirty="0"/>
              <a:t>ovvero</a:t>
            </a:r>
            <a:r>
              <a:rPr lang="it-IT" b="1" dirty="0">
                <a:solidFill>
                  <a:srgbClr val="000099"/>
                </a:solidFill>
              </a:rPr>
              <a:t> </a:t>
            </a:r>
            <a:r>
              <a:rPr lang="it-IT" b="1" dirty="0"/>
              <a:t>AD</a:t>
            </a:r>
            <a:r>
              <a:rPr lang="it-IT" dirty="0"/>
              <a:t> ha </a:t>
            </a:r>
            <a:r>
              <a:rPr lang="it-IT" b="1" dirty="0">
                <a:solidFill>
                  <a:srgbClr val="C00000"/>
                </a:solidFill>
              </a:rPr>
              <a:t>inclinazione negativa!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41" name="Group 19"/>
          <p:cNvGrpSpPr>
            <a:grpSpLocks/>
          </p:cNvGrpSpPr>
          <p:nvPr/>
        </p:nvGrpSpPr>
        <p:grpSpPr bwMode="auto">
          <a:xfrm>
            <a:off x="1996406" y="836714"/>
            <a:ext cx="3386138" cy="2087564"/>
            <a:chOff x="2051" y="1356"/>
            <a:chExt cx="2133" cy="1315"/>
          </a:xfrm>
        </p:grpSpPr>
        <p:sp>
          <p:nvSpPr>
            <p:cNvPr id="42" name="Text Box 20"/>
            <p:cNvSpPr txBox="1">
              <a:spLocks noChangeArrowheads="1"/>
            </p:cNvSpPr>
            <p:nvPr/>
          </p:nvSpPr>
          <p:spPr bwMode="blackWhite">
            <a:xfrm>
              <a:off x="3752" y="1356"/>
              <a:ext cx="4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TR</a:t>
              </a:r>
              <a:r>
                <a:rPr lang="it-IT" sz="2000" b="1" dirty="0">
                  <a:solidFill>
                    <a:srgbClr val="000099"/>
                  </a:solidFill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rPr>
                <a:t> ’</a:t>
              </a:r>
              <a:endParaRPr lang="en-US" sz="2000" b="0" baseline="-25000" dirty="0">
                <a:solidFill>
                  <a:srgbClr val="000066"/>
                </a:solidFill>
              </a:endParaRPr>
            </a:p>
          </p:txBody>
        </p:sp>
        <p:sp>
          <p:nvSpPr>
            <p:cNvPr id="43" name="Line 21"/>
            <p:cNvSpPr>
              <a:spLocks noChangeShapeType="1"/>
            </p:cNvSpPr>
            <p:nvPr/>
          </p:nvSpPr>
          <p:spPr bwMode="blackWhite">
            <a:xfrm flipV="1">
              <a:off x="2051" y="1597"/>
              <a:ext cx="1795" cy="10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44" name="Line 3"/>
          <p:cNvSpPr>
            <a:spLocks noChangeShapeType="1"/>
          </p:cNvSpPr>
          <p:nvPr/>
        </p:nvSpPr>
        <p:spPr bwMode="blackWhite">
          <a:xfrm>
            <a:off x="1763688" y="1586136"/>
            <a:ext cx="1282700" cy="1600200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blackWhite">
          <a:xfrm>
            <a:off x="1619672" y="1313086"/>
            <a:ext cx="698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IS</a:t>
            </a:r>
            <a:r>
              <a:rPr lang="it-IT" sz="2000" b="1" dirty="0">
                <a:solidFill>
                  <a:srgbClr val="000099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’</a:t>
            </a:r>
            <a:endParaRPr lang="en-US" sz="2000" b="0" baseline="-25000" dirty="0">
              <a:solidFill>
                <a:srgbClr val="000066"/>
              </a:solidFill>
            </a:endParaRP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blackWhite">
          <a:xfrm>
            <a:off x="2390799" y="2236802"/>
            <a:ext cx="5170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A</a:t>
            </a:r>
            <a:r>
              <a:rPr lang="it-IT" sz="2000" b="1" dirty="0">
                <a:solidFill>
                  <a:srgbClr val="000099"/>
                </a:solidFill>
              </a:rPr>
              <a:t>’’ </a:t>
            </a:r>
            <a:endParaRPr lang="en-US" sz="2000" b="0" baseline="-25000" dirty="0">
              <a:solidFill>
                <a:srgbClr val="000066"/>
              </a:solidFill>
            </a:endParaRP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blackWhite">
          <a:xfrm>
            <a:off x="2097351" y="4149080"/>
            <a:ext cx="5304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A</a:t>
            </a:r>
            <a:r>
              <a:rPr lang="it-IT" sz="2000" b="1" dirty="0">
                <a:solidFill>
                  <a:srgbClr val="000099"/>
                </a:solidFill>
              </a:rPr>
              <a:t>’’</a:t>
            </a:r>
            <a:endParaRPr lang="en-US" sz="2000" b="0" baseline="-25000" dirty="0">
              <a:solidFill>
                <a:srgbClr val="000066"/>
              </a:solidFill>
            </a:endParaRPr>
          </a:p>
        </p:txBody>
      </p:sp>
      <p:cxnSp>
        <p:nvCxnSpPr>
          <p:cNvPr id="37" name="Connettore 1 36"/>
          <p:cNvCxnSpPr/>
          <p:nvPr/>
        </p:nvCxnSpPr>
        <p:spPr>
          <a:xfrm>
            <a:off x="1999384" y="3814986"/>
            <a:ext cx="2218236" cy="16295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ttangolo 48"/>
          <p:cNvSpPr/>
          <p:nvPr/>
        </p:nvSpPr>
        <p:spPr>
          <a:xfrm>
            <a:off x="1415388" y="4005064"/>
            <a:ext cx="4427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sz="2000" b="1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’</a:t>
            </a:r>
            <a:r>
              <a:rPr lang="it-IT" b="1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dirty="0"/>
          </a:p>
        </p:txBody>
      </p:sp>
      <p:sp>
        <p:nvSpPr>
          <p:cNvPr id="47" name="Line 27"/>
          <p:cNvSpPr>
            <a:spLocks noChangeShapeType="1"/>
          </p:cNvSpPr>
          <p:nvPr/>
        </p:nvSpPr>
        <p:spPr bwMode="auto">
          <a:xfrm flipH="1">
            <a:off x="1691680" y="4225605"/>
            <a:ext cx="864096" cy="258"/>
          </a:xfrm>
          <a:prstGeom prst="line">
            <a:avLst/>
          </a:prstGeom>
          <a:noFill/>
          <a:ln w="12700">
            <a:solidFill>
              <a:srgbClr val="00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 sz="2000" dirty="0"/>
          </a:p>
        </p:txBody>
      </p:sp>
      <p:grpSp>
        <p:nvGrpSpPr>
          <p:cNvPr id="50" name="Group 16"/>
          <p:cNvGrpSpPr>
            <a:grpSpLocks/>
          </p:cNvGrpSpPr>
          <p:nvPr/>
        </p:nvGrpSpPr>
        <p:grpSpPr bwMode="auto">
          <a:xfrm>
            <a:off x="2555776" y="2598514"/>
            <a:ext cx="0" cy="3206750"/>
            <a:chOff x="2920" y="2012"/>
            <a:chExt cx="0" cy="2020"/>
          </a:xfrm>
        </p:grpSpPr>
        <p:sp>
          <p:nvSpPr>
            <p:cNvPr id="51" name="Line 17"/>
            <p:cNvSpPr>
              <a:spLocks noChangeShapeType="1"/>
            </p:cNvSpPr>
            <p:nvPr/>
          </p:nvSpPr>
          <p:spPr bwMode="blackWhite">
            <a:xfrm>
              <a:off x="2920" y="2012"/>
              <a:ext cx="0" cy="44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52" name="Line 18"/>
            <p:cNvSpPr>
              <a:spLocks noChangeShapeType="1"/>
            </p:cNvSpPr>
            <p:nvPr/>
          </p:nvSpPr>
          <p:spPr bwMode="blackWhite">
            <a:xfrm>
              <a:off x="2920" y="2496"/>
              <a:ext cx="0" cy="153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53" name="Text Box 15"/>
          <p:cNvSpPr txBox="1">
            <a:spLocks noChangeArrowheads="1"/>
          </p:cNvSpPr>
          <p:nvPr/>
        </p:nvSpPr>
        <p:spPr bwMode="blackWhite">
          <a:xfrm>
            <a:off x="3046387" y="1772816"/>
            <a:ext cx="5044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A</a:t>
            </a:r>
            <a:r>
              <a:rPr lang="it-IT" sz="2000" b="1" dirty="0">
                <a:solidFill>
                  <a:srgbClr val="000099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’</a:t>
            </a:r>
            <a:endParaRPr lang="en-US" sz="2000" b="0" baseline="-250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89701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black">
          <a:xfrm>
            <a:off x="251520" y="77723"/>
            <a:ext cx="8712968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>
              <a:spcBef>
                <a:spcPts val="0"/>
              </a:spcBef>
            </a:pPr>
            <a:r>
              <a:rPr lang="de-DE" dirty="0"/>
              <a:t>  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6.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Domanda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e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offerta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aggregata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con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cambi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flessibili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algn="l">
              <a:spcBef>
                <a:spcPts val="0"/>
              </a:spcBef>
            </a:pP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    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come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rispondere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agli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shock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di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domanda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e di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offerta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?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2155254" y="1484784"/>
            <a:ext cx="5181600" cy="4119563"/>
            <a:chOff x="1188" y="1152"/>
            <a:chExt cx="3264" cy="2595"/>
          </a:xfrm>
        </p:grpSpPr>
        <p:sp>
          <p:nvSpPr>
            <p:cNvPr id="4" name="Line 5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6" name="Text Box 7"/>
          <p:cNvSpPr txBox="1">
            <a:spLocks noChangeArrowheads="1"/>
          </p:cNvSpPr>
          <p:nvPr/>
        </p:nvSpPr>
        <p:spPr bwMode="black">
          <a:xfrm rot="16200000">
            <a:off x="57373" y="3142928"/>
            <a:ext cx="2322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dirty="0" err="1">
                <a:solidFill>
                  <a:srgbClr val="000066"/>
                </a:solidFill>
              </a:rPr>
              <a:t>Inflazione</a:t>
            </a:r>
            <a:endParaRPr lang="en-US" sz="2400" b="0" dirty="0">
              <a:solidFill>
                <a:srgbClr val="000066"/>
              </a:solidFill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2936304" y="2570634"/>
            <a:ext cx="3200400" cy="2349500"/>
            <a:chOff x="1680" y="1832"/>
            <a:chExt cx="2016" cy="1480"/>
          </a:xfrm>
        </p:grpSpPr>
        <p:sp>
          <p:nvSpPr>
            <p:cNvPr id="8" name="Line 9"/>
            <p:cNvSpPr>
              <a:spLocks noChangeShapeType="1"/>
            </p:cNvSpPr>
            <p:nvPr/>
          </p:nvSpPr>
          <p:spPr bwMode="black">
            <a:xfrm flipV="1">
              <a:off x="1680" y="1968"/>
              <a:ext cx="1680" cy="1344"/>
            </a:xfrm>
            <a:prstGeom prst="line">
              <a:avLst/>
            </a:prstGeom>
            <a:noFill/>
            <a:ln w="38100">
              <a:solidFill>
                <a:srgbClr val="FF8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aphicFrame>
          <p:nvGraphicFramePr>
            <p:cNvPr id="9" name="Object 10"/>
            <p:cNvGraphicFramePr>
              <a:graphicFrameLocks noChangeAspect="1"/>
            </p:cNvGraphicFramePr>
            <p:nvPr/>
          </p:nvGraphicFramePr>
          <p:xfrm>
            <a:off x="3400" y="1832"/>
            <a:ext cx="296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10200" imgH="380880" progId="">
                    <p:embed/>
                  </p:oleObj>
                </mc:Choice>
                <mc:Fallback>
                  <p:oleObj name="Equation" r:id="rId3" imgW="610200" imgH="380880" progId="">
                    <p:embed/>
                    <p:pic>
                      <p:nvPicPr>
                        <p:cNvPr id="0" name="Picture 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0" y="1832"/>
                          <a:ext cx="296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2936304" y="2627784"/>
            <a:ext cx="3302000" cy="2139950"/>
            <a:chOff x="1680" y="1868"/>
            <a:chExt cx="2080" cy="1348"/>
          </a:xfrm>
        </p:grpSpPr>
        <p:sp>
          <p:nvSpPr>
            <p:cNvPr id="11" name="Line 12"/>
            <p:cNvSpPr>
              <a:spLocks noChangeShapeType="1"/>
            </p:cNvSpPr>
            <p:nvPr/>
          </p:nvSpPr>
          <p:spPr bwMode="black">
            <a:xfrm>
              <a:off x="1680" y="1868"/>
              <a:ext cx="1776" cy="12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aphicFrame>
          <p:nvGraphicFramePr>
            <p:cNvPr id="12" name="Object 13"/>
            <p:cNvGraphicFramePr>
              <a:graphicFrameLocks noChangeAspect="1"/>
            </p:cNvGraphicFramePr>
            <p:nvPr/>
          </p:nvGraphicFramePr>
          <p:xfrm>
            <a:off x="3456" y="3040"/>
            <a:ext cx="30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635760" imgH="355320" progId="">
                    <p:embed/>
                  </p:oleObj>
                </mc:Choice>
                <mc:Fallback>
                  <p:oleObj name="Equation" r:id="rId5" imgW="635760" imgH="355320" progId="">
                    <p:embed/>
                    <p:pic>
                      <p:nvPicPr>
                        <p:cNvPr id="0" name="Picture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3040"/>
                          <a:ext cx="30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 Box 14"/>
          <p:cNvSpPr txBox="1">
            <a:spLocks noChangeArrowheads="1"/>
          </p:cNvSpPr>
          <p:nvPr/>
        </p:nvSpPr>
        <p:spPr bwMode="black">
          <a:xfrm>
            <a:off x="4041204" y="3777134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A</a:t>
            </a:r>
            <a:endParaRPr lang="en-US" sz="2400" b="0" i="1">
              <a:solidFill>
                <a:srgbClr val="000066"/>
              </a:solidFill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black">
          <a:xfrm>
            <a:off x="4193604" y="5605934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>
                <a:solidFill>
                  <a:srgbClr val="000066"/>
                </a:solidFill>
              </a:rPr>
              <a:t>0</a:t>
            </a:r>
            <a:endParaRPr lang="en-US" sz="2400" b="0">
              <a:solidFill>
                <a:srgbClr val="000066"/>
              </a:solidFill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4460304" y="2100734"/>
            <a:ext cx="0" cy="35052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16" name="Object 17"/>
          <p:cNvGraphicFramePr>
            <a:graphicFrameLocks noChangeAspect="1"/>
          </p:cNvGraphicFramePr>
          <p:nvPr/>
        </p:nvGraphicFramePr>
        <p:xfrm>
          <a:off x="4155504" y="1719734"/>
          <a:ext cx="622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13600" imgH="380880" progId="">
                  <p:embed/>
                </p:oleObj>
              </mc:Choice>
              <mc:Fallback>
                <p:oleObj name="Equation" r:id="rId7" imgW="813600" imgH="380880" progId="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5504" y="1719734"/>
                        <a:ext cx="622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2174304" y="3700934"/>
            <a:ext cx="4191000" cy="0"/>
          </a:xfrm>
          <a:prstGeom prst="line">
            <a:avLst/>
          </a:prstGeom>
          <a:noFill/>
          <a:ln w="38100">
            <a:solidFill>
              <a:srgbClr val="008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blackWhite">
          <a:xfrm>
            <a:off x="5984304" y="3510434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LAD</a:t>
            </a:r>
            <a:endParaRPr lang="en-US" sz="2400" b="0">
              <a:solidFill>
                <a:srgbClr val="000066"/>
              </a:solidFill>
            </a:endParaRPr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blackWhite">
          <a:xfrm>
            <a:off x="4403154" y="3640609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black">
          <a:xfrm>
            <a:off x="5908104" y="5605934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>
                <a:solidFill>
                  <a:srgbClr val="000066"/>
                </a:solidFill>
              </a:rPr>
              <a:t>Output gap</a:t>
            </a:r>
            <a:endParaRPr lang="en-US" sz="2400" b="0">
              <a:solidFill>
                <a:srgbClr val="000066"/>
              </a:solidFill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322312" y="6063134"/>
            <a:ext cx="5257800" cy="2461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23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65125" y="6330950"/>
            <a:ext cx="3902075" cy="222250"/>
          </a:xfrm>
        </p:spPr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33228" y="3501008"/>
            <a:ext cx="190500" cy="409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346846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582044" y="3284861"/>
            <a:ext cx="4979988" cy="400050"/>
            <a:chOff x="1200" y="2296"/>
            <a:chExt cx="3137" cy="252"/>
          </a:xfrm>
        </p:grpSpPr>
        <p:sp>
          <p:nvSpPr>
            <p:cNvPr id="3" name="Line 47"/>
            <p:cNvSpPr>
              <a:spLocks noChangeShapeType="1"/>
            </p:cNvSpPr>
            <p:nvPr/>
          </p:nvSpPr>
          <p:spPr bwMode="auto">
            <a:xfrm>
              <a:off x="1200" y="2544"/>
              <a:ext cx="2958" cy="0"/>
            </a:xfrm>
            <a:prstGeom prst="line">
              <a:avLst/>
            </a:prstGeom>
            <a:noFill/>
            <a:ln w="38100">
              <a:solidFill>
                <a:srgbClr val="0080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4" name="Text Box 48"/>
            <p:cNvSpPr txBox="1">
              <a:spLocks noChangeArrowheads="1"/>
            </p:cNvSpPr>
            <p:nvPr/>
          </p:nvSpPr>
          <p:spPr bwMode="blackWhite">
            <a:xfrm>
              <a:off x="3809" y="2296"/>
              <a:ext cx="5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LAD</a:t>
              </a:r>
              <a:endParaRPr lang="en-US" sz="2000" b="0" i="1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1582044" y="1849760"/>
            <a:ext cx="3429000" cy="2501900"/>
            <a:chOff x="1200" y="1392"/>
            <a:chExt cx="2160" cy="1576"/>
          </a:xfrm>
        </p:grpSpPr>
        <p:sp>
          <p:nvSpPr>
            <p:cNvPr id="6" name="Line 19"/>
            <p:cNvSpPr>
              <a:spLocks noChangeShapeType="1"/>
            </p:cNvSpPr>
            <p:nvPr/>
          </p:nvSpPr>
          <p:spPr bwMode="black">
            <a:xfrm flipV="1">
              <a:off x="1200" y="1624"/>
              <a:ext cx="1680" cy="1344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7" name="Text Box 43"/>
            <p:cNvSpPr txBox="1">
              <a:spLocks noChangeArrowheads="1"/>
            </p:cNvSpPr>
            <p:nvPr/>
          </p:nvSpPr>
          <p:spPr bwMode="blackWhite">
            <a:xfrm>
              <a:off x="2832" y="1392"/>
              <a:ext cx="5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AS´</a:t>
              </a:r>
              <a:endParaRPr lang="en-US" sz="2000" b="0" i="1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3410844" y="1664023"/>
            <a:ext cx="914400" cy="3919537"/>
            <a:chOff x="2352" y="1275"/>
            <a:chExt cx="576" cy="2469"/>
          </a:xfrm>
        </p:grpSpPr>
        <p:sp>
          <p:nvSpPr>
            <p:cNvPr id="9" name="Line 40"/>
            <p:cNvSpPr>
              <a:spLocks noChangeShapeType="1"/>
            </p:cNvSpPr>
            <p:nvPr/>
          </p:nvSpPr>
          <p:spPr bwMode="auto">
            <a:xfrm>
              <a:off x="2640" y="1536"/>
              <a:ext cx="0" cy="2208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0" name="Text Box 41"/>
            <p:cNvSpPr txBox="1">
              <a:spLocks noChangeArrowheads="1"/>
            </p:cNvSpPr>
            <p:nvPr/>
          </p:nvSpPr>
          <p:spPr bwMode="blackWhite">
            <a:xfrm>
              <a:off x="2352" y="1275"/>
              <a:ext cx="5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LAS</a:t>
              </a:r>
              <a:endParaRPr lang="en-US" sz="2000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2344044" y="2478410"/>
            <a:ext cx="3271838" cy="2419350"/>
            <a:chOff x="1680" y="1788"/>
            <a:chExt cx="2061" cy="1524"/>
          </a:xfrm>
        </p:grpSpPr>
        <p:sp>
          <p:nvSpPr>
            <p:cNvPr id="12" name="Line 37"/>
            <p:cNvSpPr>
              <a:spLocks noChangeShapeType="1"/>
            </p:cNvSpPr>
            <p:nvPr/>
          </p:nvSpPr>
          <p:spPr bwMode="black">
            <a:xfrm flipV="1">
              <a:off x="1680" y="1968"/>
              <a:ext cx="1680" cy="1344"/>
            </a:xfrm>
            <a:prstGeom prst="line">
              <a:avLst/>
            </a:prstGeom>
            <a:noFill/>
            <a:ln w="38100">
              <a:solidFill>
                <a:srgbClr val="FF8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3" name="Text Box 38"/>
            <p:cNvSpPr txBox="1">
              <a:spLocks noChangeArrowheads="1"/>
            </p:cNvSpPr>
            <p:nvPr/>
          </p:nvSpPr>
          <p:spPr bwMode="blackWhite">
            <a:xfrm>
              <a:off x="3309" y="1788"/>
              <a:ext cx="4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AS</a:t>
              </a:r>
              <a:endParaRPr lang="en-US" sz="2000" b="0" i="1">
                <a:solidFill>
                  <a:srgbClr val="000066"/>
                </a:solidFill>
              </a:endParaRPr>
            </a:p>
          </p:txBody>
        </p:sp>
      </p:grpSp>
      <p:sp>
        <p:nvSpPr>
          <p:cNvPr id="14" name="Line 31"/>
          <p:cNvSpPr>
            <a:spLocks noChangeShapeType="1"/>
          </p:cNvSpPr>
          <p:nvPr/>
        </p:nvSpPr>
        <p:spPr bwMode="black">
          <a:xfrm>
            <a:off x="2344044" y="2605410"/>
            <a:ext cx="28194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blackWhite">
          <a:xfrm>
            <a:off x="5011044" y="444056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AD</a:t>
            </a:r>
            <a:endParaRPr lang="en-US" sz="2000" b="0" i="1">
              <a:solidFill>
                <a:srgbClr val="000066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black">
          <a:xfrm>
            <a:off x="251520" y="116632"/>
            <a:ext cx="8968680" cy="8771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/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Risposta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agli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shock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con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cambi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flessibili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:   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de-DE" sz="2200" b="0" dirty="0">
                <a:solidFill>
                  <a:srgbClr val="000099"/>
                </a:solidFill>
              </a:rPr>
              <a:t>Shock di </a:t>
            </a:r>
            <a:r>
              <a:rPr lang="de-DE" sz="2200" dirty="0" err="1">
                <a:solidFill>
                  <a:srgbClr val="000099"/>
                </a:solidFill>
              </a:rPr>
              <a:t>offerta</a:t>
            </a:r>
            <a:r>
              <a:rPr lang="de-DE" sz="2200" dirty="0">
                <a:solidFill>
                  <a:srgbClr val="000099"/>
                </a:solidFill>
              </a:rPr>
              <a:t> </a:t>
            </a:r>
            <a:r>
              <a:rPr lang="de-DE" sz="2200" dirty="0" err="1">
                <a:solidFill>
                  <a:srgbClr val="000099"/>
                </a:solidFill>
              </a:rPr>
              <a:t>negativo</a:t>
            </a:r>
            <a:r>
              <a:rPr lang="en-US" sz="2200" dirty="0">
                <a:solidFill>
                  <a:srgbClr val="000099"/>
                </a:solidFill>
              </a:rPr>
              <a:t> </a:t>
            </a:r>
            <a:r>
              <a:rPr lang="en-US" sz="2200" u="sng" dirty="0" err="1">
                <a:solidFill>
                  <a:srgbClr val="000099"/>
                </a:solidFill>
              </a:rPr>
              <a:t>temporaneo</a:t>
            </a:r>
            <a:endParaRPr lang="en-US" sz="2200" u="sng" dirty="0">
              <a:solidFill>
                <a:srgbClr val="000099"/>
              </a:solidFill>
            </a:endParaRPr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562994" y="1462410"/>
            <a:ext cx="5181600" cy="4119563"/>
            <a:chOff x="1188" y="1152"/>
            <a:chExt cx="3264" cy="2595"/>
          </a:xfrm>
        </p:grpSpPr>
        <p:sp>
          <p:nvSpPr>
            <p:cNvPr id="18" name="Line 5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20" name="Text Box 7"/>
          <p:cNvSpPr txBox="1">
            <a:spLocks noChangeArrowheads="1"/>
          </p:cNvSpPr>
          <p:nvPr/>
        </p:nvSpPr>
        <p:spPr bwMode="black">
          <a:xfrm rot="-5400000">
            <a:off x="-534887" y="3149099"/>
            <a:ext cx="2322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Inflazione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black">
          <a:xfrm>
            <a:off x="3601344" y="558356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Y*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22" name="Oval 15"/>
          <p:cNvSpPr>
            <a:spLocks noChangeArrowheads="1"/>
          </p:cNvSpPr>
          <p:nvPr/>
        </p:nvSpPr>
        <p:spPr bwMode="blackWhite">
          <a:xfrm>
            <a:off x="3810894" y="361823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blackWhite">
          <a:xfrm>
            <a:off x="2877444" y="264986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B</a:t>
            </a:r>
            <a:endParaRPr lang="en-US" sz="2000" b="0" i="1">
              <a:solidFill>
                <a:srgbClr val="000066"/>
              </a:solidFill>
            </a:endParaRP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blackWhite">
          <a:xfrm>
            <a:off x="3048894" y="307213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300192" y="1541959"/>
            <a:ext cx="2843808" cy="322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de-DE" dirty="0">
                <a:solidFill>
                  <a:srgbClr val="000066"/>
                </a:solidFill>
              </a:rPr>
              <a:t>A causa di uno </a:t>
            </a:r>
            <a:r>
              <a:rPr lang="de-DE" dirty="0" err="1">
                <a:solidFill>
                  <a:srgbClr val="000066"/>
                </a:solidFill>
              </a:rPr>
              <a:t>shock</a:t>
            </a:r>
            <a:r>
              <a:rPr lang="de-DE" dirty="0">
                <a:solidFill>
                  <a:srgbClr val="000066"/>
                </a:solidFill>
              </a:rPr>
              <a:t> ai </a:t>
            </a:r>
            <a:r>
              <a:rPr lang="de-DE" dirty="0" err="1">
                <a:solidFill>
                  <a:srgbClr val="000066"/>
                </a:solidFill>
              </a:rPr>
              <a:t>prezzi</a:t>
            </a:r>
            <a:r>
              <a:rPr lang="de-DE" dirty="0">
                <a:solidFill>
                  <a:srgbClr val="000066"/>
                </a:solidFill>
              </a:rPr>
              <a:t>, </a:t>
            </a:r>
            <a:r>
              <a:rPr lang="de-DE" b="1" i="1" dirty="0">
                <a:solidFill>
                  <a:srgbClr val="000066"/>
                </a:solidFill>
              </a:rPr>
              <a:t>AS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trasla</a:t>
            </a:r>
            <a:r>
              <a:rPr lang="de-DE" dirty="0">
                <a:solidFill>
                  <a:srgbClr val="000066"/>
                </a:solidFill>
              </a:rPr>
              <a:t> in </a:t>
            </a:r>
            <a:r>
              <a:rPr lang="de-DE" sz="2000" b="1" i="1" dirty="0">
                <a:solidFill>
                  <a:srgbClr val="000066"/>
                </a:solidFill>
              </a:rPr>
              <a:t>AS‘</a:t>
            </a:r>
            <a:r>
              <a:rPr lang="de-DE" i="1" dirty="0">
                <a:solidFill>
                  <a:srgbClr val="000066"/>
                </a:solidFill>
              </a:rPr>
              <a:t>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rgbClr val="000066"/>
                </a:solidFill>
              </a:rPr>
              <a:t>Equilibrio</a:t>
            </a:r>
            <a:r>
              <a:rPr lang="de-DE" dirty="0">
                <a:solidFill>
                  <a:srgbClr val="000066"/>
                </a:solidFill>
              </a:rPr>
              <a:t> di BP</a:t>
            </a:r>
            <a:r>
              <a:rPr lang="de-DE" sz="2000" b="1" dirty="0">
                <a:solidFill>
                  <a:srgbClr val="000066"/>
                </a:solidFill>
              </a:rPr>
              <a:t>:  B</a:t>
            </a:r>
          </a:p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de-DE" b="0" dirty="0">
                <a:solidFill>
                  <a:srgbClr val="006666"/>
                </a:solidFill>
              </a:rPr>
              <a:t>In B: </a:t>
            </a:r>
            <a:r>
              <a:rPr lang="de-DE" b="1" dirty="0" err="1">
                <a:solidFill>
                  <a:srgbClr val="006666"/>
                </a:solidFill>
              </a:rPr>
              <a:t>Stagflazione</a:t>
            </a:r>
            <a:endParaRPr lang="de-DE" b="1" dirty="0">
              <a:solidFill>
                <a:srgbClr val="006666"/>
              </a:solidFill>
            </a:endParaRPr>
          </a:p>
          <a:p>
            <a:pPr algn="ctr">
              <a:lnSpc>
                <a:spcPct val="114000"/>
              </a:lnSpc>
              <a:spcBef>
                <a:spcPts val="600"/>
              </a:spcBef>
            </a:pPr>
            <a:r>
              <a:rPr lang="de-DE" b="0" dirty="0">
                <a:solidFill>
                  <a:srgbClr val="000066"/>
                </a:solidFill>
              </a:rPr>
              <a:t> </a:t>
            </a:r>
            <a:r>
              <a:rPr lang="de-DE" b="0" dirty="0">
                <a:solidFill>
                  <a:schemeClr val="accent1">
                    <a:lumMod val="50000"/>
                  </a:schemeClr>
                </a:solidFill>
              </a:rPr>
              <a:t>(= </a:t>
            </a:r>
            <a:r>
              <a:rPr lang="de-DE" b="0" dirty="0" err="1">
                <a:solidFill>
                  <a:schemeClr val="accent1">
                    <a:lumMod val="50000"/>
                  </a:schemeClr>
                </a:solidFill>
              </a:rPr>
              <a:t>coesistono</a:t>
            </a:r>
            <a:r>
              <a:rPr lang="de-DE" b="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b="0" dirty="0">
                <a:solidFill>
                  <a:schemeClr val="accent1">
                    <a:lumMod val="50000"/>
                  </a:schemeClr>
                </a:solidFill>
              </a:rPr>
              <a:t>disoccupazione e inflazione)</a:t>
            </a:r>
            <a:r>
              <a:rPr lang="en-GB" b="0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lnSpc>
                <a:spcPct val="114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rgbClr val="C00000"/>
                </a:solidFill>
              </a:rPr>
              <a:t>Cosa </a:t>
            </a:r>
            <a:r>
              <a:rPr lang="en-GB" i="1" dirty="0" err="1">
                <a:solidFill>
                  <a:srgbClr val="C00000"/>
                </a:solidFill>
              </a:rPr>
              <a:t>farà</a:t>
            </a:r>
            <a:r>
              <a:rPr lang="en-GB" i="1" dirty="0">
                <a:solidFill>
                  <a:srgbClr val="C00000"/>
                </a:solidFill>
              </a:rPr>
              <a:t> la BC?</a:t>
            </a:r>
            <a:endParaRPr lang="de-DE" b="0" dirty="0">
              <a:solidFill>
                <a:srgbClr val="C00000"/>
              </a:solidFill>
            </a:endParaRP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V="1">
            <a:off x="4096644" y="2459360"/>
            <a:ext cx="0" cy="8382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it-IT" sz="2000"/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black">
          <a:xfrm>
            <a:off x="5392044" y="5583560"/>
            <a:ext cx="17002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dirty="0" err="1">
                <a:solidFill>
                  <a:srgbClr val="000066"/>
                </a:solidFill>
              </a:rPr>
              <a:t>Prodotto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blackWhite">
          <a:xfrm>
            <a:off x="3991869" y="329756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</a:t>
            </a:r>
            <a:endParaRPr lang="en-US" sz="2000" b="0" i="1">
              <a:solidFill>
                <a:srgbClr val="000066"/>
              </a:solidFill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6716" y="3501008"/>
            <a:ext cx="190500" cy="409575"/>
          </a:xfrm>
          <a:prstGeom prst="rect">
            <a:avLst/>
          </a:prstGeom>
          <a:noFill/>
        </p:spPr>
      </p:pic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322312" y="6063134"/>
            <a:ext cx="5257800" cy="2461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34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65125" y="6330950"/>
            <a:ext cx="3902075" cy="222250"/>
          </a:xfrm>
        </p:spPr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66792016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582044" y="3449960"/>
            <a:ext cx="5486400" cy="400050"/>
            <a:chOff x="1200" y="2400"/>
            <a:chExt cx="3456" cy="252"/>
          </a:xfrm>
        </p:grpSpPr>
        <p:sp>
          <p:nvSpPr>
            <p:cNvPr id="3" name="Line 47"/>
            <p:cNvSpPr>
              <a:spLocks noChangeShapeType="1"/>
            </p:cNvSpPr>
            <p:nvPr/>
          </p:nvSpPr>
          <p:spPr bwMode="auto">
            <a:xfrm>
              <a:off x="1200" y="2544"/>
              <a:ext cx="2958" cy="0"/>
            </a:xfrm>
            <a:prstGeom prst="line">
              <a:avLst/>
            </a:prstGeom>
            <a:noFill/>
            <a:ln w="38100">
              <a:solidFill>
                <a:srgbClr val="0080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4" name="Text Box 48"/>
            <p:cNvSpPr txBox="1">
              <a:spLocks noChangeArrowheads="1"/>
            </p:cNvSpPr>
            <p:nvPr/>
          </p:nvSpPr>
          <p:spPr bwMode="blackWhite">
            <a:xfrm>
              <a:off x="4128" y="2400"/>
              <a:ext cx="5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LAD</a:t>
              </a:r>
              <a:endParaRPr lang="en-US" sz="2000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1582044" y="1849760"/>
            <a:ext cx="3429000" cy="2501900"/>
            <a:chOff x="1200" y="1392"/>
            <a:chExt cx="2160" cy="1576"/>
          </a:xfrm>
        </p:grpSpPr>
        <p:sp>
          <p:nvSpPr>
            <p:cNvPr id="6" name="Line 19"/>
            <p:cNvSpPr>
              <a:spLocks noChangeShapeType="1"/>
            </p:cNvSpPr>
            <p:nvPr/>
          </p:nvSpPr>
          <p:spPr bwMode="black">
            <a:xfrm flipV="1">
              <a:off x="1200" y="1624"/>
              <a:ext cx="1680" cy="1344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7" name="Text Box 43"/>
            <p:cNvSpPr txBox="1">
              <a:spLocks noChangeArrowheads="1"/>
            </p:cNvSpPr>
            <p:nvPr/>
          </p:nvSpPr>
          <p:spPr bwMode="blackWhite">
            <a:xfrm>
              <a:off x="2832" y="1392"/>
              <a:ext cx="5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AS´</a:t>
              </a:r>
              <a:endParaRPr lang="en-US" sz="2000" b="0" i="1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3410844" y="1664023"/>
            <a:ext cx="914400" cy="3919537"/>
            <a:chOff x="2352" y="1275"/>
            <a:chExt cx="576" cy="2469"/>
          </a:xfrm>
        </p:grpSpPr>
        <p:sp>
          <p:nvSpPr>
            <p:cNvPr id="9" name="Line 40"/>
            <p:cNvSpPr>
              <a:spLocks noChangeShapeType="1"/>
            </p:cNvSpPr>
            <p:nvPr/>
          </p:nvSpPr>
          <p:spPr bwMode="auto">
            <a:xfrm>
              <a:off x="2640" y="1536"/>
              <a:ext cx="0" cy="2208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0" name="Text Box 41"/>
            <p:cNvSpPr txBox="1">
              <a:spLocks noChangeArrowheads="1"/>
            </p:cNvSpPr>
            <p:nvPr/>
          </p:nvSpPr>
          <p:spPr bwMode="blackWhite">
            <a:xfrm>
              <a:off x="2352" y="1275"/>
              <a:ext cx="5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LAS</a:t>
              </a:r>
              <a:endParaRPr lang="en-US" sz="2000" b="0" i="1">
                <a:solidFill>
                  <a:srgbClr val="000066"/>
                </a:solidFill>
              </a:endParaRPr>
            </a:p>
          </p:txBody>
        </p:sp>
      </p:grpSp>
      <p:sp>
        <p:nvSpPr>
          <p:cNvPr id="14" name="Line 31"/>
          <p:cNvSpPr>
            <a:spLocks noChangeShapeType="1"/>
          </p:cNvSpPr>
          <p:nvPr/>
        </p:nvSpPr>
        <p:spPr bwMode="black">
          <a:xfrm>
            <a:off x="2344044" y="2605410"/>
            <a:ext cx="28194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blackWhite">
          <a:xfrm>
            <a:off x="5011044" y="444056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AD</a:t>
            </a:r>
            <a:endParaRPr lang="en-US" sz="2000" b="0" i="1">
              <a:solidFill>
                <a:srgbClr val="000066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black">
          <a:xfrm>
            <a:off x="626369" y="230486"/>
            <a:ext cx="896868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de-DE" sz="2200" b="0" dirty="0">
                <a:solidFill>
                  <a:srgbClr val="000099"/>
                </a:solidFill>
              </a:rPr>
              <a:t>Shock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sz="2200" b="0" dirty="0">
                <a:solidFill>
                  <a:srgbClr val="000099"/>
                </a:solidFill>
              </a:rPr>
              <a:t>di </a:t>
            </a:r>
            <a:r>
              <a:rPr lang="de-DE" sz="2200" b="0" dirty="0" err="1">
                <a:solidFill>
                  <a:srgbClr val="000099"/>
                </a:solidFill>
              </a:rPr>
              <a:t>offerta</a:t>
            </a:r>
            <a:r>
              <a:rPr lang="de-DE" sz="2200" b="0" dirty="0">
                <a:solidFill>
                  <a:srgbClr val="000099"/>
                </a:solidFill>
              </a:rPr>
              <a:t> </a:t>
            </a:r>
            <a:r>
              <a:rPr lang="de-DE" sz="2200" b="0" dirty="0" err="1">
                <a:solidFill>
                  <a:srgbClr val="000099"/>
                </a:solidFill>
              </a:rPr>
              <a:t>negativo</a:t>
            </a:r>
            <a:r>
              <a:rPr lang="en-US" sz="2200" b="0" dirty="0">
                <a:solidFill>
                  <a:srgbClr val="000099"/>
                </a:solidFill>
              </a:rPr>
              <a:t> </a:t>
            </a:r>
            <a:r>
              <a:rPr lang="en-US" sz="2200" b="0" u="sng" dirty="0" err="1">
                <a:solidFill>
                  <a:srgbClr val="000099"/>
                </a:solidFill>
              </a:rPr>
              <a:t>temporaneo</a:t>
            </a:r>
            <a:r>
              <a:rPr lang="en-US" sz="2200" b="0" dirty="0">
                <a:solidFill>
                  <a:srgbClr val="000099"/>
                </a:solidFill>
              </a:rPr>
              <a:t> (2)</a:t>
            </a:r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562994" y="1462410"/>
            <a:ext cx="5181600" cy="4119563"/>
            <a:chOff x="1188" y="1152"/>
            <a:chExt cx="3264" cy="2595"/>
          </a:xfrm>
        </p:grpSpPr>
        <p:sp>
          <p:nvSpPr>
            <p:cNvPr id="18" name="Line 5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20" name="Text Box 7"/>
          <p:cNvSpPr txBox="1">
            <a:spLocks noChangeArrowheads="1"/>
          </p:cNvSpPr>
          <p:nvPr/>
        </p:nvSpPr>
        <p:spPr bwMode="black">
          <a:xfrm rot="-5400000">
            <a:off x="-534887" y="3149099"/>
            <a:ext cx="2322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Inflazione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black">
          <a:xfrm>
            <a:off x="3601344" y="558356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Y*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22" name="Oval 15"/>
          <p:cNvSpPr>
            <a:spLocks noChangeArrowheads="1"/>
          </p:cNvSpPr>
          <p:nvPr/>
        </p:nvSpPr>
        <p:spPr bwMode="blackWhite">
          <a:xfrm>
            <a:off x="3810894" y="361823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blackWhite">
          <a:xfrm>
            <a:off x="2877444" y="264986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B</a:t>
            </a:r>
            <a:endParaRPr lang="en-US" sz="2000" b="0" i="1">
              <a:solidFill>
                <a:srgbClr val="000066"/>
              </a:solidFill>
            </a:endParaRP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blackWhite">
          <a:xfrm>
            <a:off x="3048894" y="307213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30244" y="1052736"/>
            <a:ext cx="278965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de-DE" i="1" dirty="0">
                <a:solidFill>
                  <a:srgbClr val="C00000"/>
                </a:solidFill>
              </a:rPr>
              <a:t>Cosa </a:t>
            </a:r>
            <a:r>
              <a:rPr lang="de-DE" i="1" dirty="0" err="1">
                <a:solidFill>
                  <a:srgbClr val="C00000"/>
                </a:solidFill>
              </a:rPr>
              <a:t>farà</a:t>
            </a:r>
            <a:r>
              <a:rPr lang="de-DE" i="1" dirty="0">
                <a:solidFill>
                  <a:srgbClr val="C00000"/>
                </a:solidFill>
              </a:rPr>
              <a:t> la BC?</a:t>
            </a:r>
            <a:r>
              <a:rPr lang="de-DE" dirty="0">
                <a:solidFill>
                  <a:srgbClr val="C00000"/>
                </a:solidFill>
              </a:rPr>
              <a:t> 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000066"/>
                </a:solidFill>
              </a:rPr>
              <a:t>In </a:t>
            </a:r>
            <a:r>
              <a:rPr lang="de-DE" b="1" dirty="0">
                <a:solidFill>
                  <a:srgbClr val="000066"/>
                </a:solidFill>
              </a:rPr>
              <a:t>B</a:t>
            </a:r>
            <a:r>
              <a:rPr lang="de-DE" dirty="0">
                <a:solidFill>
                  <a:srgbClr val="000066"/>
                </a:solidFill>
              </a:rPr>
              <a:t>, la </a:t>
            </a:r>
            <a:r>
              <a:rPr lang="de-DE" b="1" dirty="0">
                <a:solidFill>
                  <a:srgbClr val="000066"/>
                </a:solidFill>
              </a:rPr>
              <a:t>TR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dà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un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segnale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ambiguo</a:t>
            </a:r>
            <a:r>
              <a:rPr lang="de-DE" dirty="0">
                <a:solidFill>
                  <a:srgbClr val="000066"/>
                </a:solidFill>
              </a:rPr>
              <a:t>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66"/>
                </a:solidFill>
              </a:rPr>
              <a:t>Output </a:t>
            </a:r>
            <a:r>
              <a:rPr lang="de-DE" dirty="0" err="1">
                <a:solidFill>
                  <a:srgbClr val="000066"/>
                </a:solidFill>
              </a:rPr>
              <a:t>gap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b="1" dirty="0" err="1">
                <a:solidFill>
                  <a:srgbClr val="000099"/>
                </a:solidFill>
              </a:rPr>
              <a:t>negativo</a:t>
            </a:r>
            <a:endParaRPr lang="de-DE" b="1" dirty="0">
              <a:solidFill>
                <a:srgbClr val="000099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66"/>
                </a:solidFill>
              </a:rPr>
              <a:t>Inflation </a:t>
            </a:r>
            <a:r>
              <a:rPr lang="de-DE" dirty="0" err="1">
                <a:solidFill>
                  <a:srgbClr val="000066"/>
                </a:solidFill>
              </a:rPr>
              <a:t>gap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b="1" dirty="0" err="1">
                <a:solidFill>
                  <a:srgbClr val="C00000"/>
                </a:solidFill>
              </a:rPr>
              <a:t>positivo</a:t>
            </a:r>
            <a:endParaRPr lang="de-DE" b="1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de-DE" dirty="0" err="1">
                <a:solidFill>
                  <a:srgbClr val="000066"/>
                </a:solidFill>
              </a:rPr>
              <a:t>Ci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sono</a:t>
            </a:r>
            <a:r>
              <a:rPr lang="de-DE" dirty="0">
                <a:solidFill>
                  <a:srgbClr val="000066"/>
                </a:solidFill>
              </a:rPr>
              <a:t> 3 </a:t>
            </a:r>
            <a:r>
              <a:rPr lang="de-DE" dirty="0" err="1">
                <a:solidFill>
                  <a:srgbClr val="000066"/>
                </a:solidFill>
              </a:rPr>
              <a:t>possibilità</a:t>
            </a:r>
            <a:r>
              <a:rPr lang="de-DE" dirty="0">
                <a:solidFill>
                  <a:srgbClr val="000066"/>
                </a:solidFill>
              </a:rPr>
              <a:t> …</a:t>
            </a: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black">
          <a:xfrm>
            <a:off x="5315844" y="5583560"/>
            <a:ext cx="1485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Prodotto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blackWhite">
          <a:xfrm>
            <a:off x="3991869" y="329756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</a:t>
            </a:r>
            <a:endParaRPr lang="en-US" sz="2000" b="0" i="1">
              <a:solidFill>
                <a:srgbClr val="000066"/>
              </a:solidFill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6716" y="3501008"/>
            <a:ext cx="190500" cy="409575"/>
          </a:xfrm>
          <a:prstGeom prst="rect">
            <a:avLst/>
          </a:prstGeom>
          <a:noFill/>
        </p:spPr>
      </p:pic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22312" y="6063134"/>
            <a:ext cx="5257800" cy="2461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30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65125" y="6330950"/>
            <a:ext cx="3902075" cy="222250"/>
          </a:xfrm>
        </p:spPr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05339528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6408712" cy="824361"/>
          </a:xfrm>
        </p:spPr>
        <p:txBody>
          <a:bodyPr/>
          <a:lstStyle/>
          <a:p>
            <a:pPr marL="342900" indent="-342900" algn="ctr">
              <a:lnSpc>
                <a:spcPct val="125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de-DE" sz="2200" kern="1200" dirty="0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  <a:t>Shock di </a:t>
            </a:r>
            <a:r>
              <a:rPr lang="de-DE" sz="2200" kern="1200" dirty="0" err="1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  <a:t>offerta</a:t>
            </a:r>
            <a:r>
              <a:rPr lang="de-DE" sz="2200" kern="1200" dirty="0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de-DE" sz="2200" kern="1200" dirty="0" err="1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  <a:t>negativo</a:t>
            </a:r>
            <a:r>
              <a:rPr lang="en-US" sz="2200" kern="1200" dirty="0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en-US" sz="2200" u="sng" kern="1200" dirty="0" err="1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  <a:t>temporaneo</a:t>
            </a:r>
            <a:r>
              <a:rPr lang="en-US" sz="2200" kern="1200" dirty="0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  <a:t> (3)</a:t>
            </a:r>
            <a:br>
              <a:rPr lang="en-US" sz="2200" kern="1200" dirty="0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</a:br>
            <a:r>
              <a:rPr lang="en-US" sz="1800" i="1" kern="1200" dirty="0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  <a:t>Tre </a:t>
            </a:r>
            <a:r>
              <a:rPr lang="en-US" sz="1800" i="1" kern="1200" dirty="0" err="1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  <a:t>possibilità</a:t>
            </a:r>
            <a:endParaRPr lang="en-US" sz="1800" i="1" kern="1200" dirty="0">
              <a:solidFill>
                <a:srgbClr val="000099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5040908"/>
            <a:ext cx="5257800" cy="126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/>
              <p:cNvSpPr/>
              <p:nvPr/>
            </p:nvSpPr>
            <p:spPr>
              <a:xfrm>
                <a:off x="467545" y="940993"/>
                <a:ext cx="8676456" cy="49694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20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it-IT" sz="22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  <m:sSup>
                      <m:sSupPr>
                        <m:ctrlP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  <m: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e>
                      <m:sup>
                        <m: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it-IT" sz="22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it-IT" sz="22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it-IT" sz="22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2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sz="22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it-IT" sz="22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  <m:r>
                      <a:rPr lang="it-IT" sz="22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sz="2200" dirty="0"/>
                  <a:t>.</a:t>
                </a:r>
              </a:p>
              <a:p>
                <a:pPr>
                  <a:lnSpc>
                    <a:spcPct val="114000"/>
                  </a:lnSpc>
                  <a:spcBef>
                    <a:spcPts val="0"/>
                  </a:spcBef>
                </a:pPr>
                <a:r>
                  <a:rPr lang="it-IT" sz="2000" b="1" dirty="0">
                    <a:solidFill>
                      <a:srgbClr val="C00000"/>
                    </a:solidFill>
                  </a:rPr>
                  <a:t>			       &gt; 0</a:t>
                </a:r>
                <a:r>
                  <a:rPr lang="it-IT" sz="2000" dirty="0"/>
                  <a:t>             </a:t>
                </a:r>
                <a:r>
                  <a:rPr lang="it-IT" sz="2000" b="1" dirty="0"/>
                  <a:t>&lt; 0</a:t>
                </a:r>
                <a:endParaRPr lang="it-IT" sz="2000" b="1" i="1" dirty="0">
                  <a:latin typeface="+mj-lt"/>
                </a:endParaRPr>
              </a:p>
              <a:p>
                <a:pPr>
                  <a:lnSpc>
                    <a:spcPct val="114000"/>
                  </a:lnSpc>
                  <a:spcBef>
                    <a:spcPts val="1200"/>
                  </a:spcBef>
                </a:pPr>
                <a:r>
                  <a:rPr lang="it-IT" sz="2000" i="1" dirty="0">
                    <a:latin typeface="+mj-lt"/>
                  </a:rPr>
                  <a:t> I possibilità: </a:t>
                </a:r>
                <a:r>
                  <a:rPr lang="it-IT" sz="2000" dirty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BC è un falco: </a:t>
                </a:r>
                <a:r>
                  <a:rPr lang="it-IT" sz="20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sz="20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sz="2000" dirty="0">
                    <a:latin typeface="+mj-lt"/>
                  </a:rPr>
                  <a:t> &gt; 0</a:t>
                </a:r>
              </a:p>
              <a:p>
                <a:pPr marL="800100" lvl="1" indent="-34290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r>
                  <a:rPr lang="it-IT" sz="2000" dirty="0">
                    <a:latin typeface="+mj-lt"/>
                  </a:rPr>
                  <a:t>Aumenta </a:t>
                </a:r>
                <a14:m>
                  <m:oMath xmlns:m="http://schemas.openxmlformats.org/officeDocument/2006/math"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it-IT" sz="2000" dirty="0">
                    <a:latin typeface="+mj-lt"/>
                  </a:rPr>
                  <a:t>  per abbattere l’inflazione</a:t>
                </a:r>
              </a:p>
              <a:p>
                <a:pPr>
                  <a:lnSpc>
                    <a:spcPct val="114000"/>
                  </a:lnSpc>
                  <a:spcBef>
                    <a:spcPts val="1200"/>
                  </a:spcBef>
                </a:pPr>
                <a:r>
                  <a:rPr lang="it-IT" sz="2000" i="1" dirty="0"/>
                  <a:t>II possibilità: </a:t>
                </a:r>
                <a:r>
                  <a:rPr lang="it-IT" sz="2000" dirty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BC è una colomba:</a:t>
                </a:r>
                <a:r>
                  <a:rPr lang="it-IT" sz="20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sz="20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sz="2000" dirty="0"/>
                  <a:t> &lt; 0</a:t>
                </a:r>
              </a:p>
              <a:p>
                <a:pPr marL="800100" lvl="1" indent="-34290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r>
                  <a:rPr lang="it-IT" sz="2000" dirty="0"/>
                  <a:t>Riduce i tassi per sostenere la domanda</a:t>
                </a:r>
              </a:p>
              <a:p>
                <a:pPr>
                  <a:lnSpc>
                    <a:spcPct val="114000"/>
                  </a:lnSpc>
                  <a:spcBef>
                    <a:spcPts val="1200"/>
                  </a:spcBef>
                </a:pPr>
                <a:r>
                  <a:rPr lang="it-IT" sz="2000" i="1" dirty="0"/>
                  <a:t>III possibilità</a:t>
                </a:r>
                <a:r>
                  <a:rPr lang="it-IT" sz="2000" dirty="0"/>
                  <a:t>: </a:t>
                </a:r>
                <a:r>
                  <a:rPr lang="it-IT" sz="2000" dirty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BC è attendista:</a:t>
                </a:r>
                <a:r>
                  <a:rPr lang="it-IT" sz="20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sz="20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sz="2000" dirty="0"/>
                  <a:t> = 0</a:t>
                </a:r>
              </a:p>
              <a:p>
                <a:pPr marL="800100" lvl="1" indent="-34290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r>
                  <a:rPr lang="it-IT" sz="2000" dirty="0"/>
                  <a:t>Non fa nulla. Attende che l’economia «rientri» da sola nell’equilibrio di piena occupazione:</a:t>
                </a:r>
              </a:p>
              <a:p>
                <a:pPr marL="1257300" lvl="2" indent="-342900">
                  <a:lnSpc>
                    <a:spcPct val="114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it-IT" sz="2000" dirty="0"/>
                  <a:t>In B, salari e prezzi cominciano a diminuire. </a:t>
                </a:r>
              </a:p>
              <a:p>
                <a:pPr marL="1257300" lvl="2" indent="-342900">
                  <a:lnSpc>
                    <a:spcPct val="114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it-IT" sz="2000" dirty="0"/>
                  <a:t>AS gradualmente ritorna nella posizione iniziale.</a:t>
                </a:r>
                <a:endParaRPr lang="it-IT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5" y="940993"/>
                <a:ext cx="8676456" cy="4969437"/>
              </a:xfrm>
              <a:prstGeom prst="rect">
                <a:avLst/>
              </a:prstGeom>
              <a:blipFill rotWithShape="0">
                <a:blip r:embed="rId3"/>
                <a:stretch>
                  <a:fillRect l="-773" b="-6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  <p:sp>
        <p:nvSpPr>
          <p:cNvPr id="5" name="Parentesi graffa aperta 4"/>
          <p:cNvSpPr/>
          <p:nvPr/>
        </p:nvSpPr>
        <p:spPr>
          <a:xfrm rot="16200000">
            <a:off x="5130062" y="1142746"/>
            <a:ext cx="180020" cy="57606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arentesi graffa aperta 7"/>
          <p:cNvSpPr/>
          <p:nvPr/>
        </p:nvSpPr>
        <p:spPr>
          <a:xfrm rot="16200000">
            <a:off x="3905926" y="1142746"/>
            <a:ext cx="180020" cy="57606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68690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179512" y="175825"/>
            <a:ext cx="6408712" cy="732895"/>
          </a:xfrm>
        </p:spPr>
        <p:txBody>
          <a:bodyPr/>
          <a:lstStyle/>
          <a:p>
            <a:pPr marL="342900" indent="-342900" algn="ctr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de-DE" sz="2200" kern="1200" dirty="0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  <a:t>Shock di </a:t>
            </a:r>
            <a:r>
              <a:rPr lang="de-DE" sz="2200" kern="1200" dirty="0" err="1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  <a:t>offerta</a:t>
            </a:r>
            <a:r>
              <a:rPr lang="de-DE" sz="2200" kern="1200" dirty="0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de-DE" sz="2200" kern="1200" dirty="0" err="1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  <a:t>negativo</a:t>
            </a:r>
            <a:r>
              <a:rPr lang="en-US" sz="2200" kern="1200" dirty="0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en-US" sz="2200" u="sng" kern="1200" dirty="0" err="1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  <a:t>temporaneo</a:t>
            </a:r>
            <a:r>
              <a:rPr lang="en-US" sz="2200" kern="1200" dirty="0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  <a:t> (4) </a:t>
            </a:r>
            <a:r>
              <a:rPr lang="en-US" sz="1800" i="1" kern="1200" dirty="0" err="1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  <a:t>Esempi</a:t>
            </a:r>
            <a:r>
              <a:rPr lang="en-US" sz="1800" i="1" kern="1200" dirty="0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en-US" sz="1800" i="1" kern="1200" dirty="0" err="1">
                <a:solidFill>
                  <a:srgbClr val="000099"/>
                </a:solidFill>
                <a:latin typeface="Arial" panose="020B0604020202020204" pitchFamily="34" charset="0"/>
                <a:cs typeface="+mn-cs"/>
              </a:rPr>
              <a:t>numerici</a:t>
            </a:r>
            <a:endParaRPr lang="en-US" sz="1800" i="1" kern="1200" dirty="0">
              <a:solidFill>
                <a:srgbClr val="000099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5040908"/>
            <a:ext cx="5257800" cy="126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/>
              <p:cNvSpPr/>
              <p:nvPr/>
            </p:nvSpPr>
            <p:spPr>
              <a:xfrm>
                <a:off x="467545" y="940993"/>
                <a:ext cx="8676456" cy="60909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20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it-IT" sz="22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  <m:sSup>
                      <m:sSupPr>
                        <m:ctrlP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  <m: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e>
                      <m:sup>
                        <m: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it-IT" sz="22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it-IT" sz="22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it-IT" sz="22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22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sz="22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it-IT" sz="22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  <m:r>
                      <a:rPr lang="it-IT" sz="22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sz="2200" dirty="0"/>
                  <a:t>.</a:t>
                </a: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2000" dirty="0"/>
                  <a:t>                                               </a:t>
                </a:r>
                <a:r>
                  <a:rPr lang="it-IT" sz="2000" b="1" dirty="0">
                    <a:solidFill>
                      <a:srgbClr val="C00000"/>
                    </a:solidFill>
                  </a:rPr>
                  <a:t>&gt; 0</a:t>
                </a:r>
                <a:r>
                  <a:rPr lang="it-IT" sz="2000" dirty="0"/>
                  <a:t>            </a:t>
                </a:r>
                <a:r>
                  <a:rPr lang="it-IT" sz="2000" b="1" dirty="0"/>
                  <a:t>&lt; 0</a:t>
                </a:r>
              </a:p>
              <a:p>
                <a:pPr>
                  <a:lnSpc>
                    <a:spcPct val="114000"/>
                  </a:lnSpc>
                  <a:spcBef>
                    <a:spcPts val="0"/>
                  </a:spcBef>
                </a:pPr>
                <a:r>
                  <a:rPr lang="it-IT" sz="20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it-IT" sz="22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  <m:sSup>
                      <m:sSupPr>
                        <m:ctrlP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  <m: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e>
                      <m:sup>
                        <m:r>
                          <a:rPr lang="it-IT" sz="22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it-IT" sz="22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it-IT" sz="22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it-IT" sz="22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2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it-IT" sz="2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it-IT" sz="2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𝟎𝟏</m:t>
                    </m:r>
                  </m:oMath>
                </a14:m>
                <a:r>
                  <a:rPr lang="it-IT" sz="2200" b="1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200" b="1" dirty="0">
                    <a:solidFill>
                      <a:srgbClr val="000099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it-IT" sz="22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</m:oMath>
                </a14:m>
                <a:r>
                  <a:rPr lang="it-IT" sz="2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2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(-0,02)</a:t>
                </a:r>
              </a:p>
              <a:p>
                <a:pPr>
                  <a:lnSpc>
                    <a:spcPct val="114000"/>
                  </a:lnSpc>
                  <a:spcBef>
                    <a:spcPts val="1200"/>
                  </a:spcBef>
                </a:pPr>
                <a:r>
                  <a:rPr lang="it-IT" sz="2000" i="1" dirty="0">
                    <a:latin typeface="+mj-lt"/>
                  </a:rPr>
                  <a:t>I :   </a:t>
                </a:r>
                <a:r>
                  <a:rPr lang="it-IT" sz="2000" dirty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BC è un </a:t>
                </a:r>
                <a:r>
                  <a:rPr lang="it-IT" sz="2000" b="1" dirty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falco</a:t>
                </a:r>
                <a:r>
                  <a:rPr lang="it-IT" sz="2000" dirty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:</a:t>
                </a:r>
                <a:r>
                  <a:rPr lang="it-IT" altLang="en-US" sz="2000" dirty="0">
                    <a:ea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it-IT" altLang="en-US" sz="20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it-IT" altLang="en-US" sz="2000" dirty="0">
                    <a:ea typeface="Cambria Math" panose="02040503050406030204" pitchFamily="18" charset="0"/>
                  </a:rPr>
                  <a:t> = 1,5; </a:t>
                </a:r>
                <a14:m>
                  <m:oMath xmlns:m="http://schemas.openxmlformats.org/officeDocument/2006/math">
                    <m:r>
                      <a:rPr lang="it-IT" altLang="en-US" sz="20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</m:oMath>
                </a14:m>
                <a:r>
                  <a:rPr lang="it-IT" altLang="en-US" sz="2000" dirty="0">
                    <a:ea typeface="Cambria Math" panose="02040503050406030204" pitchFamily="18" charset="0"/>
                  </a:rPr>
                  <a:t> = 0,5;</a:t>
                </a:r>
              </a:p>
              <a:p>
                <a:pPr marL="342900" indent="-342900">
                  <a:lnSpc>
                    <a:spcPct val="114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it-IT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sz="20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it-IT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sz="2000" dirty="0">
                    <a:latin typeface="+mj-lt"/>
                  </a:rPr>
                  <a:t> = 1,5 * 0,01 + 0,5 * (-0,02) = 0,005	</a:t>
                </a:r>
              </a:p>
              <a:p>
                <a:pPr algn="r">
                  <a:lnSpc>
                    <a:spcPct val="114000"/>
                  </a:lnSpc>
                  <a:spcBef>
                    <a:spcPts val="0"/>
                  </a:spcBef>
                </a:pPr>
                <a:r>
                  <a:rPr lang="it-IT" sz="2000" b="1" i="1" dirty="0">
                    <a:solidFill>
                      <a:srgbClr val="000099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Aumenta </a:t>
                </a:r>
                <a:r>
                  <a:rPr lang="it-IT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it-IT" sz="2000" dirty="0">
                    <a:latin typeface="+mj-lt"/>
                  </a:rPr>
                  <a:t> di ½ p.p.  </a:t>
                </a: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2000" i="1" dirty="0"/>
                  <a:t>II :   </a:t>
                </a:r>
                <a:r>
                  <a:rPr lang="it-IT" sz="2000" dirty="0">
                    <a:ea typeface="Cambria Math" panose="02040503050406030204" pitchFamily="18" charset="0"/>
                  </a:rPr>
                  <a:t>BC è una </a:t>
                </a:r>
                <a:r>
                  <a:rPr lang="it-IT" sz="2000" b="1" dirty="0">
                    <a:ea typeface="Cambria Math" panose="02040503050406030204" pitchFamily="18" charset="0"/>
                  </a:rPr>
                  <a:t>colomba</a:t>
                </a:r>
                <a:r>
                  <a:rPr lang="it-IT" sz="2000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:</a:t>
                </a:r>
                <a:r>
                  <a:rPr lang="it-IT" sz="20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it-IT" altLang="en-US" sz="20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it-IT" altLang="en-US" sz="2000" dirty="0">
                    <a:ea typeface="Cambria Math" panose="02040503050406030204" pitchFamily="18" charset="0"/>
                  </a:rPr>
                  <a:t> = 1,0; </a:t>
                </a:r>
                <a14:m>
                  <m:oMath xmlns:m="http://schemas.openxmlformats.org/officeDocument/2006/math">
                    <m:r>
                      <a:rPr lang="it-IT" altLang="en-US" sz="20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</m:oMath>
                </a14:m>
                <a:r>
                  <a:rPr lang="it-IT" altLang="en-US" sz="2000" dirty="0">
                    <a:ea typeface="Cambria Math" panose="02040503050406030204" pitchFamily="18" charset="0"/>
                  </a:rPr>
                  <a:t> = 1,0</a:t>
                </a:r>
                <a:endParaRPr lang="it-IT" sz="2000" b="1" i="1" dirty="0">
                  <a:solidFill>
                    <a:srgbClr val="000099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14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it-IT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sz="20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it-IT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sz="2000" dirty="0"/>
                  <a:t> = 1,0 * 0,01 + 1,0 * (-0,02) = - 0,01	</a:t>
                </a:r>
              </a:p>
              <a:p>
                <a:pPr algn="r">
                  <a:lnSpc>
                    <a:spcPct val="114000"/>
                  </a:lnSpc>
                  <a:spcBef>
                    <a:spcPts val="0"/>
                  </a:spcBef>
                </a:pPr>
                <a:r>
                  <a:rPr lang="it-IT" sz="2000" b="1" i="1" dirty="0">
                    <a:solidFill>
                      <a:srgbClr val="000099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Diminuisce </a:t>
                </a:r>
                <a:r>
                  <a:rPr lang="it-IT" sz="2000" dirty="0"/>
                  <a:t> </a:t>
                </a:r>
                <a14:m>
                  <m:oMath xmlns:m="http://schemas.openxmlformats.org/officeDocument/2006/math"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it-IT" sz="2000" dirty="0"/>
                  <a:t> di 1 p.p. </a:t>
                </a:r>
              </a:p>
              <a:p>
                <a:pPr>
                  <a:lnSpc>
                    <a:spcPct val="114000"/>
                  </a:lnSpc>
                  <a:spcBef>
                    <a:spcPts val="1200"/>
                  </a:spcBef>
                </a:pPr>
                <a:r>
                  <a:rPr lang="it-IT" sz="2000" i="1" dirty="0"/>
                  <a:t>III </a:t>
                </a:r>
                <a:r>
                  <a:rPr lang="it-IT" sz="2000" dirty="0"/>
                  <a:t>:   </a:t>
                </a:r>
                <a:r>
                  <a:rPr lang="it-IT" sz="2000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BC è </a:t>
                </a:r>
                <a:r>
                  <a:rPr lang="it-IT" sz="20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attendista</a:t>
                </a:r>
                <a:r>
                  <a:rPr lang="it-IT" sz="2000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it-IT" altLang="en-US" sz="20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it-IT" altLang="en-US" sz="2000" dirty="0">
                    <a:ea typeface="Cambria Math" panose="02040503050406030204" pitchFamily="18" charset="0"/>
                  </a:rPr>
                  <a:t> = 1,0; </a:t>
                </a:r>
                <a14:m>
                  <m:oMath xmlns:m="http://schemas.openxmlformats.org/officeDocument/2006/math">
                    <m:r>
                      <a:rPr lang="it-IT" altLang="en-US" sz="20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</m:oMath>
                </a14:m>
                <a:r>
                  <a:rPr lang="it-IT" altLang="en-US" sz="2000" dirty="0">
                    <a:ea typeface="Cambria Math" panose="02040503050406030204" pitchFamily="18" charset="0"/>
                  </a:rPr>
                  <a:t> = 0,5</a:t>
                </a:r>
                <a:endParaRPr lang="it-IT" sz="2000" dirty="0">
                  <a:solidFill>
                    <a:srgbClr val="C00000"/>
                  </a:solidFill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14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it-IT" sz="20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it-IT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sz="20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  <m:r>
                      <a:rPr lang="it-IT" sz="20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it-IT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sz="2000" dirty="0"/>
                  <a:t> = 1,0 * 0,01 + 0,5 * (-0,02) = 0,00</a:t>
                </a:r>
              </a:p>
              <a:p>
                <a:pPr algn="r">
                  <a:lnSpc>
                    <a:spcPct val="114000"/>
                  </a:lnSpc>
                  <a:spcBef>
                    <a:spcPts val="0"/>
                  </a:spcBef>
                </a:pPr>
                <a:r>
                  <a:rPr lang="it-IT" sz="2000" b="1" i="1" dirty="0">
                    <a:solidFill>
                      <a:srgbClr val="000099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Tassi invariati	        .</a:t>
                </a:r>
                <a:endParaRPr lang="it-IT" sz="2000" dirty="0"/>
              </a:p>
              <a:p>
                <a:pPr algn="r">
                  <a:lnSpc>
                    <a:spcPct val="114000"/>
                  </a:lnSpc>
                  <a:spcBef>
                    <a:spcPts val="1200"/>
                  </a:spcBef>
                </a:pPr>
                <a:r>
                  <a:rPr lang="it-IT" sz="2000" dirty="0"/>
                  <a:t>	</a:t>
                </a:r>
              </a:p>
            </p:txBody>
          </p:sp>
        </mc:Choice>
        <mc:Fallback xmlns=""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5" y="940993"/>
                <a:ext cx="8676456" cy="6090963"/>
              </a:xfrm>
              <a:prstGeom prst="rect">
                <a:avLst/>
              </a:prstGeom>
              <a:blipFill rotWithShape="0">
                <a:blip r:embed="rId3"/>
                <a:stretch>
                  <a:fillRect l="-773" r="-22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  <p:sp>
        <p:nvSpPr>
          <p:cNvPr id="5" name="Parentesi graffa aperta 4"/>
          <p:cNvSpPr/>
          <p:nvPr/>
        </p:nvSpPr>
        <p:spPr>
          <a:xfrm rot="16200000">
            <a:off x="5130062" y="1142746"/>
            <a:ext cx="180020" cy="57606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arentesi graffa aperta 7"/>
          <p:cNvSpPr/>
          <p:nvPr/>
        </p:nvSpPr>
        <p:spPr>
          <a:xfrm rot="16200000">
            <a:off x="3905926" y="1142746"/>
            <a:ext cx="180020" cy="57606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762588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582044" y="3316612"/>
            <a:ext cx="4862513" cy="400050"/>
            <a:chOff x="1200" y="2316"/>
            <a:chExt cx="3063" cy="252"/>
          </a:xfrm>
        </p:grpSpPr>
        <p:sp>
          <p:nvSpPr>
            <p:cNvPr id="3" name="Line 47"/>
            <p:cNvSpPr>
              <a:spLocks noChangeShapeType="1"/>
            </p:cNvSpPr>
            <p:nvPr/>
          </p:nvSpPr>
          <p:spPr bwMode="auto">
            <a:xfrm>
              <a:off x="1200" y="2544"/>
              <a:ext cx="2958" cy="0"/>
            </a:xfrm>
            <a:prstGeom prst="line">
              <a:avLst/>
            </a:prstGeom>
            <a:noFill/>
            <a:ln w="38100">
              <a:solidFill>
                <a:srgbClr val="0080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4" name="Text Box 48"/>
            <p:cNvSpPr txBox="1">
              <a:spLocks noChangeArrowheads="1"/>
            </p:cNvSpPr>
            <p:nvPr/>
          </p:nvSpPr>
          <p:spPr bwMode="blackWhite">
            <a:xfrm>
              <a:off x="3735" y="2316"/>
              <a:ext cx="5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LAD</a:t>
              </a:r>
              <a:endParaRPr lang="en-US" sz="2000" b="0" i="1" dirty="0">
                <a:solidFill>
                  <a:srgbClr val="000066"/>
                </a:solidFill>
              </a:endParaRPr>
            </a:p>
          </p:txBody>
        </p:sp>
      </p:grpSp>
      <p:sp>
        <p:nvSpPr>
          <p:cNvPr id="35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65125" y="6502970"/>
            <a:ext cx="4566915" cy="238398"/>
          </a:xfrm>
        </p:spPr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1582044" y="1849760"/>
            <a:ext cx="3429000" cy="2501900"/>
            <a:chOff x="1200" y="1392"/>
            <a:chExt cx="2160" cy="1576"/>
          </a:xfrm>
        </p:grpSpPr>
        <p:sp>
          <p:nvSpPr>
            <p:cNvPr id="6" name="Line 19"/>
            <p:cNvSpPr>
              <a:spLocks noChangeShapeType="1"/>
            </p:cNvSpPr>
            <p:nvPr/>
          </p:nvSpPr>
          <p:spPr bwMode="black">
            <a:xfrm flipV="1">
              <a:off x="1200" y="1624"/>
              <a:ext cx="1680" cy="1344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7" name="Text Box 43"/>
            <p:cNvSpPr txBox="1">
              <a:spLocks noChangeArrowheads="1"/>
            </p:cNvSpPr>
            <p:nvPr/>
          </p:nvSpPr>
          <p:spPr bwMode="blackWhite">
            <a:xfrm>
              <a:off x="2832" y="1392"/>
              <a:ext cx="5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AS´</a:t>
              </a:r>
              <a:endParaRPr lang="en-US" sz="2000" b="0" i="1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3410844" y="1664023"/>
            <a:ext cx="914400" cy="3919537"/>
            <a:chOff x="2352" y="1275"/>
            <a:chExt cx="576" cy="2469"/>
          </a:xfrm>
        </p:grpSpPr>
        <p:sp>
          <p:nvSpPr>
            <p:cNvPr id="9" name="Line 40"/>
            <p:cNvSpPr>
              <a:spLocks noChangeShapeType="1"/>
            </p:cNvSpPr>
            <p:nvPr/>
          </p:nvSpPr>
          <p:spPr bwMode="auto">
            <a:xfrm>
              <a:off x="2640" y="1536"/>
              <a:ext cx="0" cy="2208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0" name="Text Box 41"/>
            <p:cNvSpPr txBox="1">
              <a:spLocks noChangeArrowheads="1"/>
            </p:cNvSpPr>
            <p:nvPr/>
          </p:nvSpPr>
          <p:spPr bwMode="blackWhite">
            <a:xfrm>
              <a:off x="2352" y="1275"/>
              <a:ext cx="5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LAS</a:t>
              </a:r>
              <a:endParaRPr lang="en-US" sz="2000" b="0" i="1">
                <a:solidFill>
                  <a:srgbClr val="000066"/>
                </a:solidFill>
              </a:endParaRPr>
            </a:p>
          </p:txBody>
        </p:sp>
      </p:grpSp>
      <p:sp>
        <p:nvSpPr>
          <p:cNvPr id="14" name="Line 31"/>
          <p:cNvSpPr>
            <a:spLocks noChangeShapeType="1"/>
          </p:cNvSpPr>
          <p:nvPr/>
        </p:nvSpPr>
        <p:spPr bwMode="black">
          <a:xfrm>
            <a:off x="2344044" y="2605410"/>
            <a:ext cx="28194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blackWhite">
          <a:xfrm>
            <a:off x="5011044" y="444056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AD</a:t>
            </a:r>
            <a:endParaRPr lang="en-US" sz="2000" b="0" i="1" dirty="0">
              <a:solidFill>
                <a:srgbClr val="000066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black">
          <a:xfrm>
            <a:off x="251520" y="116632"/>
            <a:ext cx="896868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/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  Shock di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offerta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negativo</a:t>
            </a:r>
            <a:r>
              <a:rPr lang="en-US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0" u="sng" dirty="0" err="1">
                <a:solidFill>
                  <a:schemeClr val="tx2">
                    <a:lumMod val="50000"/>
                  </a:schemeClr>
                </a:solidFill>
              </a:rPr>
              <a:t>temporaneo</a:t>
            </a:r>
            <a:r>
              <a:rPr lang="en-US" b="0" dirty="0">
                <a:solidFill>
                  <a:schemeClr val="tx2">
                    <a:lumMod val="50000"/>
                  </a:schemeClr>
                </a:solidFill>
              </a:rPr>
              <a:t>: BC è un </a:t>
            </a:r>
            <a:r>
              <a:rPr lang="en-US" dirty="0" err="1">
                <a:solidFill>
                  <a:srgbClr val="C00000"/>
                </a:solidFill>
              </a:rPr>
              <a:t>falco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562994" y="1462410"/>
            <a:ext cx="5181600" cy="4119563"/>
            <a:chOff x="1188" y="1152"/>
            <a:chExt cx="3264" cy="2595"/>
          </a:xfrm>
        </p:grpSpPr>
        <p:sp>
          <p:nvSpPr>
            <p:cNvPr id="18" name="Line 5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20" name="Text Box 7"/>
          <p:cNvSpPr txBox="1">
            <a:spLocks noChangeArrowheads="1"/>
          </p:cNvSpPr>
          <p:nvPr/>
        </p:nvSpPr>
        <p:spPr bwMode="black">
          <a:xfrm rot="-5400000">
            <a:off x="-534887" y="3149099"/>
            <a:ext cx="2322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Inflazione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black">
          <a:xfrm>
            <a:off x="3601344" y="558356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Y*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22" name="Oval 15"/>
          <p:cNvSpPr>
            <a:spLocks noChangeArrowheads="1"/>
          </p:cNvSpPr>
          <p:nvPr/>
        </p:nvSpPr>
        <p:spPr bwMode="blackWhite">
          <a:xfrm>
            <a:off x="3810894" y="361823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blackWhite">
          <a:xfrm>
            <a:off x="2877444" y="264986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B</a:t>
            </a:r>
            <a:endParaRPr lang="en-US" sz="2000" b="0" i="1">
              <a:solidFill>
                <a:srgbClr val="000066"/>
              </a:solidFill>
            </a:endParaRP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blackWhite">
          <a:xfrm>
            <a:off x="3048894" y="307213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544568" y="963012"/>
            <a:ext cx="2635943" cy="339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de-DE" dirty="0">
                <a:solidFill>
                  <a:srgbClr val="000066"/>
                </a:solidFill>
              </a:rPr>
              <a:t>Nella TR, </a:t>
            </a:r>
            <a:r>
              <a:rPr lang="de-DE" dirty="0" err="1">
                <a:solidFill>
                  <a:srgbClr val="000066"/>
                </a:solidFill>
              </a:rPr>
              <a:t>prevale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b="1" dirty="0" err="1">
                <a:solidFill>
                  <a:srgbClr val="000066"/>
                </a:solidFill>
              </a:rPr>
              <a:t>l‘aumento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dei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tassi</a:t>
            </a:r>
            <a:r>
              <a:rPr lang="de-DE" dirty="0">
                <a:solidFill>
                  <a:srgbClr val="000066"/>
                </a:solidFill>
              </a:rPr>
              <a:t>:</a:t>
            </a:r>
          </a:p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de-DE" dirty="0">
                <a:solidFill>
                  <a:srgbClr val="000066"/>
                </a:solidFill>
              </a:rPr>
              <a:t>AD si </a:t>
            </a:r>
            <a:r>
              <a:rPr lang="de-DE" dirty="0" err="1">
                <a:solidFill>
                  <a:srgbClr val="000066"/>
                </a:solidFill>
              </a:rPr>
              <a:t>sposta</a:t>
            </a:r>
            <a:r>
              <a:rPr lang="de-DE" dirty="0">
                <a:solidFill>
                  <a:srgbClr val="000066"/>
                </a:solidFill>
              </a:rPr>
              <a:t> a </a:t>
            </a:r>
            <a:r>
              <a:rPr lang="de-DE" dirty="0" err="1">
                <a:solidFill>
                  <a:srgbClr val="000066"/>
                </a:solidFill>
              </a:rPr>
              <a:t>sinistra</a:t>
            </a:r>
            <a:r>
              <a:rPr lang="de-DE" dirty="0">
                <a:solidFill>
                  <a:srgbClr val="000066"/>
                </a:solidFill>
              </a:rPr>
              <a:t>:</a:t>
            </a: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rgbClr val="000066"/>
                </a:solidFill>
              </a:rPr>
              <a:t>Equilibrio</a:t>
            </a:r>
            <a:r>
              <a:rPr lang="de-DE" dirty="0">
                <a:solidFill>
                  <a:srgbClr val="000066"/>
                </a:solidFill>
              </a:rPr>
              <a:t> di BP in C</a:t>
            </a: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rgbClr val="000066"/>
                </a:solidFill>
              </a:rPr>
              <a:t>Equilibrio</a:t>
            </a:r>
            <a:r>
              <a:rPr lang="de-DE" dirty="0">
                <a:solidFill>
                  <a:srgbClr val="000066"/>
                </a:solidFill>
              </a:rPr>
              <a:t> di LP in A</a:t>
            </a:r>
          </a:p>
          <a:p>
            <a:pPr algn="r">
              <a:lnSpc>
                <a:spcPct val="114000"/>
              </a:lnSpc>
              <a:spcBef>
                <a:spcPts val="1200"/>
              </a:spcBef>
            </a:pPr>
            <a:r>
              <a:rPr lang="de-DE" i="1" u="sng" dirty="0">
                <a:solidFill>
                  <a:srgbClr val="000066"/>
                </a:solidFill>
              </a:rPr>
              <a:t>Pro</a:t>
            </a:r>
            <a:r>
              <a:rPr lang="de-DE" dirty="0">
                <a:solidFill>
                  <a:srgbClr val="000066"/>
                </a:solidFill>
              </a:rPr>
              <a:t>:  </a:t>
            </a:r>
            <a:r>
              <a:rPr lang="de-DE" dirty="0" err="1">
                <a:solidFill>
                  <a:srgbClr val="000066"/>
                </a:solidFill>
              </a:rPr>
              <a:t>l‘inflazione</a:t>
            </a:r>
            <a:r>
              <a:rPr lang="de-DE" dirty="0">
                <a:solidFill>
                  <a:srgbClr val="000066"/>
                </a:solidFill>
              </a:rPr>
              <a:t> è </a:t>
            </a:r>
            <a:r>
              <a:rPr lang="de-DE" dirty="0" err="1">
                <a:solidFill>
                  <a:srgbClr val="000066"/>
                </a:solidFill>
              </a:rPr>
              <a:t>stata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ridotta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rapidamente</a:t>
            </a:r>
            <a:r>
              <a:rPr lang="de-DE" dirty="0">
                <a:solidFill>
                  <a:srgbClr val="000066"/>
                </a:solidFill>
              </a:rPr>
              <a:t>.</a:t>
            </a:r>
          </a:p>
          <a:p>
            <a:pPr algn="r">
              <a:lnSpc>
                <a:spcPct val="114000"/>
              </a:lnSpc>
              <a:spcBef>
                <a:spcPts val="1200"/>
              </a:spcBef>
            </a:pPr>
            <a:r>
              <a:rPr lang="de-DE" i="1" u="sng" dirty="0" err="1">
                <a:solidFill>
                  <a:srgbClr val="000066"/>
                </a:solidFill>
              </a:rPr>
              <a:t>Contro</a:t>
            </a:r>
            <a:r>
              <a:rPr lang="de-DE" dirty="0">
                <a:solidFill>
                  <a:srgbClr val="000066"/>
                </a:solidFill>
              </a:rPr>
              <a:t>:  la </a:t>
            </a:r>
            <a:r>
              <a:rPr lang="de-DE" dirty="0" err="1">
                <a:solidFill>
                  <a:srgbClr val="000066"/>
                </a:solidFill>
              </a:rPr>
              <a:t>recessione</a:t>
            </a:r>
            <a:r>
              <a:rPr lang="de-DE" dirty="0">
                <a:solidFill>
                  <a:srgbClr val="000066"/>
                </a:solidFill>
              </a:rPr>
              <a:t> è </a:t>
            </a:r>
            <a:r>
              <a:rPr lang="de-DE" dirty="0" err="1">
                <a:solidFill>
                  <a:srgbClr val="000066"/>
                </a:solidFill>
              </a:rPr>
              <a:t>stata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prolungata</a:t>
            </a:r>
            <a:endParaRPr lang="de-DE" dirty="0">
              <a:solidFill>
                <a:srgbClr val="000066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black">
          <a:xfrm>
            <a:off x="5508104" y="5616086"/>
            <a:ext cx="1265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Prodotto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blackWhite">
          <a:xfrm>
            <a:off x="3991869" y="329756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</a:t>
            </a:r>
            <a:endParaRPr lang="en-US" sz="2000" b="0" i="1">
              <a:solidFill>
                <a:srgbClr val="000066"/>
              </a:solidFill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6716" y="3501008"/>
            <a:ext cx="190500" cy="409575"/>
          </a:xfrm>
          <a:prstGeom prst="rect">
            <a:avLst/>
          </a:prstGeom>
          <a:noFill/>
        </p:spPr>
      </p:pic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black">
          <a:xfrm>
            <a:off x="1968624" y="2959968"/>
            <a:ext cx="28194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30" name="Oval 21"/>
          <p:cNvSpPr>
            <a:spLocks noChangeArrowheads="1"/>
          </p:cNvSpPr>
          <p:nvPr/>
        </p:nvSpPr>
        <p:spPr bwMode="blackWhite">
          <a:xfrm>
            <a:off x="2627784" y="3383533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blackWhite">
          <a:xfrm>
            <a:off x="2411760" y="302889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C</a:t>
            </a:r>
            <a:endParaRPr lang="en-US" sz="2000" b="0" i="1" dirty="0">
              <a:solidFill>
                <a:srgbClr val="000066"/>
              </a:solidFill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blackWhite">
          <a:xfrm>
            <a:off x="4572000" y="482909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AD‘</a:t>
            </a:r>
            <a:endParaRPr lang="en-US" sz="2000" b="0" i="1" dirty="0">
              <a:solidFill>
                <a:srgbClr val="000066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6314" y="5949280"/>
            <a:ext cx="43617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95574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582044" y="3316613"/>
            <a:ext cx="4862513" cy="400050"/>
            <a:chOff x="1200" y="2316"/>
            <a:chExt cx="3063" cy="252"/>
          </a:xfrm>
        </p:grpSpPr>
        <p:sp>
          <p:nvSpPr>
            <p:cNvPr id="3" name="Line 47"/>
            <p:cNvSpPr>
              <a:spLocks noChangeShapeType="1"/>
            </p:cNvSpPr>
            <p:nvPr/>
          </p:nvSpPr>
          <p:spPr bwMode="auto">
            <a:xfrm>
              <a:off x="1200" y="2544"/>
              <a:ext cx="2958" cy="0"/>
            </a:xfrm>
            <a:prstGeom prst="line">
              <a:avLst/>
            </a:prstGeom>
            <a:noFill/>
            <a:ln w="38100">
              <a:solidFill>
                <a:srgbClr val="0080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4" name="Text Box 48"/>
            <p:cNvSpPr txBox="1">
              <a:spLocks noChangeArrowheads="1"/>
            </p:cNvSpPr>
            <p:nvPr/>
          </p:nvSpPr>
          <p:spPr bwMode="blackWhite">
            <a:xfrm>
              <a:off x="3735" y="2316"/>
              <a:ext cx="5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LAD</a:t>
              </a:r>
              <a:endParaRPr lang="en-US" sz="2000" b="0" i="1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1832869" y="1773561"/>
            <a:ext cx="3387726" cy="2349501"/>
            <a:chOff x="1358" y="1344"/>
            <a:chExt cx="2134" cy="1480"/>
          </a:xfrm>
        </p:grpSpPr>
        <p:sp>
          <p:nvSpPr>
            <p:cNvPr id="6" name="Line 19"/>
            <p:cNvSpPr>
              <a:spLocks noChangeShapeType="1"/>
            </p:cNvSpPr>
            <p:nvPr/>
          </p:nvSpPr>
          <p:spPr bwMode="black">
            <a:xfrm flipV="1">
              <a:off x="1358" y="1480"/>
              <a:ext cx="1680" cy="1344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7" name="Text Box 43"/>
            <p:cNvSpPr txBox="1">
              <a:spLocks noChangeArrowheads="1"/>
            </p:cNvSpPr>
            <p:nvPr/>
          </p:nvSpPr>
          <p:spPr bwMode="blackWhite">
            <a:xfrm>
              <a:off x="2964" y="1344"/>
              <a:ext cx="5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AS‘</a:t>
              </a:r>
              <a:endParaRPr lang="en-US" sz="2000" b="0" i="1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3410844" y="1664023"/>
            <a:ext cx="914400" cy="3919537"/>
            <a:chOff x="2352" y="1275"/>
            <a:chExt cx="576" cy="2469"/>
          </a:xfrm>
        </p:grpSpPr>
        <p:sp>
          <p:nvSpPr>
            <p:cNvPr id="9" name="Line 40"/>
            <p:cNvSpPr>
              <a:spLocks noChangeShapeType="1"/>
            </p:cNvSpPr>
            <p:nvPr/>
          </p:nvSpPr>
          <p:spPr bwMode="auto">
            <a:xfrm>
              <a:off x="2640" y="1536"/>
              <a:ext cx="0" cy="2208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0" name="Text Box 41"/>
            <p:cNvSpPr txBox="1">
              <a:spLocks noChangeArrowheads="1"/>
            </p:cNvSpPr>
            <p:nvPr/>
          </p:nvSpPr>
          <p:spPr bwMode="blackWhite">
            <a:xfrm>
              <a:off x="2352" y="1275"/>
              <a:ext cx="5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LAS</a:t>
              </a:r>
              <a:endParaRPr lang="en-US" sz="2000" b="0" i="1">
                <a:solidFill>
                  <a:srgbClr val="000066"/>
                </a:solidFill>
              </a:endParaRPr>
            </a:p>
          </p:txBody>
        </p:sp>
      </p:grpSp>
      <p:sp>
        <p:nvSpPr>
          <p:cNvPr id="14" name="Line 31"/>
          <p:cNvSpPr>
            <a:spLocks noChangeShapeType="1"/>
          </p:cNvSpPr>
          <p:nvPr/>
        </p:nvSpPr>
        <p:spPr bwMode="black">
          <a:xfrm>
            <a:off x="2344044" y="2605410"/>
            <a:ext cx="28194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blackWhite">
          <a:xfrm>
            <a:off x="5011044" y="444056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AD</a:t>
            </a:r>
            <a:endParaRPr lang="en-US" sz="2000" b="0" i="1" dirty="0">
              <a:solidFill>
                <a:srgbClr val="000066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black">
          <a:xfrm>
            <a:off x="251520" y="116632"/>
            <a:ext cx="896868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/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  Shock di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offerta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negativo</a:t>
            </a:r>
            <a:r>
              <a:rPr lang="en-US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0" u="sng" dirty="0" err="1">
                <a:solidFill>
                  <a:schemeClr val="tx2">
                    <a:lumMod val="50000"/>
                  </a:schemeClr>
                </a:solidFill>
              </a:rPr>
              <a:t>temporaneo</a:t>
            </a:r>
            <a:r>
              <a:rPr lang="en-US" b="0" dirty="0">
                <a:solidFill>
                  <a:schemeClr val="tx2">
                    <a:lumMod val="50000"/>
                  </a:schemeClr>
                </a:solidFill>
              </a:rPr>
              <a:t>: BC è </a:t>
            </a:r>
            <a:r>
              <a:rPr lang="en-US" b="0" dirty="0" err="1">
                <a:solidFill>
                  <a:schemeClr val="tx2">
                    <a:lumMod val="50000"/>
                  </a:schemeClr>
                </a:solidFill>
              </a:rPr>
              <a:t>una</a:t>
            </a:r>
            <a:r>
              <a:rPr lang="en-US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colomba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562994" y="1462410"/>
            <a:ext cx="5181600" cy="4119563"/>
            <a:chOff x="1188" y="1152"/>
            <a:chExt cx="3264" cy="2595"/>
          </a:xfrm>
        </p:grpSpPr>
        <p:sp>
          <p:nvSpPr>
            <p:cNvPr id="18" name="Line 5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20" name="Text Box 7"/>
          <p:cNvSpPr txBox="1">
            <a:spLocks noChangeArrowheads="1"/>
          </p:cNvSpPr>
          <p:nvPr/>
        </p:nvSpPr>
        <p:spPr bwMode="black">
          <a:xfrm rot="-5400000">
            <a:off x="-534887" y="3149099"/>
            <a:ext cx="2322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Inflazione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black">
          <a:xfrm>
            <a:off x="3601344" y="558356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Y*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22" name="Oval 15"/>
          <p:cNvSpPr>
            <a:spLocks noChangeArrowheads="1"/>
          </p:cNvSpPr>
          <p:nvPr/>
        </p:nvSpPr>
        <p:spPr bwMode="blackWhite">
          <a:xfrm>
            <a:off x="3810894" y="361823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blackWhite">
          <a:xfrm>
            <a:off x="2877444" y="264986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B</a:t>
            </a:r>
            <a:endParaRPr lang="en-US" sz="2000" b="0" i="1">
              <a:solidFill>
                <a:srgbClr val="000066"/>
              </a:solidFill>
            </a:endParaRP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blackWhite">
          <a:xfrm>
            <a:off x="3048894" y="307213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444208" y="1556792"/>
            <a:ext cx="2699792" cy="36779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de-DE" dirty="0">
                <a:solidFill>
                  <a:srgbClr val="000066"/>
                </a:solidFill>
              </a:rPr>
              <a:t>Nella TR, </a:t>
            </a:r>
            <a:r>
              <a:rPr lang="de-DE" dirty="0" err="1">
                <a:solidFill>
                  <a:srgbClr val="000066"/>
                </a:solidFill>
              </a:rPr>
              <a:t>prevale</a:t>
            </a:r>
            <a:r>
              <a:rPr lang="de-DE" dirty="0">
                <a:solidFill>
                  <a:srgbClr val="000066"/>
                </a:solidFill>
              </a:rPr>
              <a:t> la </a:t>
            </a:r>
            <a:r>
              <a:rPr lang="de-DE" b="1" dirty="0" err="1">
                <a:solidFill>
                  <a:srgbClr val="000066"/>
                </a:solidFill>
              </a:rPr>
              <a:t>riduzione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dei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tassi</a:t>
            </a:r>
            <a:r>
              <a:rPr lang="de-DE" dirty="0">
                <a:solidFill>
                  <a:srgbClr val="000066"/>
                </a:solidFill>
              </a:rPr>
              <a:t>: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de-DE" dirty="0">
                <a:solidFill>
                  <a:srgbClr val="000066"/>
                </a:solidFill>
              </a:rPr>
              <a:t>AD si </a:t>
            </a:r>
            <a:r>
              <a:rPr lang="de-DE" dirty="0" err="1">
                <a:solidFill>
                  <a:srgbClr val="000066"/>
                </a:solidFill>
              </a:rPr>
              <a:t>sposta</a:t>
            </a:r>
            <a:r>
              <a:rPr lang="de-DE" dirty="0">
                <a:solidFill>
                  <a:srgbClr val="000066"/>
                </a:solidFill>
              </a:rPr>
              <a:t> a </a:t>
            </a:r>
            <a:r>
              <a:rPr lang="de-DE" dirty="0" err="1">
                <a:solidFill>
                  <a:srgbClr val="000066"/>
                </a:solidFill>
              </a:rPr>
              <a:t>destra</a:t>
            </a:r>
            <a:r>
              <a:rPr lang="de-DE" dirty="0">
                <a:solidFill>
                  <a:srgbClr val="000066"/>
                </a:solidFill>
              </a:rPr>
              <a:t>: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rgbClr val="000066"/>
                </a:solidFill>
              </a:rPr>
              <a:t>Equilibrio</a:t>
            </a:r>
            <a:r>
              <a:rPr lang="de-DE" dirty="0">
                <a:solidFill>
                  <a:srgbClr val="000066"/>
                </a:solidFill>
              </a:rPr>
              <a:t> di BP in C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rgbClr val="000066"/>
                </a:solidFill>
              </a:rPr>
              <a:t>Equilibrio</a:t>
            </a:r>
            <a:r>
              <a:rPr lang="de-DE" dirty="0">
                <a:solidFill>
                  <a:srgbClr val="000066"/>
                </a:solidFill>
              </a:rPr>
              <a:t> di LP in A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dirty="0">
              <a:solidFill>
                <a:srgbClr val="000066"/>
              </a:solidFill>
            </a:endParaRPr>
          </a:p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lang="de-DE" i="1" u="sng" dirty="0">
                <a:solidFill>
                  <a:srgbClr val="000066"/>
                </a:solidFill>
              </a:rPr>
              <a:t>Pro</a:t>
            </a:r>
            <a:r>
              <a:rPr lang="de-DE" dirty="0">
                <a:solidFill>
                  <a:srgbClr val="000066"/>
                </a:solidFill>
              </a:rPr>
              <a:t>: la </a:t>
            </a:r>
            <a:r>
              <a:rPr lang="de-DE" dirty="0" err="1">
                <a:solidFill>
                  <a:srgbClr val="000066"/>
                </a:solidFill>
              </a:rPr>
              <a:t>recessione</a:t>
            </a:r>
            <a:r>
              <a:rPr lang="de-DE" dirty="0">
                <a:solidFill>
                  <a:srgbClr val="000066"/>
                </a:solidFill>
              </a:rPr>
              <a:t> è  </a:t>
            </a:r>
            <a:r>
              <a:rPr lang="de-DE" dirty="0" err="1">
                <a:solidFill>
                  <a:srgbClr val="000066"/>
                </a:solidFill>
              </a:rPr>
              <a:t>contenuta</a:t>
            </a:r>
            <a:r>
              <a:rPr lang="de-DE" dirty="0">
                <a:solidFill>
                  <a:srgbClr val="000066"/>
                </a:solidFill>
              </a:rPr>
              <a:t>.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lang="de-DE" i="1" u="sng" dirty="0" err="1">
                <a:solidFill>
                  <a:srgbClr val="000066"/>
                </a:solidFill>
              </a:rPr>
              <a:t>Contro</a:t>
            </a:r>
            <a:r>
              <a:rPr lang="de-DE" dirty="0">
                <a:solidFill>
                  <a:srgbClr val="000066"/>
                </a:solidFill>
              </a:rPr>
              <a:t>: … a </a:t>
            </a:r>
            <a:r>
              <a:rPr lang="de-DE" dirty="0" err="1">
                <a:solidFill>
                  <a:srgbClr val="000066"/>
                </a:solidFill>
              </a:rPr>
              <a:t>prezzo</a:t>
            </a:r>
            <a:r>
              <a:rPr lang="de-DE" dirty="0">
                <a:solidFill>
                  <a:srgbClr val="000066"/>
                </a:solidFill>
              </a:rPr>
              <a:t> di 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lang="de-DE" dirty="0">
                <a:solidFill>
                  <a:srgbClr val="000066"/>
                </a:solidFill>
              </a:rPr>
              <a:t>più </a:t>
            </a:r>
            <a:r>
              <a:rPr lang="de-DE" dirty="0" err="1">
                <a:solidFill>
                  <a:srgbClr val="000066"/>
                </a:solidFill>
              </a:rPr>
              <a:t>inflazione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nel</a:t>
            </a:r>
            <a:r>
              <a:rPr lang="de-DE" dirty="0">
                <a:solidFill>
                  <a:srgbClr val="000066"/>
                </a:solidFill>
              </a:rPr>
              <a:t> BP.</a:t>
            </a: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black">
          <a:xfrm>
            <a:off x="5315844" y="5583560"/>
            <a:ext cx="1485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Prodotto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blackWhite">
          <a:xfrm>
            <a:off x="3991869" y="329756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</a:t>
            </a:r>
            <a:endParaRPr lang="en-US" sz="2000" b="0" i="1">
              <a:solidFill>
                <a:srgbClr val="000066"/>
              </a:solidFill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6716" y="3501008"/>
            <a:ext cx="190500" cy="409575"/>
          </a:xfrm>
          <a:prstGeom prst="rect">
            <a:avLst/>
          </a:prstGeom>
          <a:noFill/>
        </p:spPr>
      </p:pic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black">
          <a:xfrm>
            <a:off x="2915816" y="2132856"/>
            <a:ext cx="28194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30" name="Oval 21"/>
          <p:cNvSpPr>
            <a:spLocks noChangeArrowheads="1"/>
          </p:cNvSpPr>
          <p:nvPr/>
        </p:nvSpPr>
        <p:spPr bwMode="blackWhite">
          <a:xfrm>
            <a:off x="3563888" y="259144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blackWhite">
          <a:xfrm>
            <a:off x="3419872" y="2236802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C</a:t>
            </a:r>
            <a:endParaRPr lang="en-US" sz="2000" b="0" i="1" dirty="0">
              <a:solidFill>
                <a:srgbClr val="000066"/>
              </a:solidFill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blackWhite">
          <a:xfrm>
            <a:off x="5534000" y="3964994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AD‘</a:t>
            </a:r>
            <a:endParaRPr lang="en-US" sz="2000" b="0" i="1" dirty="0">
              <a:solidFill>
                <a:srgbClr val="000066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95536" y="6021288"/>
            <a:ext cx="4392488" cy="2698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437133" y="6453336"/>
            <a:ext cx="4566915" cy="238398"/>
          </a:xfrm>
        </p:spPr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197144262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582044" y="3676974"/>
            <a:ext cx="4764088" cy="400050"/>
            <a:chOff x="1200" y="2543"/>
            <a:chExt cx="3001" cy="252"/>
          </a:xfrm>
        </p:grpSpPr>
        <p:sp>
          <p:nvSpPr>
            <p:cNvPr id="3" name="Line 47"/>
            <p:cNvSpPr>
              <a:spLocks noChangeShapeType="1"/>
            </p:cNvSpPr>
            <p:nvPr/>
          </p:nvSpPr>
          <p:spPr bwMode="auto">
            <a:xfrm>
              <a:off x="1200" y="2544"/>
              <a:ext cx="2958" cy="0"/>
            </a:xfrm>
            <a:prstGeom prst="line">
              <a:avLst/>
            </a:prstGeom>
            <a:noFill/>
            <a:ln w="38100">
              <a:solidFill>
                <a:srgbClr val="0080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4" name="Text Box 48"/>
            <p:cNvSpPr txBox="1">
              <a:spLocks noChangeArrowheads="1"/>
            </p:cNvSpPr>
            <p:nvPr/>
          </p:nvSpPr>
          <p:spPr bwMode="blackWhite">
            <a:xfrm>
              <a:off x="3673" y="2543"/>
              <a:ext cx="5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LAD</a:t>
              </a:r>
              <a:endParaRPr lang="en-US" sz="2000" b="0" i="1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1791072" y="1700808"/>
            <a:ext cx="3429000" cy="2501900"/>
            <a:chOff x="1200" y="1392"/>
            <a:chExt cx="2160" cy="1576"/>
          </a:xfrm>
        </p:grpSpPr>
        <p:sp>
          <p:nvSpPr>
            <p:cNvPr id="6" name="Line 19"/>
            <p:cNvSpPr>
              <a:spLocks noChangeShapeType="1"/>
            </p:cNvSpPr>
            <p:nvPr/>
          </p:nvSpPr>
          <p:spPr bwMode="black">
            <a:xfrm flipV="1">
              <a:off x="1200" y="1624"/>
              <a:ext cx="1680" cy="1344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7" name="Text Box 43"/>
            <p:cNvSpPr txBox="1">
              <a:spLocks noChangeArrowheads="1"/>
            </p:cNvSpPr>
            <p:nvPr/>
          </p:nvSpPr>
          <p:spPr bwMode="blackWhite">
            <a:xfrm>
              <a:off x="2832" y="1392"/>
              <a:ext cx="5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AS´</a:t>
              </a:r>
              <a:endParaRPr lang="en-US" sz="2000" b="0" i="1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3410844" y="1664023"/>
            <a:ext cx="914400" cy="3919537"/>
            <a:chOff x="2352" y="1275"/>
            <a:chExt cx="576" cy="2469"/>
          </a:xfrm>
        </p:grpSpPr>
        <p:sp>
          <p:nvSpPr>
            <p:cNvPr id="9" name="Line 40"/>
            <p:cNvSpPr>
              <a:spLocks noChangeShapeType="1"/>
            </p:cNvSpPr>
            <p:nvPr/>
          </p:nvSpPr>
          <p:spPr bwMode="auto">
            <a:xfrm>
              <a:off x="2640" y="1536"/>
              <a:ext cx="0" cy="2208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0" name="Text Box 41"/>
            <p:cNvSpPr txBox="1">
              <a:spLocks noChangeArrowheads="1"/>
            </p:cNvSpPr>
            <p:nvPr/>
          </p:nvSpPr>
          <p:spPr bwMode="blackWhite">
            <a:xfrm>
              <a:off x="2352" y="1275"/>
              <a:ext cx="5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LAS</a:t>
              </a:r>
              <a:endParaRPr lang="en-US" sz="2000" b="0" i="1">
                <a:solidFill>
                  <a:srgbClr val="000066"/>
                </a:solidFill>
              </a:endParaRPr>
            </a:p>
          </p:txBody>
        </p:sp>
      </p:grpSp>
      <p:sp>
        <p:nvSpPr>
          <p:cNvPr id="14" name="Line 31"/>
          <p:cNvSpPr>
            <a:spLocks noChangeShapeType="1"/>
          </p:cNvSpPr>
          <p:nvPr/>
        </p:nvSpPr>
        <p:spPr bwMode="black">
          <a:xfrm>
            <a:off x="2344044" y="2605410"/>
            <a:ext cx="28194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blackWhite">
          <a:xfrm>
            <a:off x="5011044" y="444056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 dirty="0">
                <a:solidFill>
                  <a:srgbClr val="000066"/>
                </a:solidFill>
              </a:rPr>
              <a:t>AD</a:t>
            </a:r>
            <a:endParaRPr lang="en-US" sz="2000" b="0" i="1" dirty="0">
              <a:solidFill>
                <a:srgbClr val="000066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black">
          <a:xfrm>
            <a:off x="251520" y="116632"/>
            <a:ext cx="896868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/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  Shock di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offerta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negativo</a:t>
            </a:r>
            <a:r>
              <a:rPr lang="en-US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0" u="sng" dirty="0" err="1">
                <a:solidFill>
                  <a:schemeClr val="tx2">
                    <a:lumMod val="50000"/>
                  </a:schemeClr>
                </a:solidFill>
              </a:rPr>
              <a:t>temporaneo</a:t>
            </a:r>
            <a:r>
              <a:rPr lang="en-US" b="0" dirty="0">
                <a:solidFill>
                  <a:schemeClr val="tx2">
                    <a:lumMod val="50000"/>
                  </a:schemeClr>
                </a:solidFill>
              </a:rPr>
              <a:t>: BC è  </a:t>
            </a:r>
            <a:r>
              <a:rPr lang="en-US" dirty="0" err="1">
                <a:solidFill>
                  <a:srgbClr val="000099"/>
                </a:solidFill>
              </a:rPr>
              <a:t>attendista</a:t>
            </a:r>
            <a:endParaRPr lang="en-US" dirty="0">
              <a:solidFill>
                <a:srgbClr val="000099"/>
              </a:solidFill>
            </a:endParaRPr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562994" y="1462410"/>
            <a:ext cx="5181600" cy="4119563"/>
            <a:chOff x="1188" y="1152"/>
            <a:chExt cx="3264" cy="2595"/>
          </a:xfrm>
        </p:grpSpPr>
        <p:sp>
          <p:nvSpPr>
            <p:cNvPr id="18" name="Line 5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20" name="Text Box 7"/>
          <p:cNvSpPr txBox="1">
            <a:spLocks noChangeArrowheads="1"/>
          </p:cNvSpPr>
          <p:nvPr/>
        </p:nvSpPr>
        <p:spPr bwMode="black">
          <a:xfrm rot="-5400000">
            <a:off x="-534887" y="3149099"/>
            <a:ext cx="2322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Inflazione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black">
          <a:xfrm>
            <a:off x="3601344" y="558356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>
                <a:solidFill>
                  <a:srgbClr val="000066"/>
                </a:solidFill>
              </a:rPr>
              <a:t>0</a:t>
            </a:r>
            <a:endParaRPr lang="en-US" sz="2000" b="0">
              <a:solidFill>
                <a:srgbClr val="000066"/>
              </a:solidFill>
            </a:endParaRPr>
          </a:p>
        </p:txBody>
      </p:sp>
      <p:sp>
        <p:nvSpPr>
          <p:cNvPr id="22" name="Oval 15"/>
          <p:cNvSpPr>
            <a:spLocks noChangeArrowheads="1"/>
          </p:cNvSpPr>
          <p:nvPr/>
        </p:nvSpPr>
        <p:spPr bwMode="blackWhite">
          <a:xfrm>
            <a:off x="3810894" y="361823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blackWhite">
          <a:xfrm>
            <a:off x="2877444" y="264986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B</a:t>
            </a:r>
            <a:endParaRPr lang="en-US" sz="2000" b="0" i="1">
              <a:solidFill>
                <a:srgbClr val="000066"/>
              </a:solidFill>
            </a:endParaRP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blackWhite">
          <a:xfrm>
            <a:off x="3048894" y="307213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322023" y="786184"/>
            <a:ext cx="2786481" cy="4599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de-DE" dirty="0">
                <a:solidFill>
                  <a:srgbClr val="000066"/>
                </a:solidFill>
              </a:rPr>
              <a:t>La BC non </a:t>
            </a:r>
            <a:r>
              <a:rPr lang="de-DE" dirty="0" err="1">
                <a:solidFill>
                  <a:srgbClr val="000066"/>
                </a:solidFill>
              </a:rPr>
              <a:t>agisce</a:t>
            </a:r>
            <a:r>
              <a:rPr lang="de-DE" dirty="0">
                <a:solidFill>
                  <a:srgbClr val="000066"/>
                </a:solidFill>
              </a:rPr>
              <a:t>.</a:t>
            </a: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de-DE" dirty="0">
                <a:solidFill>
                  <a:srgbClr val="000066"/>
                </a:solidFill>
              </a:rPr>
              <a:t>I </a:t>
            </a:r>
            <a:r>
              <a:rPr lang="de-DE" dirty="0" err="1">
                <a:solidFill>
                  <a:srgbClr val="000066"/>
                </a:solidFill>
              </a:rPr>
              <a:t>tassi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restano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invariati</a:t>
            </a:r>
            <a:r>
              <a:rPr lang="de-DE" dirty="0">
                <a:solidFill>
                  <a:srgbClr val="000066"/>
                </a:solidFill>
              </a:rPr>
              <a:t>:</a:t>
            </a: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de-DE" dirty="0">
                <a:solidFill>
                  <a:srgbClr val="000066"/>
                </a:solidFill>
              </a:rPr>
              <a:t>AD non si </a:t>
            </a:r>
            <a:r>
              <a:rPr lang="de-DE" dirty="0" err="1">
                <a:solidFill>
                  <a:srgbClr val="000066"/>
                </a:solidFill>
              </a:rPr>
              <a:t>sposta</a:t>
            </a:r>
            <a:r>
              <a:rPr lang="de-DE" dirty="0">
                <a:solidFill>
                  <a:srgbClr val="000066"/>
                </a:solidFill>
              </a:rPr>
              <a:t> :</a:t>
            </a:r>
          </a:p>
          <a:p>
            <a:pPr marL="285750" indent="-28575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rgbClr val="000066"/>
                </a:solidFill>
              </a:rPr>
              <a:t>Equilibrio</a:t>
            </a:r>
            <a:r>
              <a:rPr lang="de-DE" dirty="0">
                <a:solidFill>
                  <a:srgbClr val="000066"/>
                </a:solidFill>
              </a:rPr>
              <a:t> di BP in B</a:t>
            </a:r>
          </a:p>
          <a:p>
            <a:pPr marL="285750" indent="-285750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rgbClr val="000066"/>
                </a:solidFill>
              </a:rPr>
              <a:t>Equilibrio</a:t>
            </a:r>
            <a:r>
              <a:rPr lang="de-DE" dirty="0">
                <a:solidFill>
                  <a:srgbClr val="000066"/>
                </a:solidFill>
              </a:rPr>
              <a:t> di LP in A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de-DE" dirty="0">
                <a:solidFill>
                  <a:srgbClr val="000066"/>
                </a:solidFill>
              </a:rPr>
              <a:t>La </a:t>
            </a:r>
            <a:r>
              <a:rPr lang="de-DE" dirty="0" err="1">
                <a:solidFill>
                  <a:srgbClr val="000066"/>
                </a:solidFill>
              </a:rPr>
              <a:t>velocità</a:t>
            </a:r>
            <a:r>
              <a:rPr lang="de-DE" dirty="0">
                <a:solidFill>
                  <a:srgbClr val="000066"/>
                </a:solidFill>
              </a:rPr>
              <a:t> di </a:t>
            </a:r>
            <a:r>
              <a:rPr lang="de-DE" dirty="0" err="1">
                <a:solidFill>
                  <a:srgbClr val="000066"/>
                </a:solidFill>
              </a:rPr>
              <a:t>rientro</a:t>
            </a:r>
            <a:r>
              <a:rPr lang="de-DE" dirty="0">
                <a:solidFill>
                  <a:srgbClr val="000066"/>
                </a:solidFill>
              </a:rPr>
              <a:t> in </a:t>
            </a:r>
            <a:r>
              <a:rPr lang="de-DE" b="1" dirty="0">
                <a:solidFill>
                  <a:srgbClr val="000066"/>
                </a:solidFill>
              </a:rPr>
              <a:t>A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dipende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dalla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reattività</a:t>
            </a:r>
            <a:r>
              <a:rPr lang="de-DE" dirty="0">
                <a:solidFill>
                  <a:srgbClr val="000066"/>
                </a:solidFill>
              </a:rPr>
              <a:t> di </a:t>
            </a:r>
            <a:r>
              <a:rPr lang="de-DE" dirty="0" err="1">
                <a:solidFill>
                  <a:srgbClr val="000066"/>
                </a:solidFill>
              </a:rPr>
              <a:t>prezzi</a:t>
            </a:r>
            <a:r>
              <a:rPr lang="de-DE" dirty="0">
                <a:solidFill>
                  <a:srgbClr val="000066"/>
                </a:solidFill>
              </a:rPr>
              <a:t> e </a:t>
            </a:r>
            <a:r>
              <a:rPr lang="de-DE" dirty="0" err="1">
                <a:solidFill>
                  <a:srgbClr val="000066"/>
                </a:solidFill>
              </a:rPr>
              <a:t>salari</a:t>
            </a:r>
            <a:r>
              <a:rPr lang="de-DE" dirty="0">
                <a:solidFill>
                  <a:srgbClr val="000066"/>
                </a:solidFill>
              </a:rPr>
              <a:t> all‘ </a:t>
            </a:r>
            <a:r>
              <a:rPr lang="de-DE" dirty="0" err="1">
                <a:solidFill>
                  <a:srgbClr val="000066"/>
                </a:solidFill>
              </a:rPr>
              <a:t>output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gap</a:t>
            </a:r>
            <a:r>
              <a:rPr lang="de-DE" dirty="0">
                <a:solidFill>
                  <a:srgbClr val="000066"/>
                </a:solidFill>
              </a:rPr>
              <a:t>.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de-DE" i="1" dirty="0">
                <a:solidFill>
                  <a:srgbClr val="000066"/>
                </a:solidFill>
              </a:rPr>
              <a:t> Pro e </a:t>
            </a:r>
            <a:r>
              <a:rPr lang="de-DE" i="1" dirty="0" err="1">
                <a:solidFill>
                  <a:srgbClr val="000066"/>
                </a:solidFill>
              </a:rPr>
              <a:t>contro</a:t>
            </a:r>
            <a:r>
              <a:rPr lang="de-DE" i="1" dirty="0">
                <a:solidFill>
                  <a:srgbClr val="000066"/>
                </a:solidFill>
              </a:rPr>
              <a:t> </a:t>
            </a:r>
            <a:r>
              <a:rPr lang="de-DE" i="1" dirty="0" err="1">
                <a:solidFill>
                  <a:srgbClr val="000066"/>
                </a:solidFill>
              </a:rPr>
              <a:t>dell‘attendismo</a:t>
            </a:r>
            <a:r>
              <a:rPr lang="de-DE" i="1" dirty="0">
                <a:solidFill>
                  <a:srgbClr val="000066"/>
                </a:solidFill>
              </a:rPr>
              <a:t>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de-DE" i="1" dirty="0" err="1">
                <a:solidFill>
                  <a:srgbClr val="000066"/>
                </a:solidFill>
              </a:rPr>
              <a:t>sono</a:t>
            </a:r>
            <a:r>
              <a:rPr lang="de-DE" i="1" dirty="0">
                <a:solidFill>
                  <a:srgbClr val="000066"/>
                </a:solidFill>
              </a:rPr>
              <a:t> </a:t>
            </a:r>
            <a:r>
              <a:rPr lang="de-DE" i="1" dirty="0" err="1">
                <a:solidFill>
                  <a:srgbClr val="000066"/>
                </a:solidFill>
              </a:rPr>
              <a:t>un</a:t>
            </a:r>
            <a:r>
              <a:rPr lang="de-DE" i="1" dirty="0">
                <a:solidFill>
                  <a:srgbClr val="000066"/>
                </a:solidFill>
              </a:rPr>
              <a:t> </a:t>
            </a:r>
            <a:r>
              <a:rPr lang="de-DE" i="1" dirty="0" err="1">
                <a:solidFill>
                  <a:srgbClr val="000066"/>
                </a:solidFill>
              </a:rPr>
              <a:t>caso</a:t>
            </a:r>
            <a:r>
              <a:rPr lang="de-DE" i="1" dirty="0">
                <a:solidFill>
                  <a:srgbClr val="000066"/>
                </a:solidFill>
              </a:rPr>
              <a:t> </a:t>
            </a:r>
            <a:r>
              <a:rPr lang="de-DE" i="1" dirty="0" err="1">
                <a:solidFill>
                  <a:srgbClr val="000066"/>
                </a:solidFill>
              </a:rPr>
              <a:t>intermedio</a:t>
            </a:r>
            <a:r>
              <a:rPr lang="de-DE" i="1" dirty="0">
                <a:solidFill>
                  <a:srgbClr val="000066"/>
                </a:solidFill>
              </a:rPr>
              <a:t> </a:t>
            </a:r>
            <a:r>
              <a:rPr lang="de-DE" i="1" dirty="0" err="1">
                <a:solidFill>
                  <a:srgbClr val="000066"/>
                </a:solidFill>
              </a:rPr>
              <a:t>rispetto</a:t>
            </a:r>
            <a:r>
              <a:rPr lang="de-DE" i="1" dirty="0">
                <a:solidFill>
                  <a:srgbClr val="000066"/>
                </a:solidFill>
              </a:rPr>
              <a:t> ai </a:t>
            </a:r>
            <a:r>
              <a:rPr lang="de-DE" i="1" dirty="0" err="1">
                <a:solidFill>
                  <a:srgbClr val="000066"/>
                </a:solidFill>
              </a:rPr>
              <a:t>precedenti</a:t>
            </a:r>
            <a:r>
              <a:rPr lang="de-DE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black">
          <a:xfrm>
            <a:off x="5315844" y="5583560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>
                <a:solidFill>
                  <a:srgbClr val="000066"/>
                </a:solidFill>
              </a:rPr>
              <a:t>Output gap</a:t>
            </a:r>
            <a:endParaRPr lang="en-US" sz="2000" b="0">
              <a:solidFill>
                <a:srgbClr val="000066"/>
              </a:solidFill>
            </a:endParaRPr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blackWhite">
          <a:xfrm>
            <a:off x="3991869" y="329756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i="1">
                <a:solidFill>
                  <a:srgbClr val="000066"/>
                </a:solidFill>
              </a:rPr>
              <a:t>A</a:t>
            </a:r>
            <a:endParaRPr lang="en-US" sz="2000" b="0" i="1">
              <a:solidFill>
                <a:srgbClr val="000066"/>
              </a:solidFill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6716" y="3501008"/>
            <a:ext cx="190500" cy="409575"/>
          </a:xfrm>
          <a:prstGeom prst="rect">
            <a:avLst/>
          </a:prstGeom>
          <a:noFill/>
        </p:spPr>
      </p:pic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9" name="CasellaDiTesto 28"/>
          <p:cNvSpPr txBox="1"/>
          <p:nvPr/>
        </p:nvSpPr>
        <p:spPr>
          <a:xfrm>
            <a:off x="395536" y="6066162"/>
            <a:ext cx="5688632" cy="2431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65125" y="6381328"/>
            <a:ext cx="4566915" cy="238398"/>
          </a:xfrm>
        </p:spPr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68011103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986410" y="3294410"/>
            <a:ext cx="3155950" cy="1943100"/>
            <a:chOff x="1364" y="2424"/>
            <a:chExt cx="1988" cy="1224"/>
          </a:xfrm>
        </p:grpSpPr>
        <p:sp>
          <p:nvSpPr>
            <p:cNvPr id="3" name="Line 40"/>
            <p:cNvSpPr>
              <a:spLocks noChangeShapeType="1"/>
            </p:cNvSpPr>
            <p:nvPr/>
          </p:nvSpPr>
          <p:spPr bwMode="black">
            <a:xfrm>
              <a:off x="1364" y="2424"/>
              <a:ext cx="1468" cy="103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" name="Text Box 41"/>
            <p:cNvSpPr txBox="1">
              <a:spLocks noChangeArrowheads="1"/>
            </p:cNvSpPr>
            <p:nvPr/>
          </p:nvSpPr>
          <p:spPr bwMode="blackWhite">
            <a:xfrm>
              <a:off x="2688" y="3360"/>
              <a:ext cx="6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>
                  <a:solidFill>
                    <a:srgbClr val="000066"/>
                  </a:solidFill>
                </a:rPr>
                <a:t>AD´</a:t>
              </a:r>
              <a:endParaRPr lang="en-US" sz="2400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3531048" y="1470373"/>
            <a:ext cx="990600" cy="3919537"/>
            <a:chOff x="2337" y="1275"/>
            <a:chExt cx="624" cy="2469"/>
          </a:xfrm>
        </p:grpSpPr>
        <p:sp>
          <p:nvSpPr>
            <p:cNvPr id="7" name="Line 37"/>
            <p:cNvSpPr>
              <a:spLocks noChangeShapeType="1"/>
            </p:cNvSpPr>
            <p:nvPr/>
          </p:nvSpPr>
          <p:spPr bwMode="auto">
            <a:xfrm>
              <a:off x="2640" y="1536"/>
              <a:ext cx="0" cy="2208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Text Box 38"/>
            <p:cNvSpPr txBox="1">
              <a:spLocks noChangeArrowheads="1"/>
            </p:cNvSpPr>
            <p:nvPr/>
          </p:nvSpPr>
          <p:spPr bwMode="blackWhite">
            <a:xfrm>
              <a:off x="2337" y="1275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>
                  <a:solidFill>
                    <a:srgbClr val="000066"/>
                  </a:solidFill>
                </a:rPr>
                <a:t>LAS</a:t>
              </a:r>
              <a:endParaRPr lang="en-US" sz="2400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2488060" y="2411760"/>
            <a:ext cx="3476625" cy="2292350"/>
            <a:chOff x="1680" y="1868"/>
            <a:chExt cx="2190" cy="1444"/>
          </a:xfrm>
        </p:grpSpPr>
        <p:sp>
          <p:nvSpPr>
            <p:cNvPr id="10" name="Line 34"/>
            <p:cNvSpPr>
              <a:spLocks noChangeShapeType="1"/>
            </p:cNvSpPr>
            <p:nvPr/>
          </p:nvSpPr>
          <p:spPr bwMode="black">
            <a:xfrm>
              <a:off x="1680" y="1868"/>
              <a:ext cx="1776" cy="12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" name="Text Box 35"/>
            <p:cNvSpPr txBox="1">
              <a:spLocks noChangeArrowheads="1"/>
            </p:cNvSpPr>
            <p:nvPr/>
          </p:nvSpPr>
          <p:spPr bwMode="blackWhite">
            <a:xfrm>
              <a:off x="3339" y="3024"/>
              <a:ext cx="5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>
                  <a:solidFill>
                    <a:srgbClr val="000066"/>
                  </a:solidFill>
                </a:rPr>
                <a:t>AD</a:t>
              </a:r>
              <a:endParaRPr lang="en-US" sz="2400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2488060" y="2284760"/>
            <a:ext cx="3276600" cy="2419350"/>
            <a:chOff x="1680" y="1788"/>
            <a:chExt cx="2064" cy="1524"/>
          </a:xfrm>
        </p:grpSpPr>
        <p:sp>
          <p:nvSpPr>
            <p:cNvPr id="13" name="Line 31"/>
            <p:cNvSpPr>
              <a:spLocks noChangeShapeType="1"/>
            </p:cNvSpPr>
            <p:nvPr/>
          </p:nvSpPr>
          <p:spPr bwMode="black">
            <a:xfrm flipV="1">
              <a:off x="1680" y="1968"/>
              <a:ext cx="1680" cy="1344"/>
            </a:xfrm>
            <a:prstGeom prst="line">
              <a:avLst/>
            </a:prstGeom>
            <a:noFill/>
            <a:ln w="38100">
              <a:solidFill>
                <a:srgbClr val="FFC000">
                  <a:alpha val="90979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" name="Text Box 32"/>
            <p:cNvSpPr txBox="1">
              <a:spLocks noChangeArrowheads="1"/>
            </p:cNvSpPr>
            <p:nvPr/>
          </p:nvSpPr>
          <p:spPr bwMode="blackWhite">
            <a:xfrm>
              <a:off x="3312" y="1788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>
                  <a:solidFill>
                    <a:srgbClr val="000066"/>
                  </a:solidFill>
                </a:rPr>
                <a:t>AS</a:t>
              </a:r>
              <a:endParaRPr lang="en-US" sz="2400" b="0" i="1">
                <a:solidFill>
                  <a:srgbClr val="000066"/>
                </a:solidFill>
              </a:endParaRPr>
            </a:p>
          </p:txBody>
        </p:sp>
      </p:grpSp>
      <p:sp>
        <p:nvSpPr>
          <p:cNvPr id="15" name="Text Box 7"/>
          <p:cNvSpPr txBox="1">
            <a:spLocks noChangeArrowheads="1"/>
          </p:cNvSpPr>
          <p:nvPr/>
        </p:nvSpPr>
        <p:spPr bwMode="black">
          <a:xfrm>
            <a:off x="395536" y="116632"/>
            <a:ext cx="8640960" cy="8771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/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Risposta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agli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shock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con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cambi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flessibili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:   </a:t>
            </a:r>
          </a:p>
          <a:p>
            <a:pPr marL="1257300" lvl="2" indent="-3429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de-DE" sz="2200" b="0" dirty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de-DE" sz="2200" b="0" dirty="0">
                <a:solidFill>
                  <a:srgbClr val="000099"/>
                </a:solidFill>
              </a:rPr>
              <a:t>Uno </a:t>
            </a:r>
            <a:r>
              <a:rPr lang="de-DE" sz="2200" b="0" dirty="0" err="1">
                <a:solidFill>
                  <a:srgbClr val="000099"/>
                </a:solidFill>
              </a:rPr>
              <a:t>shock</a:t>
            </a:r>
            <a:r>
              <a:rPr lang="de-DE" sz="2200" b="0" dirty="0">
                <a:solidFill>
                  <a:srgbClr val="000099"/>
                </a:solidFill>
              </a:rPr>
              <a:t> di </a:t>
            </a:r>
            <a:r>
              <a:rPr lang="de-DE" sz="2200" b="0" dirty="0" err="1">
                <a:solidFill>
                  <a:srgbClr val="000099"/>
                </a:solidFill>
              </a:rPr>
              <a:t>domanda</a:t>
            </a:r>
            <a:r>
              <a:rPr lang="de-DE" sz="2200" b="0" dirty="0">
                <a:solidFill>
                  <a:srgbClr val="000099"/>
                </a:solidFill>
              </a:rPr>
              <a:t> </a:t>
            </a:r>
            <a:r>
              <a:rPr lang="de-DE" sz="2200" b="0" dirty="0" err="1">
                <a:solidFill>
                  <a:srgbClr val="000099"/>
                </a:solidFill>
              </a:rPr>
              <a:t>negativo</a:t>
            </a:r>
            <a:endParaRPr lang="en-US" sz="2200" b="0" dirty="0">
              <a:solidFill>
                <a:srgbClr val="000099"/>
              </a:solidFill>
            </a:endParaRPr>
          </a:p>
        </p:txBody>
      </p:sp>
      <p:grpSp>
        <p:nvGrpSpPr>
          <p:cNvPr id="16" name="Group 8"/>
          <p:cNvGrpSpPr>
            <a:grpSpLocks/>
          </p:cNvGrpSpPr>
          <p:nvPr/>
        </p:nvGrpSpPr>
        <p:grpSpPr bwMode="auto">
          <a:xfrm>
            <a:off x="1707010" y="1268760"/>
            <a:ext cx="5181600" cy="4119563"/>
            <a:chOff x="1188" y="1152"/>
            <a:chExt cx="3264" cy="2595"/>
          </a:xfrm>
        </p:grpSpPr>
        <p:sp>
          <p:nvSpPr>
            <p:cNvPr id="17" name="Line 9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9" name="Text Box 11"/>
          <p:cNvSpPr txBox="1">
            <a:spLocks noChangeArrowheads="1"/>
          </p:cNvSpPr>
          <p:nvPr/>
        </p:nvSpPr>
        <p:spPr bwMode="black">
          <a:xfrm rot="-5400000">
            <a:off x="82407" y="3003793"/>
            <a:ext cx="2322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Inflazione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black">
          <a:xfrm>
            <a:off x="3745360" y="538991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>
                <a:solidFill>
                  <a:srgbClr val="000066"/>
                </a:solidFill>
              </a:rPr>
              <a:t>0</a:t>
            </a:r>
            <a:endParaRPr lang="en-US" sz="2400" b="0">
              <a:solidFill>
                <a:srgbClr val="000066"/>
              </a:solidFill>
            </a:endParaRP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blackWhite">
          <a:xfrm>
            <a:off x="3954910" y="342458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blackWhite">
          <a:xfrm>
            <a:off x="4024760" y="321821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A</a:t>
            </a:r>
            <a:endParaRPr lang="en-US" sz="2400" b="0" i="1">
              <a:solidFill>
                <a:srgbClr val="000066"/>
              </a:solidFill>
            </a:endParaRP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blackWhite">
          <a:xfrm>
            <a:off x="3132585" y="4086573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blackWhite">
          <a:xfrm>
            <a:off x="2942085" y="366747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B</a:t>
            </a:r>
            <a:endParaRPr lang="en-US" sz="2400" b="0" i="1">
              <a:solidFill>
                <a:srgbClr val="000066"/>
              </a:solidFill>
            </a:endParaRPr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4240660" y="4475510"/>
            <a:ext cx="9144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black">
          <a:xfrm>
            <a:off x="5148064" y="5405154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Output </a:t>
            </a:r>
            <a:r>
              <a:rPr lang="de-DE" sz="2000" b="0" dirty="0" err="1">
                <a:solidFill>
                  <a:srgbClr val="000066"/>
                </a:solidFill>
              </a:rPr>
              <a:t>gap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395536" y="6121548"/>
            <a:ext cx="7128792" cy="1877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65125" y="6381328"/>
            <a:ext cx="4566915" cy="238398"/>
          </a:xfrm>
        </p:spPr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Freeform 5"/>
              <p:cNvSpPr>
                <a:spLocks/>
              </p:cNvSpPr>
              <p:nvPr/>
            </p:nvSpPr>
            <p:spPr bwMode="auto">
              <a:xfrm>
                <a:off x="6069459" y="908720"/>
                <a:ext cx="3074541" cy="4191571"/>
              </a:xfrm>
              <a:custGeom>
                <a:avLst/>
                <a:gdLst>
                  <a:gd name="T0" fmla="*/ 2147483647 w 4618"/>
                  <a:gd name="T1" fmla="*/ 2147483647 h 3370"/>
                  <a:gd name="T2" fmla="*/ 2147483647 w 4618"/>
                  <a:gd name="T3" fmla="*/ 2147483647 h 3370"/>
                  <a:gd name="T4" fmla="*/ 2147483647 w 4618"/>
                  <a:gd name="T5" fmla="*/ 2147483647 h 3370"/>
                  <a:gd name="T6" fmla="*/ 2147483647 w 4618"/>
                  <a:gd name="T7" fmla="*/ 0 h 3370"/>
                  <a:gd name="T8" fmla="*/ 0 w 4618"/>
                  <a:gd name="T9" fmla="*/ 0 h 3370"/>
                  <a:gd name="T10" fmla="*/ 2147483647 w 4618"/>
                  <a:gd name="T11" fmla="*/ 2147483647 h 3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18"/>
                  <a:gd name="T19" fmla="*/ 0 h 3370"/>
                  <a:gd name="T20" fmla="*/ 4618 w 4618"/>
                  <a:gd name="T21" fmla="*/ 3370 h 33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18" h="3370">
                    <a:moveTo>
                      <a:pt x="1" y="1074"/>
                    </a:moveTo>
                    <a:lnTo>
                      <a:pt x="3301" y="3353"/>
                    </a:lnTo>
                    <a:lnTo>
                      <a:pt x="4618" y="3370"/>
                    </a:lnTo>
                    <a:lnTo>
                      <a:pt x="4608" y="0"/>
                    </a:lnTo>
                    <a:lnTo>
                      <a:pt x="0" y="0"/>
                    </a:lnTo>
                    <a:lnTo>
                      <a:pt x="1" y="1074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de-DE" sz="2000" b="0" dirty="0">
                    <a:solidFill>
                      <a:srgbClr val="000066"/>
                    </a:solidFill>
                  </a:rPr>
                  <a:t>Uno </a:t>
                </a:r>
                <a:r>
                  <a:rPr lang="de-DE" sz="2000" b="0" dirty="0" err="1">
                    <a:solidFill>
                      <a:srgbClr val="000066"/>
                    </a:solidFill>
                  </a:rPr>
                  <a:t>shock</a:t>
                </a:r>
                <a:r>
                  <a:rPr lang="de-DE" sz="2000" b="0" dirty="0">
                    <a:solidFill>
                      <a:srgbClr val="000066"/>
                    </a:solidFill>
                  </a:rPr>
                  <a:t> di </a:t>
                </a:r>
                <a:r>
                  <a:rPr lang="de-DE" sz="2000" b="0" dirty="0" err="1">
                    <a:solidFill>
                      <a:srgbClr val="000066"/>
                    </a:solidFill>
                  </a:rPr>
                  <a:t>domanda</a:t>
                </a:r>
                <a:r>
                  <a:rPr lang="de-DE" sz="2000" b="0" dirty="0">
                    <a:solidFill>
                      <a:srgbClr val="000066"/>
                    </a:solidFill>
                  </a:rPr>
                  <a:t> </a:t>
                </a:r>
                <a:r>
                  <a:rPr lang="de-DE" sz="2000" b="0" dirty="0" err="1">
                    <a:solidFill>
                      <a:srgbClr val="000066"/>
                    </a:solidFill>
                  </a:rPr>
                  <a:t>negativo</a:t>
                </a:r>
                <a:r>
                  <a:rPr lang="de-DE" sz="2000" b="0" dirty="0">
                    <a:solidFill>
                      <a:srgbClr val="000066"/>
                    </a:solidFill>
                  </a:rPr>
                  <a:t> </a:t>
                </a:r>
                <a:r>
                  <a:rPr lang="de-DE" sz="2000" b="0" dirty="0" err="1">
                    <a:solidFill>
                      <a:srgbClr val="000066"/>
                    </a:solidFill>
                  </a:rPr>
                  <a:t>sposta</a:t>
                </a:r>
                <a:r>
                  <a:rPr lang="de-DE" sz="2000" b="0" dirty="0">
                    <a:solidFill>
                      <a:srgbClr val="000066"/>
                    </a:solidFill>
                  </a:rPr>
                  <a:t> la </a:t>
                </a:r>
                <a:r>
                  <a:rPr lang="de-DE" sz="2000" b="0" dirty="0" err="1">
                    <a:solidFill>
                      <a:srgbClr val="000066"/>
                    </a:solidFill>
                  </a:rPr>
                  <a:t>curva</a:t>
                </a:r>
                <a:r>
                  <a:rPr lang="de-DE" sz="2000" b="0" dirty="0">
                    <a:solidFill>
                      <a:srgbClr val="000066"/>
                    </a:solidFill>
                  </a:rPr>
                  <a:t> AD </a:t>
                </a:r>
                <a:r>
                  <a:rPr lang="de-DE" sz="2000" b="0" dirty="0" err="1">
                    <a:solidFill>
                      <a:srgbClr val="000066"/>
                    </a:solidFill>
                  </a:rPr>
                  <a:t>verso</a:t>
                </a:r>
                <a:r>
                  <a:rPr lang="de-DE" sz="2000" b="0" dirty="0">
                    <a:solidFill>
                      <a:srgbClr val="000066"/>
                    </a:solidFill>
                  </a:rPr>
                  <a:t> </a:t>
                </a:r>
                <a:r>
                  <a:rPr lang="de-DE" sz="2000" b="0" dirty="0" err="1">
                    <a:solidFill>
                      <a:srgbClr val="000066"/>
                    </a:solidFill>
                  </a:rPr>
                  <a:t>sinistra</a:t>
                </a:r>
                <a:r>
                  <a:rPr lang="de-DE" sz="2000" b="0" dirty="0">
                    <a:solidFill>
                      <a:srgbClr val="000066"/>
                    </a:solidFill>
                  </a:rPr>
                  <a:t>.</a:t>
                </a:r>
              </a:p>
              <a:p>
                <a:endParaRPr lang="de-DE" sz="2000" dirty="0">
                  <a:solidFill>
                    <a:srgbClr val="000066"/>
                  </a:solidFill>
                </a:endParaRPr>
              </a:p>
              <a:p>
                <a:r>
                  <a:rPr lang="de-DE" b="0" dirty="0">
                    <a:solidFill>
                      <a:srgbClr val="000066"/>
                    </a:solidFill>
                  </a:rPr>
                  <a:t>In </a:t>
                </a:r>
                <a:r>
                  <a:rPr lang="de-DE" b="0" dirty="0" err="1">
                    <a:solidFill>
                      <a:srgbClr val="000066"/>
                    </a:solidFill>
                  </a:rPr>
                  <a:t>questo</a:t>
                </a:r>
                <a:r>
                  <a:rPr lang="de-DE" b="0" dirty="0">
                    <a:solidFill>
                      <a:srgbClr val="000066"/>
                    </a:solidFill>
                  </a:rPr>
                  <a:t> </a:t>
                </a:r>
                <a:r>
                  <a:rPr lang="de-DE" b="0" dirty="0" err="1">
                    <a:solidFill>
                      <a:srgbClr val="000066"/>
                    </a:solidFill>
                  </a:rPr>
                  <a:t>caso</a:t>
                </a:r>
                <a:r>
                  <a:rPr lang="de-DE" b="0" dirty="0">
                    <a:solidFill>
                      <a:srgbClr val="000066"/>
                    </a:solidFill>
                  </a:rPr>
                  <a:t>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sz="20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 &lt; 0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it-IT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de-DE" sz="20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 &lt; 0  </a:t>
                </a:r>
              </a:p>
              <a:p>
                <a:pPr>
                  <a:spcBef>
                    <a:spcPts val="600"/>
                  </a:spcBef>
                </a:pPr>
                <a:r>
                  <a:rPr lang="de-DE" dirty="0">
                    <a:solidFill>
                      <a:srgbClr val="000066"/>
                    </a:solidFill>
                  </a:rPr>
                  <a:t>PM è </a:t>
                </a:r>
                <a:r>
                  <a:rPr lang="de-DE" dirty="0" err="1">
                    <a:solidFill>
                      <a:srgbClr val="000066"/>
                    </a:solidFill>
                  </a:rPr>
                  <a:t>sicuramente</a:t>
                </a:r>
                <a:r>
                  <a:rPr lang="de-DE" dirty="0">
                    <a:solidFill>
                      <a:srgbClr val="000066"/>
                    </a:solidFill>
                  </a:rPr>
                  <a:t> </a:t>
                </a:r>
                <a:r>
                  <a:rPr lang="de-DE" dirty="0" err="1">
                    <a:solidFill>
                      <a:srgbClr val="000066"/>
                    </a:solidFill>
                  </a:rPr>
                  <a:t>espansiva</a:t>
                </a:r>
                <a:r>
                  <a:rPr lang="de-DE" dirty="0">
                    <a:solidFill>
                      <a:srgbClr val="000066"/>
                    </a:solidFill>
                  </a:rPr>
                  <a:t>:</a:t>
                </a:r>
              </a:p>
              <a:p>
                <a:pPr marL="324000" indent="-2520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de-DE" sz="1600" dirty="0">
                    <a:solidFill>
                      <a:srgbClr val="0070C0"/>
                    </a:solidFill>
                  </a:rPr>
                  <a:t>TR </a:t>
                </a:r>
                <a:r>
                  <a:rPr lang="de-DE" sz="1600" dirty="0" err="1">
                    <a:solidFill>
                      <a:srgbClr val="0070C0"/>
                    </a:solidFill>
                  </a:rPr>
                  <a:t>trasla</a:t>
                </a:r>
                <a:r>
                  <a:rPr lang="de-DE" sz="1600" dirty="0">
                    <a:solidFill>
                      <a:srgbClr val="0070C0"/>
                    </a:solidFill>
                  </a:rPr>
                  <a:t> in </a:t>
                </a:r>
                <a:r>
                  <a:rPr lang="de-DE" sz="1600" dirty="0" err="1">
                    <a:solidFill>
                      <a:srgbClr val="0070C0"/>
                    </a:solidFill>
                  </a:rPr>
                  <a:t>basso</a:t>
                </a:r>
                <a:r>
                  <a:rPr lang="de-DE" sz="1600" dirty="0">
                    <a:solidFill>
                      <a:srgbClr val="0070C0"/>
                    </a:solidFill>
                  </a:rPr>
                  <a:t>,</a:t>
                </a:r>
              </a:p>
              <a:p>
                <a:pPr marL="360000" indent="-2880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de-DE" sz="1600" dirty="0">
                    <a:solidFill>
                      <a:srgbClr val="0070C0"/>
                    </a:solidFill>
                  </a:rPr>
                  <a:t>e </a:t>
                </a:r>
                <a:r>
                  <a:rPr lang="de-DE" sz="1600" dirty="0" err="1">
                    <a:solidFill>
                      <a:srgbClr val="0070C0"/>
                    </a:solidFill>
                  </a:rPr>
                  <a:t>inoltre</a:t>
                </a:r>
                <a:r>
                  <a:rPr lang="de-DE" sz="1600" dirty="0">
                    <a:solidFill>
                      <a:srgbClr val="0070C0"/>
                    </a:solidFill>
                  </a:rPr>
                  <a:t> la BC si </a:t>
                </a:r>
                <a:r>
                  <a:rPr lang="de-DE" sz="1600" dirty="0" err="1">
                    <a:solidFill>
                      <a:srgbClr val="0070C0"/>
                    </a:solidFill>
                  </a:rPr>
                  <a:t>sposta</a:t>
                </a:r>
                <a:r>
                  <a:rPr lang="de-DE" sz="1600" dirty="0">
                    <a:solidFill>
                      <a:srgbClr val="0070C0"/>
                    </a:solidFill>
                  </a:rPr>
                  <a:t> lungo la TR, </a:t>
                </a:r>
                <a:r>
                  <a:rPr lang="de-DE" sz="1600" dirty="0" err="1">
                    <a:solidFill>
                      <a:srgbClr val="0070C0"/>
                    </a:solidFill>
                  </a:rPr>
                  <a:t>verso</a:t>
                </a:r>
                <a:r>
                  <a:rPr lang="de-DE" sz="1600" dirty="0">
                    <a:solidFill>
                      <a:srgbClr val="0070C0"/>
                    </a:solidFill>
                  </a:rPr>
                  <a:t> </a:t>
                </a:r>
                <a:r>
                  <a:rPr lang="de-DE" sz="1600" dirty="0" err="1">
                    <a:solidFill>
                      <a:srgbClr val="0070C0"/>
                    </a:solidFill>
                  </a:rPr>
                  <a:t>sinistra</a:t>
                </a:r>
                <a:r>
                  <a:rPr lang="de-DE" sz="1600" dirty="0">
                    <a:solidFill>
                      <a:srgbClr val="000066"/>
                    </a:solidFill>
                  </a:rPr>
                  <a:t>. </a:t>
                </a:r>
              </a:p>
              <a:p>
                <a:pPr>
                  <a:spcBef>
                    <a:spcPts val="0"/>
                  </a:spcBef>
                </a:pPr>
                <a:r>
                  <a:rPr lang="de-DE" sz="2000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→</a:t>
                </a:r>
                <a:r>
                  <a:rPr lang="de-DE" sz="2000" dirty="0">
                    <a:solidFill>
                      <a:srgbClr val="000066"/>
                    </a:solidFill>
                  </a:rPr>
                  <a:t> </a:t>
                </a:r>
                <a:r>
                  <a:rPr lang="de-DE" sz="2200" b="1" dirty="0">
                    <a:solidFill>
                      <a:srgbClr val="000099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de-DE" sz="2200" dirty="0">
                    <a:solidFill>
                      <a:srgbClr val="00006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de-DE" dirty="0" err="1">
                    <a:solidFill>
                      <a:srgbClr val="000066"/>
                    </a:solidFill>
                  </a:rPr>
                  <a:t>diminuisce</a:t>
                </a:r>
                <a:endParaRPr lang="de-DE" b="0" dirty="0">
                  <a:solidFill>
                    <a:srgbClr val="000066"/>
                  </a:solidFill>
                </a:endParaRPr>
              </a:p>
            </p:txBody>
          </p:sp>
        </mc:Choice>
        <mc:Fallback>
          <p:sp>
            <p:nvSpPr>
              <p:cNvPr id="5" name="Freeform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9459" y="908720"/>
                <a:ext cx="3074541" cy="4191571"/>
              </a:xfrm>
              <a:custGeom>
                <a:avLst/>
                <a:gdLst>
                  <a:gd name="T0" fmla="*/ 2147483647 w 4618"/>
                  <a:gd name="T1" fmla="*/ 2147483647 h 3370"/>
                  <a:gd name="T2" fmla="*/ 2147483647 w 4618"/>
                  <a:gd name="T3" fmla="*/ 2147483647 h 3370"/>
                  <a:gd name="T4" fmla="*/ 2147483647 w 4618"/>
                  <a:gd name="T5" fmla="*/ 2147483647 h 3370"/>
                  <a:gd name="T6" fmla="*/ 2147483647 w 4618"/>
                  <a:gd name="T7" fmla="*/ 0 h 3370"/>
                  <a:gd name="T8" fmla="*/ 0 w 4618"/>
                  <a:gd name="T9" fmla="*/ 0 h 3370"/>
                  <a:gd name="T10" fmla="*/ 2147483647 w 4618"/>
                  <a:gd name="T11" fmla="*/ 2147483647 h 3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18"/>
                  <a:gd name="T19" fmla="*/ 0 h 3370"/>
                  <a:gd name="T20" fmla="*/ 4618 w 4618"/>
                  <a:gd name="T21" fmla="*/ 3370 h 33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18" h="3370">
                    <a:moveTo>
                      <a:pt x="1" y="1074"/>
                    </a:moveTo>
                    <a:lnTo>
                      <a:pt x="3301" y="3353"/>
                    </a:lnTo>
                    <a:lnTo>
                      <a:pt x="4618" y="3370"/>
                    </a:lnTo>
                    <a:lnTo>
                      <a:pt x="4608" y="0"/>
                    </a:lnTo>
                    <a:lnTo>
                      <a:pt x="0" y="0"/>
                    </a:lnTo>
                    <a:lnTo>
                      <a:pt x="1" y="1074"/>
                    </a:lnTo>
                    <a:close/>
                  </a:path>
                </a:pathLst>
              </a:custGeom>
              <a:blipFill>
                <a:blip r:embed="rId3"/>
                <a:stretch>
                  <a:fillRect l="-2183" t="-581" b="-58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1978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idx="1"/>
          </p:nvPr>
        </p:nvSpPr>
        <p:spPr>
          <a:xfrm>
            <a:off x="435611" y="1637597"/>
            <a:ext cx="8439472" cy="4248472"/>
          </a:xfrm>
        </p:spPr>
        <p:txBody>
          <a:bodyPr anchor="t"/>
          <a:lstStyle/>
          <a:p>
            <a:pPr marL="0" lvl="0" indent="0" eaLnBrk="1" hangingPunct="1">
              <a:lnSpc>
                <a:spcPct val="114000"/>
              </a:lnSpc>
              <a:spcBef>
                <a:spcPts val="1200"/>
              </a:spcBef>
              <a:buClrTx/>
              <a:buSzTx/>
              <a:buNone/>
            </a:pPr>
            <a:r>
              <a:rPr lang="it-IT" sz="1800" b="1" kern="1200" dirty="0">
                <a:solidFill>
                  <a:srgbClr val="000000"/>
                </a:solidFill>
                <a:latin typeface="+mj-lt"/>
              </a:rPr>
              <a:t>Indice:</a:t>
            </a:r>
          </a:p>
          <a:p>
            <a:pPr marL="0" lvl="0" indent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None/>
            </a:pPr>
            <a:r>
              <a:rPr lang="it-IT" sz="1800" b="1" kern="1200" dirty="0">
                <a:solidFill>
                  <a:srgbClr val="000000"/>
                </a:solidFill>
                <a:latin typeface="+mj-lt"/>
              </a:rPr>
              <a:t>	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Font typeface="+mj-lt"/>
              <a:buAutoNum type="arabicPeriod"/>
            </a:pPr>
            <a:r>
              <a:rPr lang="it-IT" sz="1800" b="1" kern="1200" dirty="0">
                <a:solidFill>
                  <a:srgbClr val="000000"/>
                </a:solidFill>
                <a:latin typeface="+mj-lt"/>
              </a:rPr>
              <a:t>La funzione di reazione della BC			p.  3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Font typeface="+mj-lt"/>
              <a:buAutoNum type="arabicPeriod"/>
            </a:pPr>
            <a:r>
              <a:rPr lang="it-IT" sz="1800" b="1" kern="1200" dirty="0">
                <a:solidFill>
                  <a:srgbClr val="000000"/>
                </a:solidFill>
                <a:latin typeface="+mj-lt"/>
              </a:rPr>
              <a:t>Tasso d’interesse: nominale e reale			p.  4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Font typeface="+mj-lt"/>
              <a:buAutoNum type="arabicPeriod"/>
            </a:pPr>
            <a:r>
              <a:rPr lang="it-IT" sz="1800" b="1" kern="1200" dirty="0">
                <a:solidFill>
                  <a:srgbClr val="000000"/>
                </a:solidFill>
                <a:latin typeface="+mj-lt"/>
              </a:rPr>
              <a:t>Regola TR con cambi flessibili				p.  7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Font typeface="+mj-lt"/>
              <a:buAutoNum type="arabicPeriod"/>
            </a:pPr>
            <a:r>
              <a:rPr lang="it-IT" sz="1800" b="1" kern="1200" dirty="0">
                <a:solidFill>
                  <a:srgbClr val="000000"/>
                </a:solidFill>
                <a:latin typeface="+mj-lt"/>
              </a:rPr>
              <a:t>AD con cambi flessibili				p.  9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AutoNum type="arabicPeriod"/>
            </a:pPr>
            <a:r>
              <a:rPr lang="it-IT" sz="1800" b="1" kern="1200" dirty="0">
                <a:solidFill>
                  <a:srgbClr val="000000"/>
                </a:solidFill>
                <a:latin typeface="+mj-lt"/>
              </a:rPr>
              <a:t>Domanda e offerta aggregata con cambi flessibili: </a:t>
            </a:r>
          </a:p>
          <a:p>
            <a:pPr marL="0" lvl="0" indent="0" eaLnBrk="1" hangingPunct="1">
              <a:lnSpc>
                <a:spcPct val="114000"/>
              </a:lnSpc>
              <a:spcBef>
                <a:spcPts val="0"/>
              </a:spcBef>
              <a:buClrTx/>
              <a:buSzTx/>
              <a:buNone/>
            </a:pPr>
            <a:r>
              <a:rPr lang="it-IT" sz="1800" b="1" kern="1200" dirty="0">
                <a:solidFill>
                  <a:srgbClr val="000000"/>
                </a:solidFill>
                <a:latin typeface="+mj-lt"/>
              </a:rPr>
              <a:t>     come rispondere agli shock di domanda e di offerta?	p. 11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Font typeface="+mj-lt"/>
              <a:buAutoNum type="arabicPeriod" startAt="6"/>
            </a:pPr>
            <a:r>
              <a:rPr lang="it-IT" sz="1800" b="1" kern="1200" dirty="0">
                <a:solidFill>
                  <a:srgbClr val="000000"/>
                </a:solidFill>
                <a:latin typeface="+mj-lt"/>
              </a:rPr>
              <a:t>In sintesi						p. 22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84" y="365947"/>
            <a:ext cx="8727504" cy="1046829"/>
          </a:xfrm>
          <a:prstGeom prst="rect">
            <a:avLst/>
          </a:prstGeom>
          <a:solidFill>
            <a:schemeClr val="bg1">
              <a:alpha val="89000"/>
            </a:schemeClr>
          </a:solidFill>
          <a:ln w="3175">
            <a:solidFill>
              <a:schemeClr val="hlink"/>
            </a:solidFill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lnSpc>
                <a:spcPct val="150000"/>
              </a:lnSpc>
              <a:spcBef>
                <a:spcPts val="1200"/>
              </a:spcBef>
              <a:defRPr/>
            </a:pPr>
            <a:r>
              <a:rPr lang="it-IT" altLang="en-US" sz="2400" b="1" dirty="0"/>
              <a:t>Domanda e Offerta Aggregata in Cambi Flessibili: </a:t>
            </a:r>
            <a:br>
              <a:rPr lang="it-IT" altLang="en-US" sz="2400" b="1" dirty="0"/>
            </a:br>
            <a:r>
              <a:rPr lang="it-IT" altLang="en-US" sz="2400" b="1" dirty="0"/>
              <a:t>dal Breve al Lungo Periodo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81000" y="5939988"/>
            <a:ext cx="44070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10288661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986410" y="3294410"/>
            <a:ext cx="3155950" cy="1943100"/>
            <a:chOff x="1364" y="2424"/>
            <a:chExt cx="1988" cy="1224"/>
          </a:xfrm>
        </p:grpSpPr>
        <p:sp>
          <p:nvSpPr>
            <p:cNvPr id="3" name="Line 40"/>
            <p:cNvSpPr>
              <a:spLocks noChangeShapeType="1"/>
            </p:cNvSpPr>
            <p:nvPr/>
          </p:nvSpPr>
          <p:spPr bwMode="black">
            <a:xfrm>
              <a:off x="1364" y="2424"/>
              <a:ext cx="1468" cy="103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" name="Text Box 41"/>
            <p:cNvSpPr txBox="1">
              <a:spLocks noChangeArrowheads="1"/>
            </p:cNvSpPr>
            <p:nvPr/>
          </p:nvSpPr>
          <p:spPr bwMode="blackWhite">
            <a:xfrm>
              <a:off x="2688" y="3360"/>
              <a:ext cx="6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>
                  <a:solidFill>
                    <a:srgbClr val="000066"/>
                  </a:solidFill>
                </a:rPr>
                <a:t>AD´</a:t>
              </a:r>
              <a:endParaRPr lang="en-US" sz="2400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3531048" y="1470373"/>
            <a:ext cx="990600" cy="3919537"/>
            <a:chOff x="2337" y="1275"/>
            <a:chExt cx="624" cy="2469"/>
          </a:xfrm>
        </p:grpSpPr>
        <p:sp>
          <p:nvSpPr>
            <p:cNvPr id="7" name="Line 37"/>
            <p:cNvSpPr>
              <a:spLocks noChangeShapeType="1"/>
            </p:cNvSpPr>
            <p:nvPr/>
          </p:nvSpPr>
          <p:spPr bwMode="auto">
            <a:xfrm>
              <a:off x="2640" y="1536"/>
              <a:ext cx="0" cy="2208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Text Box 38"/>
            <p:cNvSpPr txBox="1">
              <a:spLocks noChangeArrowheads="1"/>
            </p:cNvSpPr>
            <p:nvPr/>
          </p:nvSpPr>
          <p:spPr bwMode="blackWhite">
            <a:xfrm>
              <a:off x="2337" y="1275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>
                  <a:solidFill>
                    <a:srgbClr val="000066"/>
                  </a:solidFill>
                </a:rPr>
                <a:t>LAS</a:t>
              </a:r>
              <a:endParaRPr lang="en-US" sz="2400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2488060" y="2411760"/>
            <a:ext cx="3476625" cy="2292350"/>
            <a:chOff x="1680" y="1868"/>
            <a:chExt cx="2190" cy="1444"/>
          </a:xfrm>
        </p:grpSpPr>
        <p:sp>
          <p:nvSpPr>
            <p:cNvPr id="10" name="Line 34"/>
            <p:cNvSpPr>
              <a:spLocks noChangeShapeType="1"/>
            </p:cNvSpPr>
            <p:nvPr/>
          </p:nvSpPr>
          <p:spPr bwMode="black">
            <a:xfrm>
              <a:off x="1680" y="1868"/>
              <a:ext cx="1776" cy="12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" name="Text Box 35"/>
            <p:cNvSpPr txBox="1">
              <a:spLocks noChangeArrowheads="1"/>
            </p:cNvSpPr>
            <p:nvPr/>
          </p:nvSpPr>
          <p:spPr bwMode="blackWhite">
            <a:xfrm>
              <a:off x="3339" y="3024"/>
              <a:ext cx="5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>
                  <a:solidFill>
                    <a:srgbClr val="000066"/>
                  </a:solidFill>
                </a:rPr>
                <a:t>AD</a:t>
              </a:r>
              <a:endParaRPr lang="en-US" sz="2400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2488060" y="2284760"/>
            <a:ext cx="3276600" cy="2419350"/>
            <a:chOff x="1680" y="1788"/>
            <a:chExt cx="2064" cy="1524"/>
          </a:xfrm>
        </p:grpSpPr>
        <p:sp>
          <p:nvSpPr>
            <p:cNvPr id="13" name="Line 31"/>
            <p:cNvSpPr>
              <a:spLocks noChangeShapeType="1"/>
            </p:cNvSpPr>
            <p:nvPr/>
          </p:nvSpPr>
          <p:spPr bwMode="black">
            <a:xfrm flipV="1">
              <a:off x="1680" y="1968"/>
              <a:ext cx="1680" cy="1344"/>
            </a:xfrm>
            <a:prstGeom prst="line">
              <a:avLst/>
            </a:prstGeom>
            <a:noFill/>
            <a:ln w="38100">
              <a:solidFill>
                <a:srgbClr val="FFC000">
                  <a:alpha val="90979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" name="Text Box 32"/>
            <p:cNvSpPr txBox="1">
              <a:spLocks noChangeArrowheads="1"/>
            </p:cNvSpPr>
            <p:nvPr/>
          </p:nvSpPr>
          <p:spPr bwMode="blackWhite">
            <a:xfrm>
              <a:off x="3312" y="1788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>
                  <a:solidFill>
                    <a:srgbClr val="000066"/>
                  </a:solidFill>
                </a:rPr>
                <a:t>AS</a:t>
              </a:r>
              <a:endParaRPr lang="en-US" sz="2400" b="0" i="1">
                <a:solidFill>
                  <a:srgbClr val="000066"/>
                </a:solidFill>
              </a:endParaRPr>
            </a:p>
          </p:txBody>
        </p:sp>
      </p:grpSp>
      <p:sp>
        <p:nvSpPr>
          <p:cNvPr id="15" name="Text Box 7"/>
          <p:cNvSpPr txBox="1">
            <a:spLocks noChangeArrowheads="1"/>
          </p:cNvSpPr>
          <p:nvPr/>
        </p:nvSpPr>
        <p:spPr bwMode="black">
          <a:xfrm>
            <a:off x="395536" y="116632"/>
            <a:ext cx="8640960" cy="8771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/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Risposta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agli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shock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con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cambi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b="0" dirty="0" err="1">
                <a:solidFill>
                  <a:schemeClr val="tx2">
                    <a:lumMod val="50000"/>
                  </a:schemeClr>
                </a:solidFill>
              </a:rPr>
              <a:t>flessibili</a:t>
            </a: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:   </a:t>
            </a:r>
          </a:p>
          <a:p>
            <a:pPr marL="1257300" lvl="2" indent="-3429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de-DE" sz="2200" b="0" dirty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de-DE" sz="2200" b="0" dirty="0">
                <a:solidFill>
                  <a:srgbClr val="000099"/>
                </a:solidFill>
              </a:rPr>
              <a:t>Uno </a:t>
            </a:r>
            <a:r>
              <a:rPr lang="de-DE" sz="2200" b="0" dirty="0" err="1">
                <a:solidFill>
                  <a:srgbClr val="000099"/>
                </a:solidFill>
              </a:rPr>
              <a:t>shock</a:t>
            </a:r>
            <a:r>
              <a:rPr lang="de-DE" sz="2200" b="0" dirty="0">
                <a:solidFill>
                  <a:srgbClr val="000099"/>
                </a:solidFill>
              </a:rPr>
              <a:t> di </a:t>
            </a:r>
            <a:r>
              <a:rPr lang="de-DE" sz="2200" b="0" dirty="0" err="1">
                <a:solidFill>
                  <a:srgbClr val="000099"/>
                </a:solidFill>
              </a:rPr>
              <a:t>domanda</a:t>
            </a:r>
            <a:r>
              <a:rPr lang="de-DE" sz="2200" b="0" dirty="0">
                <a:solidFill>
                  <a:srgbClr val="000099"/>
                </a:solidFill>
              </a:rPr>
              <a:t> </a:t>
            </a:r>
            <a:r>
              <a:rPr lang="de-DE" sz="2200" b="0" dirty="0" err="1">
                <a:solidFill>
                  <a:srgbClr val="000099"/>
                </a:solidFill>
              </a:rPr>
              <a:t>negativo</a:t>
            </a:r>
            <a:r>
              <a:rPr lang="de-DE" sz="2200" b="0" dirty="0">
                <a:solidFill>
                  <a:srgbClr val="000099"/>
                </a:solidFill>
              </a:rPr>
              <a:t> (permanente)</a:t>
            </a:r>
            <a:endParaRPr lang="en-US" sz="2200" b="0" dirty="0">
              <a:solidFill>
                <a:srgbClr val="000099"/>
              </a:solidFill>
            </a:endParaRPr>
          </a:p>
        </p:txBody>
      </p:sp>
      <p:grpSp>
        <p:nvGrpSpPr>
          <p:cNvPr id="16" name="Group 8"/>
          <p:cNvGrpSpPr>
            <a:grpSpLocks/>
          </p:cNvGrpSpPr>
          <p:nvPr/>
        </p:nvGrpSpPr>
        <p:grpSpPr bwMode="auto">
          <a:xfrm>
            <a:off x="1707010" y="1268760"/>
            <a:ext cx="5181600" cy="4119563"/>
            <a:chOff x="1188" y="1152"/>
            <a:chExt cx="3264" cy="2595"/>
          </a:xfrm>
        </p:grpSpPr>
        <p:sp>
          <p:nvSpPr>
            <p:cNvPr id="17" name="Line 9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9" name="Text Box 11"/>
          <p:cNvSpPr txBox="1">
            <a:spLocks noChangeArrowheads="1"/>
          </p:cNvSpPr>
          <p:nvPr/>
        </p:nvSpPr>
        <p:spPr bwMode="black">
          <a:xfrm rot="-5400000">
            <a:off x="514455" y="1707649"/>
            <a:ext cx="18904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Inflazione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black">
          <a:xfrm>
            <a:off x="3745360" y="538991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>
                <a:solidFill>
                  <a:srgbClr val="000066"/>
                </a:solidFill>
              </a:rPr>
              <a:t>0</a:t>
            </a:r>
            <a:endParaRPr lang="en-US" sz="2400" b="0">
              <a:solidFill>
                <a:srgbClr val="000066"/>
              </a:solidFill>
            </a:endParaRP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blackWhite">
          <a:xfrm>
            <a:off x="3954910" y="342458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blackWhite">
          <a:xfrm>
            <a:off x="4024760" y="321821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A</a:t>
            </a:r>
            <a:endParaRPr lang="en-US" sz="2400" b="0" i="1">
              <a:solidFill>
                <a:srgbClr val="000066"/>
              </a:solidFill>
            </a:endParaRP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blackWhite">
          <a:xfrm>
            <a:off x="3132585" y="4086573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blackWhite">
          <a:xfrm>
            <a:off x="2942085" y="366747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B</a:t>
            </a:r>
            <a:endParaRPr lang="en-US" sz="2400" b="0" i="1">
              <a:solidFill>
                <a:srgbClr val="000066"/>
              </a:solidFill>
            </a:endParaRPr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4240660" y="4475510"/>
            <a:ext cx="9144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black">
          <a:xfrm>
            <a:off x="4572000" y="5405154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Output </a:t>
            </a:r>
            <a:r>
              <a:rPr lang="de-DE" sz="2000" b="0" dirty="0" err="1">
                <a:solidFill>
                  <a:srgbClr val="000066"/>
                </a:solidFill>
              </a:rPr>
              <a:t>gap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395536" y="6121548"/>
            <a:ext cx="7128792" cy="1877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65125" y="6381328"/>
            <a:ext cx="4566915" cy="238398"/>
          </a:xfrm>
        </p:spPr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sellaDiTesto 28"/>
              <p:cNvSpPr txBox="1"/>
              <p:nvPr/>
            </p:nvSpPr>
            <p:spPr>
              <a:xfrm>
                <a:off x="6209158" y="1001313"/>
                <a:ext cx="2934842" cy="429989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dirty="0">
                    <a:solidFill>
                      <a:srgbClr val="000066"/>
                    </a:solidFill>
                  </a:rPr>
                  <a:t>Uno </a:t>
                </a:r>
                <a:r>
                  <a:rPr lang="de-DE" dirty="0" err="1">
                    <a:solidFill>
                      <a:srgbClr val="000066"/>
                    </a:solidFill>
                  </a:rPr>
                  <a:t>shock</a:t>
                </a:r>
                <a:r>
                  <a:rPr lang="de-DE" dirty="0">
                    <a:solidFill>
                      <a:srgbClr val="000066"/>
                    </a:solidFill>
                  </a:rPr>
                  <a:t> di </a:t>
                </a:r>
                <a:r>
                  <a:rPr lang="de-DE" dirty="0" err="1">
                    <a:solidFill>
                      <a:srgbClr val="000066"/>
                    </a:solidFill>
                  </a:rPr>
                  <a:t>domanda</a:t>
                </a:r>
                <a:r>
                  <a:rPr lang="de-DE" dirty="0">
                    <a:solidFill>
                      <a:srgbClr val="000066"/>
                    </a:solidFill>
                  </a:rPr>
                  <a:t> </a:t>
                </a:r>
                <a:r>
                  <a:rPr lang="de-DE" dirty="0" err="1">
                    <a:solidFill>
                      <a:srgbClr val="000066"/>
                    </a:solidFill>
                  </a:rPr>
                  <a:t>negativo</a:t>
                </a:r>
                <a:r>
                  <a:rPr lang="de-DE" dirty="0">
                    <a:solidFill>
                      <a:srgbClr val="000066"/>
                    </a:solidFill>
                  </a:rPr>
                  <a:t> </a:t>
                </a:r>
                <a:r>
                  <a:rPr lang="de-DE" dirty="0" err="1">
                    <a:solidFill>
                      <a:srgbClr val="000066"/>
                    </a:solidFill>
                  </a:rPr>
                  <a:t>sposta</a:t>
                </a:r>
                <a:r>
                  <a:rPr lang="de-DE" dirty="0">
                    <a:solidFill>
                      <a:srgbClr val="000066"/>
                    </a:solidFill>
                  </a:rPr>
                  <a:t> </a:t>
                </a:r>
                <a:r>
                  <a:rPr lang="de-DE" dirty="0" err="1">
                    <a:solidFill>
                      <a:srgbClr val="000066"/>
                    </a:solidFill>
                  </a:rPr>
                  <a:t>sia</a:t>
                </a:r>
                <a:r>
                  <a:rPr lang="de-DE" dirty="0">
                    <a:solidFill>
                      <a:srgbClr val="000066"/>
                    </a:solidFill>
                  </a:rPr>
                  <a:t> la </a:t>
                </a:r>
                <a:r>
                  <a:rPr lang="de-DE" dirty="0" err="1">
                    <a:solidFill>
                      <a:srgbClr val="000066"/>
                    </a:solidFill>
                  </a:rPr>
                  <a:t>curva</a:t>
                </a:r>
                <a:r>
                  <a:rPr lang="de-DE" dirty="0">
                    <a:solidFill>
                      <a:srgbClr val="000066"/>
                    </a:solidFill>
                  </a:rPr>
                  <a:t> IS </a:t>
                </a:r>
                <a:r>
                  <a:rPr lang="de-DE" dirty="0" err="1">
                    <a:solidFill>
                      <a:srgbClr val="000066"/>
                    </a:solidFill>
                  </a:rPr>
                  <a:t>che</a:t>
                </a:r>
                <a:r>
                  <a:rPr lang="de-DE" dirty="0">
                    <a:solidFill>
                      <a:srgbClr val="000066"/>
                    </a:solidFill>
                  </a:rPr>
                  <a:t> la </a:t>
                </a:r>
                <a:r>
                  <a:rPr lang="de-DE" b="1" dirty="0">
                    <a:solidFill>
                      <a:srgbClr val="000066"/>
                    </a:solidFill>
                  </a:rPr>
                  <a:t>AD </a:t>
                </a:r>
                <a:r>
                  <a:rPr lang="de-DE" b="1" dirty="0" err="1">
                    <a:solidFill>
                      <a:srgbClr val="000066"/>
                    </a:solidFill>
                  </a:rPr>
                  <a:t>verso</a:t>
                </a:r>
                <a:r>
                  <a:rPr lang="de-DE" b="1" dirty="0">
                    <a:solidFill>
                      <a:srgbClr val="000066"/>
                    </a:solidFill>
                  </a:rPr>
                  <a:t> </a:t>
                </a:r>
                <a:r>
                  <a:rPr lang="de-DE" b="1" dirty="0" err="1">
                    <a:solidFill>
                      <a:srgbClr val="000066"/>
                    </a:solidFill>
                  </a:rPr>
                  <a:t>sinistra</a:t>
                </a:r>
                <a:r>
                  <a:rPr lang="de-DE" dirty="0">
                    <a:solidFill>
                      <a:srgbClr val="000066"/>
                    </a:solidFill>
                  </a:rPr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de-DE" dirty="0">
                    <a:solidFill>
                      <a:srgbClr val="000066"/>
                    </a:solidFill>
                  </a:rPr>
                  <a:t>In </a:t>
                </a:r>
                <a:r>
                  <a:rPr lang="de-DE" dirty="0" err="1">
                    <a:solidFill>
                      <a:srgbClr val="000066"/>
                    </a:solidFill>
                  </a:rPr>
                  <a:t>questo</a:t>
                </a:r>
                <a:r>
                  <a:rPr lang="de-DE" dirty="0">
                    <a:solidFill>
                      <a:srgbClr val="000066"/>
                    </a:solidFill>
                  </a:rPr>
                  <a:t> </a:t>
                </a:r>
                <a:r>
                  <a:rPr lang="de-DE" dirty="0" err="1">
                    <a:solidFill>
                      <a:srgbClr val="000066"/>
                    </a:solidFill>
                  </a:rPr>
                  <a:t>caso</a:t>
                </a:r>
                <a:r>
                  <a:rPr lang="de-DE" dirty="0">
                    <a:solidFill>
                      <a:srgbClr val="000066"/>
                    </a:solidFill>
                  </a:rPr>
                  <a:t>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it-IT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 &lt; 0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t-IT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it-IT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de-DE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 &lt; 0  </a:t>
                </a:r>
              </a:p>
              <a:p>
                <a:pPr>
                  <a:spcBef>
                    <a:spcPts val="600"/>
                  </a:spcBef>
                </a:pPr>
                <a:r>
                  <a:rPr lang="de-DE" b="1" dirty="0">
                    <a:solidFill>
                      <a:srgbClr val="000066"/>
                    </a:solidFill>
                  </a:rPr>
                  <a:t>PM</a:t>
                </a:r>
                <a:r>
                  <a:rPr lang="de-DE" dirty="0">
                    <a:solidFill>
                      <a:srgbClr val="000066"/>
                    </a:solidFill>
                  </a:rPr>
                  <a:t> è </a:t>
                </a:r>
                <a:r>
                  <a:rPr lang="de-DE" b="1" dirty="0" err="1">
                    <a:solidFill>
                      <a:srgbClr val="C00000"/>
                    </a:solidFill>
                  </a:rPr>
                  <a:t>espansiva</a:t>
                </a:r>
                <a:r>
                  <a:rPr lang="de-DE" dirty="0">
                    <a:solidFill>
                      <a:srgbClr val="000066"/>
                    </a:solidFill>
                  </a:rPr>
                  <a:t>:</a:t>
                </a:r>
              </a:p>
              <a:p>
                <a:pPr marL="342900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de-DE" dirty="0">
                    <a:solidFill>
                      <a:srgbClr val="000066"/>
                    </a:solidFill>
                  </a:rPr>
                  <a:t>TR </a:t>
                </a:r>
                <a:r>
                  <a:rPr lang="de-DE" dirty="0" err="1">
                    <a:solidFill>
                      <a:srgbClr val="000066"/>
                    </a:solidFill>
                  </a:rPr>
                  <a:t>trasla</a:t>
                </a:r>
                <a:r>
                  <a:rPr lang="de-DE" dirty="0">
                    <a:solidFill>
                      <a:srgbClr val="000066"/>
                    </a:solidFill>
                  </a:rPr>
                  <a:t> in </a:t>
                </a:r>
                <a:r>
                  <a:rPr lang="de-DE" dirty="0" err="1">
                    <a:solidFill>
                      <a:srgbClr val="000066"/>
                    </a:solidFill>
                  </a:rPr>
                  <a:t>basso</a:t>
                </a:r>
                <a:r>
                  <a:rPr lang="de-DE" dirty="0">
                    <a:solidFill>
                      <a:srgbClr val="000066"/>
                    </a:solidFill>
                  </a:rPr>
                  <a:t>,</a:t>
                </a:r>
              </a:p>
              <a:p>
                <a:pPr marL="342900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de-DE" dirty="0">
                    <a:solidFill>
                      <a:srgbClr val="000066"/>
                    </a:solidFill>
                  </a:rPr>
                  <a:t>… e </a:t>
                </a:r>
                <a:r>
                  <a:rPr lang="de-DE" dirty="0" err="1">
                    <a:solidFill>
                      <a:srgbClr val="000066"/>
                    </a:solidFill>
                  </a:rPr>
                  <a:t>l‘intersezione</a:t>
                </a:r>
                <a:r>
                  <a:rPr lang="de-DE" dirty="0">
                    <a:solidFill>
                      <a:srgbClr val="000066"/>
                    </a:solidFill>
                  </a:rPr>
                  <a:t> </a:t>
                </a:r>
                <a:r>
                  <a:rPr lang="de-DE" dirty="0" err="1">
                    <a:solidFill>
                      <a:srgbClr val="000066"/>
                    </a:solidFill>
                  </a:rPr>
                  <a:t>tra</a:t>
                </a:r>
                <a:r>
                  <a:rPr lang="de-DE" dirty="0">
                    <a:solidFill>
                      <a:srgbClr val="000066"/>
                    </a:solidFill>
                  </a:rPr>
                  <a:t> TR e IS </a:t>
                </a:r>
                <a:r>
                  <a:rPr lang="de-DE" dirty="0" err="1">
                    <a:solidFill>
                      <a:srgbClr val="000066"/>
                    </a:solidFill>
                  </a:rPr>
                  <a:t>is</a:t>
                </a:r>
                <a:r>
                  <a:rPr lang="de-DE" dirty="0">
                    <a:solidFill>
                      <a:srgbClr val="000066"/>
                    </a:solidFill>
                  </a:rPr>
                  <a:t> </a:t>
                </a:r>
                <a:r>
                  <a:rPr lang="de-DE" dirty="0" err="1">
                    <a:solidFill>
                      <a:srgbClr val="000066"/>
                    </a:solidFill>
                  </a:rPr>
                  <a:t>sposta</a:t>
                </a:r>
                <a:r>
                  <a:rPr lang="de-DE" dirty="0">
                    <a:solidFill>
                      <a:srgbClr val="000066"/>
                    </a:solidFill>
                  </a:rPr>
                  <a:t> a </a:t>
                </a:r>
                <a:r>
                  <a:rPr lang="de-DE" dirty="0" err="1">
                    <a:solidFill>
                      <a:srgbClr val="000066"/>
                    </a:solidFill>
                  </a:rPr>
                  <a:t>sinistra</a:t>
                </a:r>
                <a:endParaRPr lang="de-DE" dirty="0">
                  <a:solidFill>
                    <a:srgbClr val="000066"/>
                  </a:solidFill>
                </a:endParaRPr>
              </a:p>
              <a:p>
                <a:pPr>
                  <a:spcBef>
                    <a:spcPts val="600"/>
                  </a:spcBef>
                </a:pPr>
                <a:r>
                  <a:rPr lang="de-DE" b="1" dirty="0">
                    <a:solidFill>
                      <a:srgbClr val="00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→ </a:t>
                </a:r>
                <a:r>
                  <a:rPr lang="de-DE" b="1" dirty="0">
                    <a:solidFill>
                      <a:srgbClr val="000066"/>
                    </a:solidFill>
                  </a:rPr>
                  <a:t> </a:t>
                </a:r>
                <a:r>
                  <a:rPr lang="de-DE" sz="2400" b="1" dirty="0">
                    <a:solidFill>
                      <a:srgbClr val="000099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de-DE" sz="2400" b="1" dirty="0">
                    <a:solidFill>
                      <a:srgbClr val="00006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de-DE" sz="2000" b="1" dirty="0">
                    <a:solidFill>
                      <a:srgbClr val="00006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de-DE" b="1" dirty="0" err="1">
                    <a:solidFill>
                      <a:srgbClr val="000066"/>
                    </a:solidFill>
                  </a:rPr>
                  <a:t>diminuisce</a:t>
                </a:r>
                <a:r>
                  <a:rPr lang="de-DE" b="1" dirty="0">
                    <a:solidFill>
                      <a:srgbClr val="000066"/>
                    </a:solidFill>
                  </a:rPr>
                  <a:t> </a:t>
                </a:r>
                <a:r>
                  <a:rPr lang="de-DE" dirty="0">
                    <a:solidFill>
                      <a:srgbClr val="000066"/>
                    </a:solidFill>
                  </a:rPr>
                  <a:t> e …</a:t>
                </a:r>
                <a:endParaRPr lang="en-GB" dirty="0"/>
              </a:p>
            </p:txBody>
          </p:sp>
        </mc:Choice>
        <mc:Fallback xmlns="">
          <p:sp>
            <p:nvSpPr>
              <p:cNvPr id="29" name="CasellaDiTes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158" y="1001313"/>
                <a:ext cx="2934842" cy="4299895"/>
              </a:xfrm>
              <a:prstGeom prst="rect">
                <a:avLst/>
              </a:prstGeom>
              <a:blipFill rotWithShape="0">
                <a:blip r:embed="rId3"/>
                <a:stretch>
                  <a:fillRect l="-1871" t="-708" b="-2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7640710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165350" y="3222402"/>
            <a:ext cx="3155950" cy="1943100"/>
            <a:chOff x="1364" y="2424"/>
            <a:chExt cx="1988" cy="1224"/>
          </a:xfrm>
        </p:grpSpPr>
        <p:sp>
          <p:nvSpPr>
            <p:cNvPr id="3" name="Line 2"/>
            <p:cNvSpPr>
              <a:spLocks noChangeShapeType="1"/>
            </p:cNvSpPr>
            <p:nvPr/>
          </p:nvSpPr>
          <p:spPr bwMode="black">
            <a:xfrm>
              <a:off x="1364" y="2424"/>
              <a:ext cx="1468" cy="1032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" name="Text Box 39"/>
            <p:cNvSpPr txBox="1">
              <a:spLocks noChangeArrowheads="1"/>
            </p:cNvSpPr>
            <p:nvPr/>
          </p:nvSpPr>
          <p:spPr bwMode="blackWhite">
            <a:xfrm>
              <a:off x="2688" y="3360"/>
              <a:ext cx="6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>
                  <a:solidFill>
                    <a:srgbClr val="000066"/>
                  </a:solidFill>
                </a:rPr>
                <a:t>AD´</a:t>
              </a:r>
              <a:endParaRPr lang="en-US" sz="2400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709988" y="1398365"/>
            <a:ext cx="990600" cy="3919537"/>
            <a:chOff x="2337" y="1275"/>
            <a:chExt cx="624" cy="2469"/>
          </a:xfrm>
        </p:grpSpPr>
        <p:sp>
          <p:nvSpPr>
            <p:cNvPr id="6" name="Line 37"/>
            <p:cNvSpPr>
              <a:spLocks noChangeShapeType="1"/>
            </p:cNvSpPr>
            <p:nvPr/>
          </p:nvSpPr>
          <p:spPr bwMode="auto">
            <a:xfrm>
              <a:off x="2640" y="1536"/>
              <a:ext cx="0" cy="2208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" name="Text Box 38"/>
            <p:cNvSpPr txBox="1">
              <a:spLocks noChangeArrowheads="1"/>
            </p:cNvSpPr>
            <p:nvPr/>
          </p:nvSpPr>
          <p:spPr bwMode="blackWhite">
            <a:xfrm>
              <a:off x="2337" y="1275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>
                  <a:solidFill>
                    <a:srgbClr val="000066"/>
                  </a:solidFill>
                </a:rPr>
                <a:t>LAS</a:t>
              </a:r>
              <a:endParaRPr lang="en-US" sz="2400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2667000" y="2339752"/>
            <a:ext cx="3476625" cy="2292350"/>
            <a:chOff x="1680" y="1868"/>
            <a:chExt cx="2190" cy="1444"/>
          </a:xfrm>
        </p:grpSpPr>
        <p:sp>
          <p:nvSpPr>
            <p:cNvPr id="9" name="Line 34"/>
            <p:cNvSpPr>
              <a:spLocks noChangeShapeType="1"/>
            </p:cNvSpPr>
            <p:nvPr/>
          </p:nvSpPr>
          <p:spPr bwMode="black">
            <a:xfrm>
              <a:off x="1680" y="1868"/>
              <a:ext cx="1776" cy="12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" name="Text Box 35"/>
            <p:cNvSpPr txBox="1">
              <a:spLocks noChangeArrowheads="1"/>
            </p:cNvSpPr>
            <p:nvPr/>
          </p:nvSpPr>
          <p:spPr bwMode="blackWhite">
            <a:xfrm>
              <a:off x="3339" y="3024"/>
              <a:ext cx="5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>
                  <a:solidFill>
                    <a:srgbClr val="000066"/>
                  </a:solidFill>
                </a:rPr>
                <a:t>AD</a:t>
              </a:r>
              <a:endParaRPr lang="en-US" sz="2400" b="0" i="1">
                <a:solidFill>
                  <a:srgbClr val="000066"/>
                </a:solidFill>
              </a:endParaRPr>
            </a:p>
          </p:txBody>
        </p: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2667000" y="2212752"/>
            <a:ext cx="3276600" cy="2419350"/>
            <a:chOff x="1680" y="1788"/>
            <a:chExt cx="2064" cy="1524"/>
          </a:xfrm>
        </p:grpSpPr>
        <p:sp>
          <p:nvSpPr>
            <p:cNvPr id="12" name="Line 31"/>
            <p:cNvSpPr>
              <a:spLocks noChangeShapeType="1"/>
            </p:cNvSpPr>
            <p:nvPr/>
          </p:nvSpPr>
          <p:spPr bwMode="black">
            <a:xfrm flipV="1">
              <a:off x="1680" y="1968"/>
              <a:ext cx="1680" cy="1344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" name="Text Box 32"/>
            <p:cNvSpPr txBox="1">
              <a:spLocks noChangeArrowheads="1"/>
            </p:cNvSpPr>
            <p:nvPr/>
          </p:nvSpPr>
          <p:spPr bwMode="blackWhite">
            <a:xfrm>
              <a:off x="3312" y="1788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400" b="0" i="1">
                  <a:solidFill>
                    <a:srgbClr val="000066"/>
                  </a:solidFill>
                </a:rPr>
                <a:t>AS</a:t>
              </a:r>
              <a:endParaRPr lang="en-US" sz="2400" b="0" i="1">
                <a:solidFill>
                  <a:srgbClr val="000066"/>
                </a:solidFill>
              </a:endParaRPr>
            </a:p>
          </p:txBody>
        </p:sp>
      </p:grpSp>
      <p:sp>
        <p:nvSpPr>
          <p:cNvPr id="14" name="Text Box 5"/>
          <p:cNvSpPr txBox="1">
            <a:spLocks noChangeArrowheads="1"/>
          </p:cNvSpPr>
          <p:nvPr/>
        </p:nvSpPr>
        <p:spPr bwMode="black">
          <a:xfrm>
            <a:off x="6300192" y="1124744"/>
            <a:ext cx="2843808" cy="42011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de-DE" sz="2000" b="0" dirty="0">
                <a:solidFill>
                  <a:srgbClr val="000066"/>
                </a:solidFill>
              </a:rPr>
              <a:t>… </a:t>
            </a:r>
            <a:r>
              <a:rPr lang="de-DE" b="0" dirty="0">
                <a:solidFill>
                  <a:srgbClr val="000066"/>
                </a:solidFill>
              </a:rPr>
              <a:t>la PM </a:t>
            </a:r>
            <a:r>
              <a:rPr lang="de-DE" b="0" dirty="0" err="1">
                <a:solidFill>
                  <a:srgbClr val="000066"/>
                </a:solidFill>
              </a:rPr>
              <a:t>espansiva</a:t>
            </a:r>
            <a:r>
              <a:rPr lang="de-DE" b="0" dirty="0">
                <a:solidFill>
                  <a:srgbClr val="000066"/>
                </a:solidFill>
              </a:rPr>
              <a:t> </a:t>
            </a:r>
            <a:r>
              <a:rPr lang="de-DE" b="0" dirty="0" err="1">
                <a:solidFill>
                  <a:srgbClr val="000066"/>
                </a:solidFill>
              </a:rPr>
              <a:t>stimola</a:t>
            </a:r>
            <a:r>
              <a:rPr lang="de-DE" b="0" dirty="0">
                <a:solidFill>
                  <a:srgbClr val="000066"/>
                </a:solidFill>
              </a:rPr>
              <a:t> la AD </a:t>
            </a:r>
            <a:r>
              <a:rPr lang="de-DE" b="0" dirty="0" err="1">
                <a:solidFill>
                  <a:srgbClr val="000066"/>
                </a:solidFill>
              </a:rPr>
              <a:t>grazie</a:t>
            </a:r>
            <a:r>
              <a:rPr lang="de-DE" b="0" dirty="0">
                <a:solidFill>
                  <a:srgbClr val="000066"/>
                </a:solidFill>
              </a:rPr>
              <a:t> a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66"/>
                </a:solidFill>
              </a:rPr>
              <a:t>La </a:t>
            </a:r>
            <a:r>
              <a:rPr lang="de-DE" dirty="0" err="1">
                <a:solidFill>
                  <a:srgbClr val="000066"/>
                </a:solidFill>
              </a:rPr>
              <a:t>diminuzione</a:t>
            </a:r>
            <a:r>
              <a:rPr lang="de-DE" dirty="0">
                <a:solidFill>
                  <a:srgbClr val="000066"/>
                </a:solidFill>
              </a:rPr>
              <a:t> del </a:t>
            </a:r>
            <a:r>
              <a:rPr lang="de-DE" dirty="0" err="1">
                <a:solidFill>
                  <a:srgbClr val="000066"/>
                </a:solidFill>
              </a:rPr>
              <a:t>tasso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b="0" dirty="0" err="1">
                <a:solidFill>
                  <a:srgbClr val="000066"/>
                </a:solidFill>
              </a:rPr>
              <a:t>d‘interesse</a:t>
            </a:r>
            <a:endParaRPr lang="de-DE" b="0" dirty="0">
              <a:solidFill>
                <a:srgbClr val="000066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66"/>
                </a:solidFill>
              </a:rPr>
              <a:t>Il </a:t>
            </a:r>
            <a:r>
              <a:rPr lang="de-DE" dirty="0" err="1">
                <a:solidFill>
                  <a:srgbClr val="000066"/>
                </a:solidFill>
              </a:rPr>
              <a:t>deprezzamento</a:t>
            </a:r>
            <a:r>
              <a:rPr lang="de-DE" dirty="0">
                <a:solidFill>
                  <a:srgbClr val="000066"/>
                </a:solidFill>
              </a:rPr>
              <a:t> del </a:t>
            </a:r>
            <a:r>
              <a:rPr lang="de-DE" dirty="0" err="1">
                <a:solidFill>
                  <a:srgbClr val="000066"/>
                </a:solidFill>
              </a:rPr>
              <a:t>cambio</a:t>
            </a:r>
            <a:endParaRPr lang="de-DE" dirty="0">
              <a:solidFill>
                <a:srgbClr val="000066"/>
              </a:solidFill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000066"/>
                </a:solidFill>
              </a:rPr>
              <a:t>Sia IS </a:t>
            </a:r>
            <a:r>
              <a:rPr lang="de-DE" dirty="0" err="1">
                <a:solidFill>
                  <a:srgbClr val="000066"/>
                </a:solidFill>
              </a:rPr>
              <a:t>che</a:t>
            </a:r>
            <a:r>
              <a:rPr lang="de-DE" dirty="0">
                <a:solidFill>
                  <a:srgbClr val="000066"/>
                </a:solidFill>
              </a:rPr>
              <a:t> AD </a:t>
            </a:r>
            <a:r>
              <a:rPr lang="de-DE" dirty="0" err="1">
                <a:solidFill>
                  <a:srgbClr val="000066"/>
                </a:solidFill>
              </a:rPr>
              <a:t>tornano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nella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posizione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iniziale</a:t>
            </a:r>
            <a:endParaRPr lang="de-DE" dirty="0">
              <a:solidFill>
                <a:srgbClr val="000066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66"/>
                </a:solidFill>
              </a:rPr>
              <a:t>BC </a:t>
            </a:r>
            <a:r>
              <a:rPr lang="de-DE" dirty="0" err="1">
                <a:solidFill>
                  <a:srgbClr val="000066"/>
                </a:solidFill>
              </a:rPr>
              <a:t>riporta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sz="2400" b="1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de-DE" dirty="0">
                <a:solidFill>
                  <a:srgbClr val="000066"/>
                </a:solidFill>
              </a:rPr>
              <a:t> al </a:t>
            </a:r>
            <a:r>
              <a:rPr lang="de-DE" dirty="0" err="1">
                <a:solidFill>
                  <a:srgbClr val="000066"/>
                </a:solidFill>
              </a:rPr>
              <a:t>valore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iniziale</a:t>
            </a:r>
            <a:endParaRPr lang="de-DE" dirty="0">
              <a:solidFill>
                <a:srgbClr val="000066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66"/>
                </a:solidFill>
              </a:rPr>
              <a:t>Tasso di </a:t>
            </a:r>
            <a:r>
              <a:rPr lang="de-DE" dirty="0" err="1">
                <a:solidFill>
                  <a:srgbClr val="000066"/>
                </a:solidFill>
              </a:rPr>
              <a:t>cambio</a:t>
            </a:r>
            <a:r>
              <a:rPr lang="de-DE" dirty="0">
                <a:solidFill>
                  <a:srgbClr val="000066"/>
                </a:solidFill>
              </a:rPr>
              <a:t> nominale (e reale) </a:t>
            </a:r>
            <a:r>
              <a:rPr lang="de-DE" dirty="0" err="1">
                <a:solidFill>
                  <a:srgbClr val="000066"/>
                </a:solidFill>
              </a:rPr>
              <a:t>rimane</a:t>
            </a:r>
            <a:r>
              <a:rPr lang="de-DE" dirty="0">
                <a:solidFill>
                  <a:srgbClr val="000066"/>
                </a:solidFill>
              </a:rPr>
              <a:t> </a:t>
            </a:r>
            <a:r>
              <a:rPr lang="de-DE" dirty="0" err="1">
                <a:solidFill>
                  <a:srgbClr val="000066"/>
                </a:solidFill>
              </a:rPr>
              <a:t>deprezzato</a:t>
            </a:r>
            <a:endParaRPr lang="de-DE" dirty="0">
              <a:solidFill>
                <a:srgbClr val="000066"/>
              </a:solidFill>
            </a:endParaRPr>
          </a:p>
        </p:txBody>
      </p:sp>
      <p:grpSp>
        <p:nvGrpSpPr>
          <p:cNvPr id="15" name="Group 6"/>
          <p:cNvGrpSpPr>
            <a:grpSpLocks/>
          </p:cNvGrpSpPr>
          <p:nvPr/>
        </p:nvGrpSpPr>
        <p:grpSpPr bwMode="auto">
          <a:xfrm>
            <a:off x="1885950" y="1196752"/>
            <a:ext cx="5181600" cy="4119563"/>
            <a:chOff x="1188" y="1152"/>
            <a:chExt cx="3264" cy="2595"/>
          </a:xfrm>
        </p:grpSpPr>
        <p:sp>
          <p:nvSpPr>
            <p:cNvPr id="16" name="Line 7"/>
            <p:cNvSpPr>
              <a:spLocks noChangeShapeType="1"/>
            </p:cNvSpPr>
            <p:nvPr/>
          </p:nvSpPr>
          <p:spPr bwMode="black">
            <a:xfrm>
              <a:off x="1200" y="1152"/>
              <a:ext cx="0" cy="25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black">
            <a:xfrm>
              <a:off x="1188" y="3747"/>
              <a:ext cx="326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8" name="Text Box 9"/>
          <p:cNvSpPr txBox="1">
            <a:spLocks noChangeArrowheads="1"/>
          </p:cNvSpPr>
          <p:nvPr/>
        </p:nvSpPr>
        <p:spPr bwMode="black">
          <a:xfrm rot="-5400000">
            <a:off x="474385" y="1653897"/>
            <a:ext cx="2322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Inflazione</a:t>
            </a:r>
            <a:endParaRPr lang="en-US" sz="2400" b="0" dirty="0">
              <a:solidFill>
                <a:srgbClr val="000066"/>
              </a:solidFill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black">
          <a:xfrm>
            <a:off x="3924300" y="5317902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>
                <a:solidFill>
                  <a:srgbClr val="000066"/>
                </a:solidFill>
              </a:rPr>
              <a:t>0</a:t>
            </a:r>
            <a:endParaRPr lang="en-US" sz="2400" b="0">
              <a:solidFill>
                <a:srgbClr val="000066"/>
              </a:solidFill>
            </a:endParaRP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blackWhite">
          <a:xfrm>
            <a:off x="4133850" y="3352577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blackWhite">
          <a:xfrm>
            <a:off x="4203700" y="3146202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A</a:t>
            </a:r>
            <a:endParaRPr lang="en-US" sz="2400" b="0" i="1">
              <a:solidFill>
                <a:srgbClr val="000066"/>
              </a:solidFill>
            </a:endParaRP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blackWhite">
          <a:xfrm>
            <a:off x="3311525" y="4014565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blackWhite">
          <a:xfrm>
            <a:off x="3121025" y="359546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400" b="0" i="1">
                <a:solidFill>
                  <a:srgbClr val="000066"/>
                </a:solidFill>
              </a:rPr>
              <a:t>B</a:t>
            </a:r>
            <a:endParaRPr lang="en-US" sz="2400" b="0" i="1">
              <a:solidFill>
                <a:srgbClr val="000066"/>
              </a:solidFill>
            </a:endParaRP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3733800" y="4022502"/>
            <a:ext cx="1066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black">
          <a:xfrm>
            <a:off x="4716016" y="5373216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Output </a:t>
            </a:r>
            <a:r>
              <a:rPr lang="de-DE" sz="2000" b="0" dirty="0" err="1">
                <a:solidFill>
                  <a:srgbClr val="000066"/>
                </a:solidFill>
              </a:rPr>
              <a:t>gap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black">
          <a:xfrm>
            <a:off x="683568" y="188640"/>
            <a:ext cx="8460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marL="1080000" indent="-342900" algn="l">
              <a:buFont typeface="Wingdings" panose="05000000000000000000" pitchFamily="2" charset="2"/>
              <a:buChar char="v"/>
            </a:pPr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dirty="0">
                <a:solidFill>
                  <a:srgbClr val="000099"/>
                </a:solidFill>
              </a:rPr>
              <a:t>Shock di </a:t>
            </a:r>
            <a:r>
              <a:rPr lang="de-DE" dirty="0" err="1">
                <a:solidFill>
                  <a:srgbClr val="000099"/>
                </a:solidFill>
              </a:rPr>
              <a:t>domanda</a:t>
            </a:r>
            <a:r>
              <a:rPr lang="de-DE" dirty="0">
                <a:solidFill>
                  <a:srgbClr val="000099"/>
                </a:solidFill>
              </a:rPr>
              <a:t> </a:t>
            </a:r>
            <a:r>
              <a:rPr lang="de-DE" dirty="0" err="1">
                <a:solidFill>
                  <a:srgbClr val="000099"/>
                </a:solidFill>
              </a:rPr>
              <a:t>negativo</a:t>
            </a:r>
            <a:r>
              <a:rPr lang="de-DE" dirty="0">
                <a:solidFill>
                  <a:srgbClr val="000099"/>
                </a:solidFill>
              </a:rPr>
              <a:t> (2)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95536" y="6093296"/>
            <a:ext cx="7560840" cy="227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437133" y="6453336"/>
            <a:ext cx="4566915" cy="238398"/>
          </a:xfrm>
        </p:spPr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3047698173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5328592" cy="444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b="1" dirty="0">
                <a:cs typeface="+mj-cs"/>
              </a:rPr>
              <a:t>7. In sintesi</a:t>
            </a: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5040908"/>
            <a:ext cx="5257800" cy="126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980728"/>
            <a:ext cx="8562850" cy="496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Abbiamo esteso il modello </a:t>
            </a:r>
            <a:r>
              <a:rPr lang="it-IT" sz="2000" dirty="0" err="1">
                <a:latin typeface="+mj-lt"/>
              </a:rPr>
              <a:t>Mundell</a:t>
            </a:r>
            <a:r>
              <a:rPr lang="it-IT" sz="2000" dirty="0">
                <a:latin typeface="+mj-lt"/>
              </a:rPr>
              <a:t>-Fleming, nei due casi di cambi fissi e flessibili, per tener conto dell’aggiustamento dei prezzi. 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Il modello AD-AS ci consente di «continuare» l’analisi di BP, seguendone le implicazioni per il LP.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Con cambi fissi, un aumento esogeno (o indotto dalla PF) della AD genera un «ciclo» di espansione+ inflazione, che viene gradualmente riassorbito. L’esito finale non modifica l’equilibrio iniziale di LP.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Una svalutazione consente di «rimediare» ad uno squilibrio fondamentale: la PM «rientra» in gioco, e può indurre un’espansione di BP attraverso la svalutazione del cambio.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Speso, tuttavia, la conseguente inflazione «riassorbe» una buona parte del guadagno di competitività ottenuto con la svalutazione, rendendola assai meno efficace.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3177155522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5328592" cy="444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b="1" dirty="0">
                <a:cs typeface="+mj-cs"/>
              </a:rPr>
              <a:t> In sintesi (2)</a:t>
            </a: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5040908"/>
            <a:ext cx="5257800" cy="126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1315502"/>
            <a:ext cx="8562850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Con cambi flessibili, la PM rientra in pieno gioco. 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Abbiamo supposto che nel LP valgano, con il resto del mondo:</a:t>
            </a:r>
          </a:p>
          <a:p>
            <a:pPr marL="800100" lvl="1" indent="-34290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la condizione di parità dei tassi d’interesse (curva IFM)</a:t>
            </a:r>
          </a:p>
          <a:p>
            <a:pPr marL="800100" lvl="1" indent="-34290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l’eguaglianza del tasso d’interesse reale </a:t>
            </a:r>
          </a:p>
          <a:p>
            <a:pPr marL="800100" lvl="1" indent="-34290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… e del tasso d’inflazione desiderato.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In queste ipotesi, la AD è ancora inclinata negativamente.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Uno shock di offerta temporaneo negativo genera un aumento temporaneo dell’inflazione ed una recessione. 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La BC può decidere cosa fare. Abbiamo distinto fra un comportamento da falco, da colomba o attendista.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Uno shock di domanda negativo (positivo) genera meno dubbi: è sicuramente seguito da una PM espansiva (restrittiva)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sz="2000" dirty="0"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3225977248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5328592" cy="444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b="1" dirty="0">
                <a:cs typeface="+mj-cs"/>
              </a:rPr>
              <a:t>In sintesi (3)</a:t>
            </a: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5040908"/>
            <a:ext cx="5257800" cy="126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1315502"/>
            <a:ext cx="8562850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Ci restano da esaminare diversi casi - che studieremo nelle prossime lezioni (</a:t>
            </a:r>
            <a:r>
              <a:rPr lang="it-IT" sz="2000" i="1" dirty="0">
                <a:solidFill>
                  <a:srgbClr val="006666"/>
                </a:solidFill>
                <a:latin typeface="+mj-lt"/>
              </a:rPr>
              <a:t>Lez.16 &amp; 18</a:t>
            </a:r>
            <a:r>
              <a:rPr lang="it-IT" sz="2000" dirty="0">
                <a:latin typeface="+mj-lt"/>
              </a:rPr>
              <a:t>). In particolare: 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Shock di offerta persistenti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Politiche di disinflazione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Politiche dell’offerta.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Lez.14b: AD - AS &amp; C. Flex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455934692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44624"/>
            <a:ext cx="8223250" cy="838200"/>
          </a:xfr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it-IT" altLang="de-DE" sz="2800" i="1" dirty="0"/>
              <a:t>Come continua?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899790"/>
            <a:ext cx="8223250" cy="5409530"/>
          </a:xfrm>
          <a:solidFill>
            <a:srgbClr val="CCECFF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lnSpc>
                <a:spcPct val="125000"/>
              </a:lnSpc>
              <a:spcBef>
                <a:spcPts val="1800"/>
              </a:spcBef>
              <a:buNone/>
            </a:pPr>
            <a:endParaRPr lang="it-IT" altLang="de-DE" sz="1400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pPr marL="0" indent="0" algn="just">
              <a:lnSpc>
                <a:spcPct val="125000"/>
              </a:lnSpc>
              <a:spcBef>
                <a:spcPts val="1800"/>
              </a:spcBef>
              <a:buNone/>
            </a:pPr>
            <a:r>
              <a:rPr lang="it-IT" altLang="de-DE" sz="1400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Nella prossima lezione (</a:t>
            </a:r>
            <a:r>
              <a:rPr lang="it-IT" altLang="de-DE" sz="1400" i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Lez.15</a:t>
            </a:r>
            <a:r>
              <a:rPr lang="it-IT" altLang="de-DE" sz="1400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) analizzeremo la determinazione del tasso di cambio sia nel BP che nel LP.</a:t>
            </a:r>
          </a:p>
          <a:p>
            <a:pPr marL="0" indent="0" algn="just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de-DE" sz="1400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Per far questo, analizzeremo in modo più approfondito la condizione di parità dei tassi d’interesse e, per il LP, definiremo le relazioni tra saldo delle partite correnti e tasso di cambio reale di equilibrio.</a:t>
            </a:r>
          </a:p>
          <a:p>
            <a:pPr marL="0" indent="0" algn="r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de-DE" sz="1400" i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Il riferimento bibliografico è: </a:t>
            </a:r>
            <a:r>
              <a:rPr lang="it-IT" altLang="de-DE" sz="1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BW  c.15</a:t>
            </a:r>
          </a:p>
          <a:p>
            <a:pPr marL="0" indent="0" algn="just">
              <a:lnSpc>
                <a:spcPct val="125000"/>
              </a:lnSpc>
              <a:spcBef>
                <a:spcPts val="1800"/>
              </a:spcBef>
              <a:buNone/>
            </a:pPr>
            <a:r>
              <a:rPr lang="it-IT" altLang="de-DE" sz="1800" dirty="0">
                <a:latin typeface="+mj-lt"/>
              </a:rPr>
              <a:t>Dalla prossima lezione riprenderemo in esame il modello AD-AS, per studiare gli aspetti più rilevanti e più critici delle politiche macroeconomiche nell’economia globale contemporanea</a:t>
            </a:r>
            <a:r>
              <a:rPr lang="it-IT" altLang="de-DE" sz="2000" dirty="0"/>
              <a:t>.</a:t>
            </a:r>
          </a:p>
          <a:p>
            <a:pPr marL="0" indent="0" algn="r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de-DE" sz="2000" i="1" dirty="0">
                <a:latin typeface="Arial" panose="020B0604020202020204" pitchFamily="34" charset="0"/>
              </a:rPr>
              <a:t>Il riferimento bibliografico è: </a:t>
            </a:r>
            <a:r>
              <a:rPr lang="it-IT" altLang="de-DE" sz="2000" b="1" dirty="0">
                <a:solidFill>
                  <a:srgbClr val="0070C0"/>
                </a:solidFill>
                <a:latin typeface="Arial" panose="020B0604020202020204" pitchFamily="34" charset="0"/>
              </a:rPr>
              <a:t>BW  c.16</a:t>
            </a: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Lez.14b: AD - AS &amp; C. Flex</a:t>
            </a:r>
            <a:endParaRPr lang="it-IT" altLang="en-US"/>
          </a:p>
        </p:txBody>
      </p:sp>
      <p:sp>
        <p:nvSpPr>
          <p:cNvPr id="3" name="Rettangolo arrotondato 2"/>
          <p:cNvSpPr/>
          <p:nvPr/>
        </p:nvSpPr>
        <p:spPr>
          <a:xfrm rot="1597485">
            <a:off x="2967145" y="1878769"/>
            <a:ext cx="2520280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lnSpc>
                <a:spcPct val="125000"/>
              </a:lnSpc>
              <a:spcBef>
                <a:spcPts val="1800"/>
              </a:spcBef>
              <a:buNone/>
            </a:pPr>
            <a:r>
              <a:rPr lang="it-IT" altLang="de-DE" dirty="0"/>
              <a:t>cancellata</a:t>
            </a:r>
          </a:p>
        </p:txBody>
      </p:sp>
    </p:spTree>
    <p:extLst>
      <p:ext uri="{BB962C8B-B14F-4D97-AF65-F5344CB8AC3E}">
        <p14:creationId xmlns:p14="http://schemas.microsoft.com/office/powerpoint/2010/main" val="1490114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7344816" cy="602487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ts val="0"/>
              </a:spcBef>
              <a:defRPr/>
            </a:pPr>
            <a:r>
              <a:rPr lang="it-IT" sz="2400" b="1" dirty="0">
                <a:ea typeface="+mj-ea"/>
                <a:cs typeface="+mj-cs"/>
              </a:rPr>
              <a:t>1. La funzione di reazione della BC: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/>
              <p:cNvSpPr/>
              <p:nvPr/>
            </p:nvSpPr>
            <p:spPr>
              <a:xfrm>
                <a:off x="467544" y="1484784"/>
                <a:ext cx="7983735" cy="479477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spcBef>
                    <a:spcPts val="1200"/>
                  </a:spcBef>
                </a:pPr>
                <a:r>
                  <a:rPr lang="it-IT" dirty="0">
                    <a:solidFill>
                      <a:srgbClr val="000000"/>
                    </a:solidFill>
                  </a:rPr>
                  <a:t>Con </a:t>
                </a:r>
                <a:r>
                  <a:rPr lang="it-IT" b="1" dirty="0">
                    <a:solidFill>
                      <a:srgbClr val="000099"/>
                    </a:solidFill>
                  </a:rPr>
                  <a:t>Cambi Flessibili</a:t>
                </a:r>
                <a:r>
                  <a:rPr lang="it-IT" dirty="0">
                    <a:solidFill>
                      <a:srgbClr val="000000"/>
                    </a:solidFill>
                  </a:rPr>
                  <a:t>, la PM recupera la sua autonomia:</a:t>
                </a:r>
              </a:p>
              <a:p>
                <a:pPr marL="285750" indent="-285750">
                  <a:lnSpc>
                    <a:spcPct val="114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it-IT" dirty="0">
                    <a:solidFill>
                      <a:srgbClr val="000000"/>
                    </a:solidFill>
                  </a:rPr>
                  <a:t>La BC può determinare il tasso di inflazione che prevale nell’economia</a:t>
                </a:r>
              </a:p>
              <a:p>
                <a:pPr marL="285750" indent="-285750">
                  <a:lnSpc>
                    <a:spcPct val="114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it-IT" dirty="0">
                    <a:solidFill>
                      <a:srgbClr val="000000"/>
                    </a:solidFill>
                  </a:rPr>
                  <a:t>Nel lungo periodo,  possiamo assumere che il tasso d’inflazione osservato coincida con l’obiettivo della BC:</a:t>
                </a:r>
                <a14:m>
                  <m:oMath xmlns:m="http://schemas.openxmlformats.org/officeDocument/2006/math">
                    <m:r>
                      <a:rPr lang="it-IT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</m:t>
                    </m:r>
                    <m:r>
                      <a:rPr lang="it-IT" b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𝛑</m:t>
                    </m:r>
                  </m:oMath>
                </a14:m>
                <a:r>
                  <a:rPr lang="it-IT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it-IT" dirty="0">
                    <a:solidFill>
                      <a:srgbClr val="000000"/>
                    </a:solidFill>
                  </a:rPr>
                  <a:t> =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0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𝛑</m:t>
                        </m:r>
                      </m:e>
                    </m:acc>
                  </m:oMath>
                </a14:m>
                <a:r>
                  <a:rPr lang="it-IT" dirty="0">
                    <a:solidFill>
                      <a:srgbClr val="000000"/>
                    </a:solidFill>
                  </a:rPr>
                  <a:t> . </a:t>
                </a:r>
              </a:p>
              <a:p>
                <a:pPr marL="285750" indent="-285750">
                  <a:lnSpc>
                    <a:spcPct val="114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it-IT" dirty="0">
                    <a:solidFill>
                      <a:srgbClr val="000000"/>
                    </a:solidFill>
                  </a:rPr>
                  <a:t>La BC fissa i tassi d’interesse in base alla TR (</a:t>
                </a:r>
                <a:r>
                  <a:rPr lang="it-IT" i="1" dirty="0">
                    <a:solidFill>
                      <a:srgbClr val="006666"/>
                    </a:solidFill>
                  </a:rPr>
                  <a:t>v. Lez.10</a:t>
                </a:r>
                <a:r>
                  <a:rPr lang="it-IT" dirty="0">
                    <a:solidFill>
                      <a:srgbClr val="000000"/>
                    </a:solidFill>
                  </a:rPr>
                  <a:t>):</a:t>
                </a:r>
              </a:p>
              <a:p>
                <a:pPr lvl="1">
                  <a:lnSpc>
                    <a:spcPct val="114000"/>
                  </a:lnSpc>
                  <a:spcBef>
                    <a:spcPts val="1200"/>
                  </a:spcBef>
                </a:pPr>
                <a:endParaRPr lang="it-IT" dirty="0">
                  <a:solidFill>
                    <a:srgbClr val="000000"/>
                  </a:solidFill>
                </a:endParaRPr>
              </a:p>
              <a:p>
                <a:pPr>
                  <a:lnSpc>
                    <a:spcPct val="114000"/>
                  </a:lnSpc>
                  <a:spcBef>
                    <a:spcPts val="1200"/>
                  </a:spcBef>
                </a:pPr>
                <a:r>
                  <a:rPr lang="it-IT" i="1" u="sng" dirty="0">
                    <a:solidFill>
                      <a:srgbClr val="000000"/>
                    </a:solidFill>
                  </a:rPr>
                  <a:t>Domanda:</a:t>
                </a:r>
              </a:p>
              <a:p>
                <a:pPr marL="285750" indent="-285750">
                  <a:lnSpc>
                    <a:spcPct val="114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it-IT" dirty="0">
                    <a:solidFill>
                      <a:srgbClr val="000000"/>
                    </a:solidFill>
                  </a:rPr>
                  <a:t>Come si determina, in questo caso, il </a:t>
                </a:r>
                <a:r>
                  <a:rPr lang="it-IT" b="1" dirty="0">
                    <a:solidFill>
                      <a:srgbClr val="000099"/>
                    </a:solidFill>
                  </a:rPr>
                  <a:t>tasso d’interesse nominale </a:t>
                </a:r>
                <a:r>
                  <a:rPr lang="it-IT" dirty="0">
                    <a:solidFill>
                      <a:srgbClr val="000000"/>
                    </a:solidFill>
                  </a:rPr>
                  <a:t>«normale» (o </a:t>
                </a:r>
                <a:r>
                  <a:rPr lang="it-IT" b="1" dirty="0">
                    <a:solidFill>
                      <a:srgbClr val="000099"/>
                    </a:solidFill>
                  </a:rPr>
                  <a:t>naturale</a:t>
                </a:r>
                <a:r>
                  <a:rPr lang="it-IT" dirty="0">
                    <a:solidFill>
                      <a:srgbClr val="000000"/>
                    </a:solidFill>
                  </a:rPr>
                  <a:t>) di riferimento?</a:t>
                </a:r>
              </a:p>
              <a:p>
                <a:pPr algn="r">
                  <a:lnSpc>
                    <a:spcPct val="114000"/>
                  </a:lnSpc>
                  <a:spcBef>
                    <a:spcPts val="1800"/>
                  </a:spcBef>
                </a:pPr>
                <a:r>
                  <a:rPr lang="it-IT" sz="1600" i="1" dirty="0">
                    <a:solidFill>
                      <a:srgbClr val="006666"/>
                    </a:solidFill>
                  </a:rPr>
                  <a:t>… apriamo una parentesi su questa domanda </a:t>
                </a:r>
                <a:r>
                  <a:rPr lang="it-IT" sz="1600" i="1" dirty="0">
                    <a:solidFill>
                      <a:srgbClr val="0066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→</a:t>
                </a:r>
                <a:endParaRPr lang="it-IT" sz="1600" i="1" dirty="0">
                  <a:solidFill>
                    <a:srgbClr val="006666"/>
                  </a:solidFill>
                </a:endParaRP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dirty="0">
                    <a:solidFill>
                      <a:srgbClr val="000099"/>
                    </a:solidFill>
                  </a:rPr>
                  <a:t>                   </a:t>
                </a:r>
                <a:endParaRPr lang="it-IT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7983735" cy="4794774"/>
              </a:xfrm>
              <a:prstGeom prst="rect">
                <a:avLst/>
              </a:prstGeom>
              <a:blipFill rotWithShape="0">
                <a:blip r:embed="rId3"/>
                <a:stretch>
                  <a:fillRect l="-688" t="-509" r="-12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3595" y="3789040"/>
            <a:ext cx="3438525" cy="457200"/>
          </a:xfrm>
          <a:prstGeom prst="rect">
            <a:avLst/>
          </a:prstGeom>
          <a:noFill/>
        </p:spPr>
      </p:pic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107504" y="5981218"/>
            <a:ext cx="5257800" cy="6480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128783764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676456" cy="444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b="1" dirty="0">
                <a:cs typeface="+mj-cs"/>
              </a:rPr>
              <a:t>2. Tasso d’interesse nominale e reale</a:t>
            </a: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6021288"/>
            <a:ext cx="5257800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51520" y="979330"/>
            <a:ext cx="8562850" cy="5205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Se i prezzi </a:t>
            </a:r>
            <a:r>
              <a:rPr lang="it-IT" u="sng" dirty="0">
                <a:latin typeface="+mj-lt"/>
              </a:rPr>
              <a:t>non</a:t>
            </a:r>
            <a:r>
              <a:rPr lang="it-IT" dirty="0">
                <a:latin typeface="+mj-lt"/>
              </a:rPr>
              <a:t> sono fissi, il tasso d’interesse che ha rilevanza per formulare le decisioni di investimento e di consumo (e di indebitamento e di risparmio) è il </a:t>
            </a:r>
            <a:r>
              <a:rPr lang="it-IT" b="1" dirty="0">
                <a:solidFill>
                  <a:srgbClr val="000099"/>
                </a:solidFill>
                <a:latin typeface="+mj-lt"/>
              </a:rPr>
              <a:t>tasso d’interesse reale</a:t>
            </a:r>
            <a:r>
              <a:rPr lang="it-IT" dirty="0">
                <a:latin typeface="+mj-lt"/>
              </a:rPr>
              <a:t>:</a:t>
            </a:r>
          </a:p>
          <a:p>
            <a:pPr marL="25200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Nella </a:t>
            </a:r>
            <a:r>
              <a:rPr lang="it-IT" dirty="0" err="1">
                <a:latin typeface="+mj-lt"/>
              </a:rPr>
              <a:t>lez</a:t>
            </a:r>
            <a:r>
              <a:rPr lang="it-IT" dirty="0">
                <a:latin typeface="+mj-lt"/>
              </a:rPr>
              <a:t>. 7,  lo abbiamo definito così:</a:t>
            </a:r>
          </a:p>
          <a:p>
            <a:pPr marL="25200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dirty="0">
              <a:latin typeface="+mj-lt"/>
            </a:endParaRPr>
          </a:p>
          <a:p>
            <a:pPr marL="25200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dirty="0">
              <a:latin typeface="+mj-lt"/>
            </a:endParaRPr>
          </a:p>
          <a:p>
            <a:pPr marL="25200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dirty="0">
              <a:latin typeface="+mj-lt"/>
            </a:endParaRPr>
          </a:p>
          <a:p>
            <a:pPr marL="25200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dirty="0">
              <a:latin typeface="+mj-lt"/>
            </a:endParaRP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dirty="0">
                <a:latin typeface="+mj-lt"/>
              </a:rPr>
              <a:t>Per comprendere meglio questa definizione, facciamo un esempio: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/>
              <a:t>Se ho €  100 e li investo per 1 anno al tasso nominale del 6% ma l’inflazione attesa (da qui ad un anno) è del 4%, quale sarà l’aumento atteso del mio potere d’acquisto (</a:t>
            </a:r>
            <a:r>
              <a:rPr lang="it-IT" b="1" dirty="0" err="1">
                <a:solidFill>
                  <a:srgbClr val="C00000"/>
                </a:solidFill>
              </a:rPr>
              <a:t>PdA</a:t>
            </a:r>
            <a:r>
              <a:rPr lang="it-IT" dirty="0"/>
              <a:t>), in punti percentuali?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endParaRPr lang="it-IT" dirty="0">
              <a:latin typeface="+mj-lt"/>
            </a:endParaRPr>
          </a:p>
          <a:p>
            <a:pPr marL="25200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dirty="0">
              <a:latin typeface="+mj-lt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466975"/>
            <a:ext cx="6426471" cy="153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32235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2627784" y="2420888"/>
            <a:ext cx="3312368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676456" cy="444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>
                <a:cs typeface="+mj-cs"/>
              </a:rPr>
              <a:t>Tasso d’interesse nominale e reale (2)</a:t>
            </a: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6021288"/>
            <a:ext cx="5257800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/>
              <p:cNvSpPr/>
              <p:nvPr/>
            </p:nvSpPr>
            <p:spPr>
              <a:xfrm>
                <a:off x="539552" y="1195071"/>
                <a:ext cx="8562850" cy="42703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i="1" dirty="0">
                    <a:latin typeface="+mj-lt"/>
                  </a:rPr>
                  <a:t>Per rispondere</a:t>
                </a:r>
                <a:r>
                  <a:rPr lang="it-IT" dirty="0">
                    <a:latin typeface="+mj-lt"/>
                  </a:rPr>
                  <a:t>:</a:t>
                </a:r>
              </a:p>
              <a:p>
                <a:pPr marL="309150" indent="-342900">
                  <a:lnSpc>
                    <a:spcPct val="114000"/>
                  </a:lnSpc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it-IT" dirty="0">
                    <a:latin typeface="+mj-lt"/>
                  </a:rPr>
                  <a:t>Prima definiamo il </a:t>
                </a:r>
                <a:r>
                  <a:rPr lang="it-IT" dirty="0" err="1">
                    <a:latin typeface="+mj-lt"/>
                  </a:rPr>
                  <a:t>PdA</a:t>
                </a:r>
                <a:r>
                  <a:rPr lang="it-IT" dirty="0">
                    <a:latin typeface="+mj-lt"/>
                  </a:rPr>
                  <a:t> iniziale e finale:  </a:t>
                </a: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dirty="0">
                    <a:latin typeface="+mj-lt"/>
                  </a:rPr>
                  <a:t>		     </a:t>
                </a:r>
                <a:r>
                  <a:rPr lang="it-IT" dirty="0">
                    <a:solidFill>
                      <a:srgbClr val="000099"/>
                    </a:solidFill>
                    <a:latin typeface="+mj-lt"/>
                  </a:rPr>
                  <a:t>(</a:t>
                </a:r>
                <a:r>
                  <a:rPr lang="it-IT" dirty="0" err="1">
                    <a:solidFill>
                      <a:srgbClr val="000099"/>
                    </a:solidFill>
                    <a:latin typeface="+mj-lt"/>
                  </a:rPr>
                  <a:t>PdA</a:t>
                </a:r>
                <a:r>
                  <a:rPr lang="it-IT" dirty="0">
                    <a:solidFill>
                      <a:srgbClr val="000099"/>
                    </a:solidFill>
                    <a:latin typeface="+mj-lt"/>
                  </a:rPr>
                  <a:t>)</a:t>
                </a:r>
                <a:r>
                  <a:rPr lang="it-IT" baseline="-25000" dirty="0">
                    <a:solidFill>
                      <a:srgbClr val="000099"/>
                    </a:solidFill>
                    <a:latin typeface="+mj-lt"/>
                  </a:rPr>
                  <a:t>0 </a:t>
                </a:r>
                <a14:m>
                  <m:oMath xmlns:m="http://schemas.openxmlformats.org/officeDocument/2006/math">
                    <m:r>
                      <a:rPr lang="it-IT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it-IT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</a:t>
                </a:r>
                <a:r>
                  <a:rPr lang="it-IT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it-IT" dirty="0" err="1">
                    <a:solidFill>
                      <a:srgbClr val="C00000"/>
                    </a:solidFill>
                  </a:rPr>
                  <a:t>PdA</a:t>
                </a:r>
                <a:r>
                  <a:rPr lang="it-IT" dirty="0">
                    <a:solidFill>
                      <a:srgbClr val="C00000"/>
                    </a:solidFill>
                  </a:rPr>
                  <a:t>)</a:t>
                </a:r>
                <a:r>
                  <a:rPr lang="it-IT" baseline="-25000" dirty="0">
                    <a:solidFill>
                      <a:srgbClr val="C00000"/>
                    </a:solidFill>
                  </a:rPr>
                  <a:t>1</a:t>
                </a:r>
              </a:p>
              <a:p>
                <a:pPr marL="1168650" lvl="2" algn="ctr">
                  <a:lnSpc>
                    <a:spcPct val="114000"/>
                  </a:lnSpc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4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4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sSub>
                            <m:sSubPr>
                              <m:ctrlPr>
                                <a:rPr lang="it-IT" sz="240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t-IT" sz="24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it-IT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f>
                        <m:fPr>
                          <m:ctrlPr>
                            <a:rPr lang="it-IT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 (1+</m:t>
                          </m:r>
                          <m:r>
                            <a:rPr lang="it-IT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it-IT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it-IT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it-IT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(1+</m:t>
                          </m:r>
                          <m:r>
                            <a:rPr lang="it-IT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2400" b="0" i="1" baseline="3000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it-IT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it-IT" sz="2400" dirty="0">
                  <a:latin typeface="+mj-lt"/>
                </a:endParaRPr>
              </a:p>
              <a:p>
                <a:pPr marL="342900" indent="-342900">
                  <a:lnSpc>
                    <a:spcPct val="114000"/>
                  </a:lnSpc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it-IT" dirty="0">
                    <a:solidFill>
                      <a:schemeClr val="accent4"/>
                    </a:solidFill>
                  </a:rPr>
                  <a:t>Poi calcoliamo il tasso d’interesse reale, </a:t>
                </a: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dirty="0">
                    <a:solidFill>
                      <a:schemeClr val="accent4"/>
                    </a:solidFill>
                  </a:rPr>
                  <a:t>      ossia la </a:t>
                </a:r>
                <a:r>
                  <a:rPr lang="it-IT" b="1" dirty="0">
                    <a:solidFill>
                      <a:srgbClr val="000099"/>
                    </a:solidFill>
                  </a:rPr>
                  <a:t>variazione percentuale del </a:t>
                </a:r>
                <a:r>
                  <a:rPr lang="it-IT" b="1" dirty="0" err="1">
                    <a:solidFill>
                      <a:srgbClr val="000099"/>
                    </a:solidFill>
                  </a:rPr>
                  <a:t>PdA</a:t>
                </a:r>
                <a:r>
                  <a:rPr lang="it-IT" dirty="0">
                    <a:solidFill>
                      <a:schemeClr val="accent4"/>
                    </a:solidFill>
                  </a:rPr>
                  <a:t>:</a:t>
                </a:r>
              </a:p>
              <a:p>
                <a:pPr>
                  <a:lnSpc>
                    <a:spcPct val="114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it-IT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r>
                      <m:rPr>
                        <m:sty m:val="p"/>
                      </m:rPr>
                      <a:rPr lang="it-IT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it-IT" sz="2400" b="0" i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it-IT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it-IT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100 (1+</m:t>
                            </m:r>
                            <m:r>
                              <a:rPr lang="it-IT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it-IT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it-IT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(1+</m:t>
                            </m:r>
                            <m:r>
                              <a:rPr lang="it-IT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it-IT" sz="2400" b="0" i="1" baseline="3000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it-IT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it-IT" sz="2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 </m:t>
                        </m:r>
                        <m:f>
                          <m:fPr>
                            <m:ctrlPr>
                              <a:rPr lang="it-IT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100</m:t>
                            </m:r>
                          </m:num>
                          <m:den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num>
                      <m:den>
                        <m:f>
                          <m:fPr>
                            <m:ctrlPr>
                              <a:rPr lang="it-IT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100</m:t>
                            </m:r>
                          </m:num>
                          <m:den>
                            <m:sSub>
                              <m:sSubPr>
                                <m:ctrlPr>
                                  <a:rPr lang="it-IT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it-IT" sz="2400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den>
                    </m:f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28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(1+</m:t>
                        </m:r>
                        <m:r>
                          <a:rPr lang="it-IT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it-IT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it-IT" sz="20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it-IT" sz="20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it-IT" sz="2000" b="0" i="1" baseline="3000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</m:den>
                    </m:f>
                    <m:r>
                      <a:rPr lang="it-IT" sz="20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  <m:r>
                      <a:rPr lang="it-IT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28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it-IT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it-IT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it-IT" sz="24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it-IT" sz="240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it-IT" sz="24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it-IT" sz="2400" b="0" i="1" baseline="3000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</m:num>
                      <m:den>
                        <m:r>
                          <a:rPr lang="it-IT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it-IT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it-IT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it-IT" sz="2400" b="0" i="1" baseline="3000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</m:den>
                    </m:f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it-IT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sz="240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it-IT" sz="240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sz="2400" b="0" i="1" baseline="3000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num>
                      <m:den>
                        <m:r>
                          <a:rPr lang="it-IT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it-IT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sz="2400" b="0" i="1" baseline="3000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den>
                    </m:f>
                    <m:r>
                      <a:rPr lang="it-IT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it-IT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t-IT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it-IT" sz="2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m:rPr>
                        <m:sty m:val="p"/>
                      </m:rPr>
                      <a:rPr lang="it-IT" sz="2400" i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m:rPr>
                        <m:sty m:val="p"/>
                      </m:rPr>
                      <a:rPr lang="it-IT" sz="2400" b="0" i="0" baseline="3000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it-IT" sz="2400" b="0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it-IT" sz="2400" b="0" dirty="0">
                  <a:solidFill>
                    <a:srgbClr val="000099"/>
                  </a:solidFill>
                  <a:latin typeface="+mj-lt"/>
                  <a:ea typeface="Cambria Math" panose="02040503050406030204" pitchFamily="18" charset="0"/>
                </a:endParaRPr>
              </a:p>
              <a:p>
                <a:pPr marL="254250" algn="ctr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600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(Quest’ultima approssimazione è valida se il tasso d’inflazione è abbastanza piccolo)</a:t>
                </a:r>
                <a:r>
                  <a:rPr lang="it-IT" sz="1600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195071"/>
                <a:ext cx="8562850" cy="4270336"/>
              </a:xfrm>
              <a:prstGeom prst="rect">
                <a:avLst/>
              </a:prstGeom>
              <a:blipFill rotWithShape="0">
                <a:blip r:embed="rId3"/>
                <a:stretch>
                  <a:fillRect l="-641" t="-428" b="-28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422817326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676456" cy="444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>
                <a:cs typeface="+mj-cs"/>
              </a:rPr>
              <a:t>Tasso d’interesse nominale «naturale»</a:t>
            </a: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6021288"/>
            <a:ext cx="5257800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/>
              <p:cNvSpPr/>
              <p:nvPr/>
            </p:nvSpPr>
            <p:spPr>
              <a:xfrm>
                <a:off x="467544" y="1015686"/>
                <a:ext cx="8562850" cy="51989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dirty="0">
                    <a:latin typeface="+mj-lt"/>
                    <a:ea typeface="Cambria Math" panose="02040503050406030204" pitchFamily="18" charset="0"/>
                  </a:rPr>
                  <a:t>Questa relazione: </a:t>
                </a:r>
                <a14:m>
                  <m:oMath xmlns:m="http://schemas.openxmlformats.org/officeDocument/2006/math">
                    <m:r>
                      <a:rPr lang="it-IT" sz="2000" b="1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𝐫</m:t>
                    </m:r>
                    <m:r>
                      <a:rPr lang="it-IT" sz="2000" b="1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it-IT" sz="2000" b="1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𝐢</m:t>
                    </m:r>
                    <m:r>
                      <a:rPr lang="it-IT" sz="2000" b="1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it-IT" sz="2000" b="1" i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𝛑</m:t>
                    </m:r>
                    <m:r>
                      <a:rPr lang="it-IT" sz="2000" b="1" i="0" baseline="3000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𝐞</m:t>
                    </m:r>
                  </m:oMath>
                </a14:m>
                <a:endParaRPr lang="it-IT" sz="2000" b="1" dirty="0">
                  <a:solidFill>
                    <a:srgbClr val="000099"/>
                  </a:solidFill>
                  <a:latin typeface="+mj-lt"/>
                  <a:ea typeface="Cambria Math" panose="02040503050406030204" pitchFamily="18" charset="0"/>
                </a:endParaRP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che definisce (approssimativamente) il tasso d’interesse reale.</a:t>
                </a: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è nota anche come l’«</a:t>
                </a:r>
                <a:r>
                  <a:rPr lang="it-IT" b="1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equazione di Fisher</a:t>
                </a: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».</a:t>
                </a:r>
              </a:p>
              <a:p>
                <a:pPr marL="285750" indent="-285750">
                  <a:lnSpc>
                    <a:spcPct val="114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Debitori e creditori «razionali» calcolano il </a:t>
                </a:r>
                <a:r>
                  <a:rPr lang="it-IT" b="1" dirty="0">
                    <a:solidFill>
                      <a:schemeClr val="accent5">
                        <a:lumMod val="50000"/>
                      </a:schemeClr>
                    </a:solidFill>
                    <a:latin typeface="+mj-lt"/>
                    <a:ea typeface="Cambria Math" panose="02040503050406030204" pitchFamily="18" charset="0"/>
                  </a:rPr>
                  <a:t>costo</a:t>
                </a: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 reale o, rispettivamente, il </a:t>
                </a:r>
                <a:r>
                  <a:rPr lang="it-IT" b="1" dirty="0">
                    <a:solidFill>
                      <a:schemeClr val="accent5">
                        <a:lumMod val="50000"/>
                      </a:schemeClr>
                    </a:solidFill>
                    <a:latin typeface="+mj-lt"/>
                    <a:ea typeface="Cambria Math" panose="02040503050406030204" pitchFamily="18" charset="0"/>
                  </a:rPr>
                  <a:t>ricavo</a:t>
                </a: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 reale di un prestito (e di qualsiasi operazione finanziaria) in base al </a:t>
                </a:r>
                <a:r>
                  <a:rPr lang="it-IT" b="1" dirty="0">
                    <a:solidFill>
                      <a:schemeClr val="accent5">
                        <a:lumMod val="50000"/>
                      </a:schemeClr>
                    </a:solidFill>
                    <a:latin typeface="+mj-lt"/>
                    <a:ea typeface="Cambria Math" panose="02040503050406030204" pitchFamily="18" charset="0"/>
                  </a:rPr>
                  <a:t>tasso di interesse reale</a:t>
                </a: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, ossia scontando l’inflazione attesa.</a:t>
                </a:r>
              </a:p>
              <a:p>
                <a:pPr marL="285750" indent="-285750">
                  <a:lnSpc>
                    <a:spcPct val="114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In pratica, la formula può essere usata per calcolare l’interesse nominale, che corrisponde al tasso reale che debitori e creditori hanno in mente:  </a:t>
                </a:r>
                <a14:m>
                  <m:oMath xmlns:m="http://schemas.openxmlformats.org/officeDocument/2006/math">
                    <m:r>
                      <a:rPr lang="it-IT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𝐢</m:t>
                    </m:r>
                    <m:r>
                      <a:rPr lang="it-IT" sz="2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r>
                      <a:rPr lang="it-IT" sz="2000" b="1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𝐫</m:t>
                    </m:r>
                    <m:r>
                      <a:rPr lang="it-IT" sz="2000" b="1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it-IT" sz="2000" b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𝛑</m:t>
                    </m:r>
                    <m:r>
                      <a:rPr lang="it-IT" sz="2000" b="1" baseline="3000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𝐞</m:t>
                    </m:r>
                  </m:oMath>
                </a14:m>
                <a:r>
                  <a:rPr lang="it-IT" sz="20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it-IT" sz="2000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.</a:t>
                </a: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Ora torniamo alla BC. Quale è il </a:t>
                </a:r>
                <a:r>
                  <a:rPr lang="it-IT" b="1" dirty="0">
                    <a:solidFill>
                      <a:srgbClr val="C00000"/>
                    </a:solidFill>
                    <a:latin typeface="+mj-lt"/>
                    <a:ea typeface="Cambria Math" panose="02040503050406030204" pitchFamily="18" charset="0"/>
                  </a:rPr>
                  <a:t>tasso nominale </a:t>
                </a: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che essa desidera mantenere in condizioni normali (tasso «</a:t>
                </a:r>
                <a:r>
                  <a:rPr lang="it-IT" b="1" dirty="0">
                    <a:solidFill>
                      <a:srgbClr val="C00000"/>
                    </a:solidFill>
                    <a:latin typeface="+mj-lt"/>
                    <a:ea typeface="Cambria Math" panose="02040503050406030204" pitchFamily="18" charset="0"/>
                  </a:rPr>
                  <a:t>naturale</a:t>
                </a: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»)?</a:t>
                </a: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2400" b="1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→    </a:t>
                </a:r>
                <a14:m>
                  <m:oMath xmlns:m="http://schemas.openxmlformats.org/officeDocument/2006/math">
                    <m:r>
                      <a:rPr lang="it-IT" sz="24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𝐢</m:t>
                    </m:r>
                    <m:r>
                      <a:rPr lang="it-IT" sz="2400" b="1" i="0" baseline="3000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𝐧</m:t>
                    </m:r>
                    <m:r>
                      <a:rPr lang="it-IT" sz="24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r>
                      <a:rPr lang="it-IT" sz="2400" b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𝐫</m:t>
                    </m:r>
                    <m:r>
                      <a:rPr lang="it-IT" sz="2400" b="1" i="0" baseline="3000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𝐧</m:t>
                    </m:r>
                    <m:r>
                      <a:rPr lang="it-IT" sz="2400" b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it-IT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𝛑</m:t>
                        </m:r>
                        <m:r>
                          <m:rPr>
                            <m:nor/>
                          </m:rPr>
                          <a:rPr lang="it-IT" sz="2400" dirty="0">
                            <a:solidFill>
                              <a:schemeClr val="accent4"/>
                            </a:solidFill>
                            <a:latin typeface="+mj-lt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it-IT" sz="2400" dirty="0">
                  <a:solidFill>
                    <a:schemeClr val="accent4"/>
                  </a:solidFill>
                  <a:latin typeface="+mj-lt"/>
                  <a:ea typeface="Cambria Math" panose="02040503050406030204" pitchFamily="18" charset="0"/>
                </a:endParaRP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dirty="0">
                    <a:latin typeface="+mj-lt"/>
                    <a:ea typeface="Cambria Math" panose="02040503050406030204" pitchFamily="18" charset="0"/>
                  </a:rPr>
                  <a:t>             con</a:t>
                </a:r>
                <a:r>
                  <a:rPr lang="it-IT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it-IT" sz="24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  <m:r>
                      <a:rPr lang="it-IT" sz="2400" b="1" i="1" baseline="3000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it-IT" sz="2400" b="1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 </a:t>
                </a:r>
                <a:r>
                  <a:rPr lang="it-IT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= rendimento reale «</a:t>
                </a:r>
                <a:r>
                  <a:rPr lang="it-IT" b="1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normale</a:t>
                </a:r>
                <a:r>
                  <a:rPr lang="it-IT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» di lungo periodo = MPK</a:t>
                </a: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 	</a:t>
                </a:r>
                <a:r>
                  <a:rPr lang="it-IT" sz="2400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24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𝛑</m:t>
                        </m:r>
                        <m:r>
                          <m:rPr>
                            <m:nor/>
                          </m:rPr>
                          <a:rPr lang="it-IT" sz="2400" dirty="0">
                            <a:solidFill>
                              <a:schemeClr val="accent4"/>
                            </a:solidFill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it-IT" sz="2400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  </a:t>
                </a:r>
                <a:r>
                  <a:rPr lang="it-IT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= inflazione obiettivo (desiderata dalla BC)</a:t>
                </a:r>
              </a:p>
            </p:txBody>
          </p:sp>
        </mc:Choice>
        <mc:Fallback xmlns=""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015686"/>
                <a:ext cx="8562850" cy="5198987"/>
              </a:xfrm>
              <a:prstGeom prst="rect">
                <a:avLst/>
              </a:prstGeom>
              <a:blipFill rotWithShape="0">
                <a:blip r:embed="rId3"/>
                <a:stretch>
                  <a:fillRect l="-641" r="-285" b="-11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106337360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676456" cy="444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b="1" dirty="0">
                <a:cs typeface="+mj-cs"/>
              </a:rPr>
              <a:t>3. Regola TR, con cambi flessibili</a:t>
            </a: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6021288"/>
            <a:ext cx="5257800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/>
              <p:cNvSpPr/>
              <p:nvPr/>
            </p:nvSpPr>
            <p:spPr>
              <a:xfrm>
                <a:off x="467544" y="1015686"/>
                <a:ext cx="8562850" cy="20746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Possiamo inserire il </a:t>
                </a:r>
                <a:r>
                  <a:rPr lang="it-IT" b="1" dirty="0">
                    <a:solidFill>
                      <a:srgbClr val="C00000"/>
                    </a:solidFill>
                    <a:latin typeface="+mj-lt"/>
                    <a:ea typeface="Cambria Math" panose="02040503050406030204" pitchFamily="18" charset="0"/>
                  </a:rPr>
                  <a:t>tasso nominale naturale   </a:t>
                </a:r>
                <a:r>
                  <a:rPr lang="it-IT" dirty="0">
                    <a:latin typeface="+mj-lt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it-IT" sz="24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𝐢</m:t>
                    </m:r>
                    <m:r>
                      <a:rPr lang="it-IT" sz="2400" b="1" baseline="3000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𝐧</m:t>
                    </m:r>
                    <m:r>
                      <a:rPr lang="it-IT" sz="24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2400" b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𝐫</m:t>
                    </m:r>
                    <m:r>
                      <a:rPr lang="it-IT" sz="2400" b="1" baseline="3000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𝐧</m:t>
                    </m:r>
                    <m:r>
                      <a:rPr lang="it-IT" sz="2400" b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it-IT" sz="24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b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𝛑</m:t>
                        </m:r>
                        <m:r>
                          <m:rPr>
                            <m:nor/>
                          </m:rPr>
                          <a:rPr lang="it-IT" sz="2400" dirty="0">
                            <a:solidFill>
                              <a:schemeClr val="accent4"/>
                            </a:solidFill>
                            <a:latin typeface="+mj-lt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)</a:t>
                </a: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nella funzione di reazione TR della BC  (</a:t>
                </a:r>
                <a:r>
                  <a:rPr lang="it-IT" i="1" dirty="0">
                    <a:solidFill>
                      <a:srgbClr val="006666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→</a:t>
                </a:r>
                <a:r>
                  <a:rPr lang="it-IT" i="1" dirty="0">
                    <a:solidFill>
                      <a:srgbClr val="006666"/>
                    </a:solidFill>
                    <a:latin typeface="+mj-lt"/>
                    <a:ea typeface="Cambria Math" panose="02040503050406030204" pitchFamily="18" charset="0"/>
                  </a:rPr>
                  <a:t> </a:t>
                </a:r>
                <a:r>
                  <a:rPr lang="it-IT" i="1" dirty="0" err="1">
                    <a:solidFill>
                      <a:srgbClr val="006666"/>
                    </a:solidFill>
                    <a:latin typeface="+mj-lt"/>
                    <a:ea typeface="Cambria Math" panose="02040503050406030204" pitchFamily="18" charset="0"/>
                  </a:rPr>
                  <a:t>Lez</a:t>
                </a:r>
                <a:r>
                  <a:rPr lang="it-IT" i="1" dirty="0">
                    <a:solidFill>
                      <a:srgbClr val="006666"/>
                    </a:solidFill>
                    <a:latin typeface="+mj-lt"/>
                    <a:ea typeface="Cambria Math" panose="02040503050406030204" pitchFamily="18" charset="0"/>
                  </a:rPr>
                  <a:t>. 10</a:t>
                </a: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):</a:t>
                </a: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endParaRPr lang="it-IT" dirty="0">
                  <a:solidFill>
                    <a:schemeClr val="accent4"/>
                  </a:solidFill>
                  <a:latin typeface="+mj-lt"/>
                  <a:ea typeface="Cambria Math" panose="02040503050406030204" pitchFamily="18" charset="0"/>
                </a:endParaRP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endParaRPr lang="it-IT" dirty="0">
                  <a:solidFill>
                    <a:schemeClr val="accent4"/>
                  </a:solidFill>
                  <a:latin typeface="+mj-lt"/>
                  <a:ea typeface="Cambria Math" panose="02040503050406030204" pitchFamily="18" charset="0"/>
                </a:endParaRP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endParaRPr lang="it-IT" dirty="0">
                  <a:solidFill>
                    <a:srgbClr val="000099"/>
                  </a:solidFill>
                  <a:latin typeface="+mj-lt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015686"/>
                <a:ext cx="8562850" cy="2074607"/>
              </a:xfrm>
              <a:prstGeom prst="rect">
                <a:avLst/>
              </a:prstGeom>
              <a:blipFill rotWithShape="0">
                <a:blip r:embed="rId3"/>
                <a:stretch>
                  <a:fillRect l="-6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2132856"/>
            <a:ext cx="3438525" cy="457200"/>
          </a:xfrm>
          <a:prstGeom prst="rect">
            <a:avLst/>
          </a:prstGeom>
          <a:noFill/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7918" y="2789639"/>
            <a:ext cx="4286250" cy="457200"/>
          </a:xfrm>
          <a:prstGeom prst="rect">
            <a:avLst/>
          </a:prstGeom>
          <a:noFill/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80592" y="3501008"/>
            <a:ext cx="4491608" cy="457200"/>
          </a:xfrm>
          <a:prstGeom prst="rect">
            <a:avLst/>
          </a:prstGeom>
          <a:noFill/>
        </p:spPr>
      </p:pic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4572000" y="3299004"/>
            <a:ext cx="765101" cy="850076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ttangolo 9"/>
          <p:cNvSpPr/>
          <p:nvPr/>
        </p:nvSpPr>
        <p:spPr>
          <a:xfrm>
            <a:off x="539552" y="4149080"/>
            <a:ext cx="7776864" cy="2063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de-DE" dirty="0"/>
              <a:t>Il </a:t>
            </a:r>
            <a:r>
              <a:rPr lang="de-DE" dirty="0" err="1"/>
              <a:t>termine</a:t>
            </a:r>
            <a:r>
              <a:rPr lang="de-DE" dirty="0"/>
              <a:t>  </a:t>
            </a:r>
            <a:r>
              <a:rPr lang="el-GR" sz="2400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it-IT" sz="2400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400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dirty="0">
                <a:solidFill>
                  <a:srgbClr val="00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it-IT" dirty="0">
                <a:latin typeface="+mj-lt"/>
                <a:ea typeface="Cambria Math" panose="02040503050406030204" pitchFamily="18" charset="0"/>
              </a:rPr>
              <a:t>è </a:t>
            </a:r>
            <a:r>
              <a:rPr lang="de-DE" dirty="0" err="1">
                <a:latin typeface="+mj-lt"/>
              </a:rPr>
              <a:t>costante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nel</a:t>
            </a:r>
            <a:r>
              <a:rPr lang="de-DE" dirty="0">
                <a:latin typeface="+mj-lt"/>
              </a:rPr>
              <a:t> BP (</a:t>
            </a:r>
            <a:r>
              <a:rPr lang="de-DE" dirty="0" err="1">
                <a:latin typeface="+mj-lt"/>
              </a:rPr>
              <a:t>prezzi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fissi</a:t>
            </a:r>
            <a:r>
              <a:rPr lang="de-DE" dirty="0">
                <a:latin typeface="+mj-lt"/>
              </a:rPr>
              <a:t>) </a:t>
            </a:r>
            <a:r>
              <a:rPr lang="de-DE" dirty="0" err="1">
                <a:latin typeface="+mj-lt"/>
              </a:rPr>
              <a:t>ma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cambia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con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ogni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variazione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dell‘inflazione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effettiva</a:t>
            </a:r>
            <a:r>
              <a:rPr lang="de-DE" dirty="0">
                <a:latin typeface="+mj-lt"/>
              </a:rPr>
              <a:t> </a:t>
            </a:r>
            <a:r>
              <a:rPr lang="el-GR" sz="2400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it-IT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marL="285750" indent="-285750" algn="just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Se</a:t>
            </a:r>
            <a:r>
              <a:rPr lang="it-IT" sz="2400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400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r>
              <a:rPr lang="it-IT" sz="2400" dirty="0">
                <a:solidFill>
                  <a:srgbClr val="000099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it-IT" sz="2000" dirty="0">
                <a:solidFill>
                  <a:srgbClr val="000099"/>
                </a:solidFill>
                <a:latin typeface="+mj-lt"/>
                <a:ea typeface="Cambria Math" panose="02040503050406030204" pitchFamily="18" charset="0"/>
              </a:rPr>
              <a:t>= 1,5:</a:t>
            </a:r>
            <a:r>
              <a:rPr lang="it-IT" dirty="0">
                <a:latin typeface="+mj-lt"/>
                <a:ea typeface="Cambria Math" panose="02040503050406030204" pitchFamily="18" charset="0"/>
              </a:rPr>
              <a:t> il tasso d’interesse fissato dalla BC aumenta di 1,5 punti percentuali per ogni punto percentuale di </a:t>
            </a:r>
            <a:r>
              <a:rPr lang="it-IT" dirty="0">
                <a:ea typeface="Cambria Math" panose="02040503050406030204" pitchFamily="18" charset="0"/>
              </a:rPr>
              <a:t>aumento dell’inflazione effettiva.</a:t>
            </a:r>
            <a:endParaRPr lang="de-DE" dirty="0">
              <a:latin typeface="+mj-lt"/>
            </a:endParaRPr>
          </a:p>
        </p:txBody>
      </p:sp>
      <p:cxnSp>
        <p:nvCxnSpPr>
          <p:cNvPr id="4" name="Connettore 2 3"/>
          <p:cNvCxnSpPr>
            <a:stCxn id="9" idx="3"/>
          </p:cNvCxnSpPr>
          <p:nvPr/>
        </p:nvCxnSpPr>
        <p:spPr>
          <a:xfrm flipH="1">
            <a:off x="2105474" y="4024589"/>
            <a:ext cx="2578572" cy="2524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187764391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78" name="Rectangle 26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676456" cy="444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/>
              <a:t>Regola TR</a:t>
            </a:r>
            <a:r>
              <a:rPr lang="it-IT" sz="2400" b="1" dirty="0"/>
              <a:t> </a:t>
            </a:r>
            <a:r>
              <a:rPr lang="it-IT" sz="2400" dirty="0">
                <a:cs typeface="+mj-cs"/>
              </a:rPr>
              <a:t>con cambi flessibili (2)</a:t>
            </a:r>
          </a:p>
        </p:txBody>
      </p:sp>
      <p:sp>
        <p:nvSpPr>
          <p:cNvPr id="817180" name="Rectangle 28"/>
          <p:cNvSpPr>
            <a:spLocks noChangeArrowheads="1"/>
          </p:cNvSpPr>
          <p:nvPr/>
        </p:nvSpPr>
        <p:spPr bwMode="auto">
          <a:xfrm>
            <a:off x="106288" y="6021288"/>
            <a:ext cx="5257800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/>
              <p:cNvSpPr/>
              <p:nvPr/>
            </p:nvSpPr>
            <p:spPr>
              <a:xfrm>
                <a:off x="323528" y="964531"/>
                <a:ext cx="8568952" cy="54747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Per definire la </a:t>
                </a:r>
                <a:r>
                  <a:rPr lang="it-IT" b="1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funzione di reazione </a:t>
                </a: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della BC nel regime di cambi flessibili, dobbiamo ancora compiere un passo. Infatti:</a:t>
                </a:r>
              </a:p>
              <a:p>
                <a:pPr marL="285750" indent="-285750">
                  <a:lnSpc>
                    <a:spcPct val="114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Da un lato, il tasso d’interesse nominale naturale è:            </a:t>
                </a:r>
                <a14:m>
                  <m:oMath xmlns:m="http://schemas.openxmlformats.org/officeDocument/2006/math">
                    <m:r>
                      <a:rPr lang="it-IT" sz="24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𝐢</m:t>
                    </m:r>
                    <m:r>
                      <a:rPr lang="it-IT" sz="2400" b="1" baseline="3000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𝐧</m:t>
                    </m:r>
                    <m:r>
                      <a:rPr lang="it-IT" sz="24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2400" b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𝐫</m:t>
                    </m:r>
                    <m:r>
                      <a:rPr lang="it-IT" sz="2400" b="1" baseline="3000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𝐧</m:t>
                    </m:r>
                    <m:r>
                      <a:rPr lang="it-IT" sz="2400" b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it-IT" sz="24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it-IT" sz="2400" b="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  <m:r>
                          <m:rPr>
                            <m:nor/>
                          </m:rPr>
                          <a:rPr lang="it-IT" sz="2400" dirty="0">
                            <a:solidFill>
                              <a:schemeClr val="accent4"/>
                            </a:solidFill>
                            <a:latin typeface="+mj-lt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.</a:t>
                </a:r>
              </a:p>
              <a:p>
                <a:pPr marL="285750" indent="-285750">
                  <a:lnSpc>
                    <a:spcPct val="114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Dall’altro, in equilibrio deve valere la </a:t>
                </a:r>
                <a:r>
                  <a:rPr lang="it-IT" b="1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parità dei tassi d’interesse  </a:t>
                </a:r>
                <a:r>
                  <a:rPr lang="it-IT" dirty="0">
                    <a:latin typeface="+mj-lt"/>
                    <a:ea typeface="Cambria Math" panose="02040503050406030204" pitchFamily="18" charset="0"/>
                  </a:rPr>
                  <a:t>(</a:t>
                </a:r>
                <a:r>
                  <a:rPr lang="it-IT" i="1" dirty="0">
                    <a:solidFill>
                      <a:srgbClr val="006666"/>
                    </a:solidFill>
                    <a:latin typeface="Calibri" panose="020F0502020204030204" pitchFamily="34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→</a:t>
                </a:r>
                <a:r>
                  <a:rPr lang="it-IT" i="1" dirty="0">
                    <a:solidFill>
                      <a:srgbClr val="006666"/>
                    </a:solidFill>
                    <a:latin typeface="+mj-lt"/>
                    <a:ea typeface="Cambria Math" panose="02040503050406030204" pitchFamily="18" charset="0"/>
                  </a:rPr>
                  <a:t> lez.12</a:t>
                </a:r>
                <a:r>
                  <a:rPr lang="it-IT" dirty="0">
                    <a:latin typeface="+mj-lt"/>
                    <a:ea typeface="Cambria Math" panose="02040503050406030204" pitchFamily="18" charset="0"/>
                  </a:rPr>
                  <a:t>),</a:t>
                </a:r>
                <a:r>
                  <a:rPr lang="it-IT" i="1" dirty="0">
                    <a:solidFill>
                      <a:schemeClr val="accent1">
                        <a:lumMod val="75000"/>
                      </a:schemeClr>
                    </a:solidFill>
                    <a:latin typeface="+mj-lt"/>
                    <a:ea typeface="Cambria Math" panose="02040503050406030204" pitchFamily="18" charset="0"/>
                  </a:rPr>
                  <a:t> </a:t>
                </a:r>
              </a:p>
              <a:p>
                <a:pPr>
                  <a:lnSpc>
                    <a:spcPct val="114000"/>
                  </a:lnSpc>
                  <a:spcBef>
                    <a:spcPts val="0"/>
                  </a:spcBef>
                </a:pP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     riferita in questo caso al tasso nominale naturale:    </a:t>
                </a:r>
                <a14:m>
                  <m:oMath xmlns:m="http://schemas.openxmlformats.org/officeDocument/2006/math">
                    <m:r>
                      <a:rPr lang="it-IT" sz="24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𝐢</m:t>
                    </m:r>
                    <m:r>
                      <a:rPr lang="it-IT" sz="2400" b="1" baseline="3000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𝐧</m:t>
                    </m:r>
                  </m:oMath>
                </a14:m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it-IT" sz="24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𝐢</m:t>
                    </m:r>
                    <m:r>
                      <m:rPr>
                        <m:nor/>
                      </m:rPr>
                      <a:rPr lang="it-IT" sz="2400" b="1" dirty="0">
                        <a:solidFill>
                          <a:srgbClr val="C00000"/>
                        </a:solidFill>
                        <a:ea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it-IT" sz="2400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 .</a:t>
                </a:r>
              </a:p>
              <a:p>
                <a:pPr marL="285750" indent="-285750">
                  <a:lnSpc>
                    <a:spcPct val="114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Queste due relazioni sono entrambe soddisfatte nel caso «</a:t>
                </a:r>
                <a:r>
                  <a:rPr lang="it-IT" i="1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fortunato</a:t>
                </a: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» in cui il nostro paese ed il resto del mondo condividono:</a:t>
                </a:r>
              </a:p>
              <a:p>
                <a:pPr lvl="1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(1)  lo stesso rendimento reale di lungo periodo</a:t>
                </a:r>
                <a:r>
                  <a:rPr lang="it-IT" sz="2000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:   </a:t>
                </a:r>
                <a14:m>
                  <m:oMath xmlns:m="http://schemas.openxmlformats.org/officeDocument/2006/math">
                    <m:r>
                      <a:rPr lang="it-IT" sz="2400" b="1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𝐫</m:t>
                    </m:r>
                    <m:r>
                      <a:rPr lang="it-IT" sz="2400" b="1" baseline="3000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𝐧</m:t>
                    </m:r>
                  </m:oMath>
                </a14:m>
                <a:r>
                  <a:rPr lang="it-IT" sz="2000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it-IT" sz="2400" b="1" i="0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𝐫</m:t>
                    </m:r>
                    <m:r>
                      <a:rPr lang="it-IT" sz="2400" b="1" baseline="3000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𝐧</m:t>
                    </m:r>
                  </m:oMath>
                </a14:m>
                <a:r>
                  <a:rPr lang="it-IT" sz="2400" b="1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*</a:t>
                </a:r>
                <a:r>
                  <a:rPr lang="it-IT" sz="2000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 </a:t>
                </a:r>
                <a:endParaRPr lang="it-IT" sz="2000" dirty="0">
                  <a:solidFill>
                    <a:schemeClr val="accent4"/>
                  </a:solidFill>
                  <a:latin typeface="+mj-lt"/>
                  <a:ea typeface="Cambria Math" panose="02040503050406030204" pitchFamily="18" charset="0"/>
                </a:endParaRPr>
              </a:p>
              <a:p>
                <a:pPr lvl="1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(2)  lo stesso obiettivo d’inflazione: </a:t>
                </a:r>
                <a:r>
                  <a:rPr lang="it-IT" dirty="0">
                    <a:solidFill>
                      <a:srgbClr val="000000"/>
                    </a:solidFill>
                    <a:latin typeface="Arial"/>
                    <a:ea typeface="Cambria Math" panose="02040503050406030204" pitchFamily="18" charset="0"/>
                  </a:rPr>
                  <a:t>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sz="2400" b="1" i="1" dirty="0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sz="2400" b="1" i="1" dirty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</m:acc>
                  </m:oMath>
                </a14:m>
                <a:r>
                  <a:rPr lang="it-IT" sz="2400" b="1" dirty="0">
                    <a:solidFill>
                      <a:srgbClr val="000000"/>
                    </a:solidFill>
                    <a:latin typeface="Arial"/>
                    <a:ea typeface="Cambria Math" panose="02040503050406030204" pitchFamily="18" charset="0"/>
                  </a:rPr>
                  <a:t> </a:t>
                </a:r>
                <a:r>
                  <a:rPr lang="it-IT" dirty="0">
                    <a:solidFill>
                      <a:srgbClr val="000000"/>
                    </a:solidFill>
                    <a:latin typeface="Arial"/>
                    <a:ea typeface="Cambria Math" panose="02040503050406030204" pitchFamily="18" charset="0"/>
                  </a:rPr>
                  <a:t>= </a:t>
                </a:r>
                <a:r>
                  <a:rPr lang="el-GR" sz="2400" b="1" dirty="0">
                    <a:solidFill>
                      <a:srgbClr val="000099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π</a:t>
                </a:r>
                <a:r>
                  <a:rPr lang="it-IT" sz="2400" b="1" dirty="0">
                    <a:solidFill>
                      <a:srgbClr val="000099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*</a:t>
                </a:r>
                <a:r>
                  <a:rPr lang="it-IT" sz="24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.</a:t>
                </a:r>
              </a:p>
              <a:p>
                <a:pPr marL="342900" indent="-342900">
                  <a:lnSpc>
                    <a:spcPct val="114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it-IT" b="1" i="1" u="sng" dirty="0">
                    <a:solidFill>
                      <a:srgbClr val="C00000"/>
                    </a:solidFill>
                    <a:latin typeface="+mj-lt"/>
                    <a:ea typeface="Cambria Math" panose="02040503050406030204" pitchFamily="18" charset="0"/>
                  </a:rPr>
                  <a:t>Se</a:t>
                </a:r>
                <a:r>
                  <a:rPr lang="it-IT" dirty="0">
                    <a:solidFill>
                      <a:schemeClr val="accent4"/>
                    </a:solidFill>
                    <a:latin typeface="+mj-lt"/>
                    <a:ea typeface="Cambria Math" panose="02040503050406030204" pitchFamily="18" charset="0"/>
                  </a:rPr>
                  <a:t> tutto ciò si verifica nel LP, allora possiamo scrivere la TR in questo modo:</a:t>
                </a:r>
              </a:p>
              <a:p>
                <a:pPr lvl="1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2400" b="1" dirty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it-IT" sz="24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  <m:sSup>
                      <m:sSupPr>
                        <m:ctrlPr>
                          <a:rPr lang="it-IT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  <m:r>
                          <a:rPr lang="it-IT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e>
                      <m:sup>
                        <m:r>
                          <a:rPr lang="it-IT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it-IT" sz="24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it-IT" sz="24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it-IT" sz="24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e>
                      <m:sub>
                        <m:r>
                          <a:rPr lang="it-IT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sz="2400" b="1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it-IT" sz="2400" b="1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  <m:r>
                      <a:rPr lang="it-IT" sz="24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t-IT" sz="24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it-IT" sz="24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𝒈𝒂𝒑</m:t>
                        </m:r>
                      </m:sub>
                    </m:sSub>
                  </m:oMath>
                </a14:m>
                <a:r>
                  <a:rPr lang="it-IT" sz="2400" dirty="0">
                    <a:solidFill>
                      <a:srgbClr val="000099"/>
                    </a:solidFill>
                    <a:latin typeface="+mj-lt"/>
                    <a:ea typeface="Cambria Math" panose="02040503050406030204" pitchFamily="18" charset="0"/>
                  </a:rPr>
                  <a:t> .</a:t>
                </a:r>
              </a:p>
              <a:p>
                <a:pPr marL="792000" lvl="2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dirty="0">
                    <a:latin typeface="+mj-lt"/>
                    <a:ea typeface="Cambria Math" panose="02040503050406030204" pitchFamily="18" charset="0"/>
                  </a:rPr>
                  <a:t>In questo caso particolare, se inoltre si verifica che i due «gap» sono nulli, ne segue che :   </a:t>
                </a:r>
                <a14:m>
                  <m:oMath xmlns:m="http://schemas.openxmlformats.org/officeDocument/2006/math">
                    <m:r>
                      <a:rPr lang="it-IT" sz="2400" b="1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  <m:sSup>
                      <m:sSupPr>
                        <m:ctrlPr>
                          <a:rPr lang="it-IT" sz="24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4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  <m:r>
                          <a:rPr lang="it-IT" sz="24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e>
                      <m:sup>
                        <m:r>
                          <a:rPr lang="it-IT" sz="24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it-IT" sz="2400" dirty="0">
                    <a:latin typeface="+mj-lt"/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64531"/>
                <a:ext cx="8568952" cy="5474704"/>
              </a:xfrm>
              <a:prstGeom prst="rect">
                <a:avLst/>
              </a:prstGeom>
              <a:blipFill rotWithShape="0">
                <a:blip r:embed="rId3"/>
                <a:stretch>
                  <a:fillRect l="-569" t="-334" b="-100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104790160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1452196" y="2387824"/>
            <a:ext cx="4498975" cy="400050"/>
            <a:chOff x="1582" y="1897"/>
            <a:chExt cx="2834" cy="252"/>
          </a:xfrm>
        </p:grpSpPr>
        <p:sp>
          <p:nvSpPr>
            <p:cNvPr id="4" name="Line 23"/>
            <p:cNvSpPr>
              <a:spLocks noChangeShapeType="1"/>
            </p:cNvSpPr>
            <p:nvPr/>
          </p:nvSpPr>
          <p:spPr bwMode="blackWhite">
            <a:xfrm>
              <a:off x="1768" y="2016"/>
              <a:ext cx="2216" cy="0"/>
            </a:xfrm>
            <a:prstGeom prst="line">
              <a:avLst/>
            </a:prstGeom>
            <a:noFill/>
            <a:ln w="38100">
              <a:solidFill>
                <a:srgbClr val="0080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5" name="Text Box 24"/>
            <p:cNvSpPr txBox="1">
              <a:spLocks noChangeArrowheads="1"/>
            </p:cNvSpPr>
            <p:nvPr/>
          </p:nvSpPr>
          <p:spPr bwMode="blackWhite">
            <a:xfrm>
              <a:off x="3936" y="1897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 IFM</a:t>
              </a:r>
              <a:endParaRPr lang="en-US" sz="2000" b="0" i="1">
                <a:solidFill>
                  <a:srgbClr val="000066"/>
                </a:solidFill>
              </a:endParaRPr>
            </a:p>
          </p:txBody>
        </p:sp>
        <p:graphicFrame>
          <p:nvGraphicFramePr>
            <p:cNvPr id="6" name="Object 35"/>
            <p:cNvGraphicFramePr>
              <a:graphicFrameLocks noChangeAspect="1"/>
            </p:cNvGraphicFramePr>
            <p:nvPr/>
          </p:nvGraphicFramePr>
          <p:xfrm>
            <a:off x="1582" y="1915"/>
            <a:ext cx="170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43080" imgH="355320" progId="">
                    <p:embed/>
                  </p:oleObj>
                </mc:Choice>
                <mc:Fallback>
                  <p:oleObj name="Equation" r:id="rId3" imgW="343080" imgH="355320" progId="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2" y="1915"/>
                          <a:ext cx="170" cy="1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2141171" y="1052736"/>
            <a:ext cx="1816100" cy="1981200"/>
            <a:chOff x="2016" y="1056"/>
            <a:chExt cx="1144" cy="1248"/>
          </a:xfrm>
        </p:grpSpPr>
        <p:sp>
          <p:nvSpPr>
            <p:cNvPr id="8" name="Line 3"/>
            <p:cNvSpPr>
              <a:spLocks noChangeShapeType="1"/>
            </p:cNvSpPr>
            <p:nvPr/>
          </p:nvSpPr>
          <p:spPr bwMode="blackWhite">
            <a:xfrm>
              <a:off x="2352" y="1296"/>
              <a:ext cx="808" cy="1008"/>
            </a:xfrm>
            <a:prstGeom prst="line">
              <a:avLst/>
            </a:prstGeom>
            <a:noFill/>
            <a:ln w="38100">
              <a:solidFill>
                <a:srgbClr val="FF8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blackWhite">
            <a:xfrm>
              <a:off x="2016" y="1056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IS</a:t>
              </a:r>
              <a:endParaRPr lang="en-US" sz="2000" b="0" baseline="-25000">
                <a:solidFill>
                  <a:srgbClr val="000066"/>
                </a:solidFill>
              </a:endParaRPr>
            </a:p>
          </p:txBody>
        </p:sp>
      </p:grpSp>
      <p:sp>
        <p:nvSpPr>
          <p:cNvPr id="10" name="Text Box 7"/>
          <p:cNvSpPr txBox="1">
            <a:spLocks noChangeArrowheads="1"/>
          </p:cNvSpPr>
          <p:nvPr/>
        </p:nvSpPr>
        <p:spPr bwMode="blackWhite">
          <a:xfrm rot="16200000">
            <a:off x="-80689" y="4495353"/>
            <a:ext cx="23622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Inflazione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11" name="Freeform 8"/>
          <p:cNvSpPr>
            <a:spLocks/>
          </p:cNvSpPr>
          <p:nvPr/>
        </p:nvSpPr>
        <p:spPr bwMode="blackWhite">
          <a:xfrm>
            <a:off x="1760171" y="3456211"/>
            <a:ext cx="3638662" cy="2308983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 cap="flat" cmpd="sng">
            <a:solidFill>
              <a:srgbClr val="00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blackWhite">
          <a:xfrm>
            <a:off x="4139952" y="5765194"/>
            <a:ext cx="160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Prodotto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13" name="Freeform 10"/>
          <p:cNvSpPr>
            <a:spLocks/>
          </p:cNvSpPr>
          <p:nvPr/>
        </p:nvSpPr>
        <p:spPr bwMode="blackWhite">
          <a:xfrm>
            <a:off x="1741121" y="1262285"/>
            <a:ext cx="3657712" cy="2020889"/>
          </a:xfrm>
          <a:custGeom>
            <a:avLst/>
            <a:gdLst>
              <a:gd name="T0" fmla="*/ 0 w 1344"/>
              <a:gd name="T1" fmla="*/ 0 h 1440"/>
              <a:gd name="T2" fmla="*/ 0 w 1344"/>
              <a:gd name="T3" fmla="*/ 2147483647 h 1440"/>
              <a:gd name="T4" fmla="*/ 2147483647 w 1344"/>
              <a:gd name="T5" fmla="*/ 2147483647 h 1440"/>
              <a:gd name="T6" fmla="*/ 0 60000 65536"/>
              <a:gd name="T7" fmla="*/ 0 60000 65536"/>
              <a:gd name="T8" fmla="*/ 0 60000 65536"/>
              <a:gd name="T9" fmla="*/ 0 w 1344"/>
              <a:gd name="T10" fmla="*/ 0 h 1440"/>
              <a:gd name="T11" fmla="*/ 1344 w 134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440">
                <a:moveTo>
                  <a:pt x="0" y="0"/>
                </a:moveTo>
                <a:lnTo>
                  <a:pt x="0" y="1440"/>
                </a:lnTo>
                <a:lnTo>
                  <a:pt x="1344" y="1440"/>
                </a:lnTo>
              </a:path>
            </a:pathLst>
          </a:custGeom>
          <a:noFill/>
          <a:ln w="28575" cap="flat" cmpd="sng">
            <a:solidFill>
              <a:srgbClr val="00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blackWhite">
          <a:xfrm rot="16200000">
            <a:off x="-225344" y="2088041"/>
            <a:ext cx="25698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Tasso </a:t>
            </a:r>
            <a:r>
              <a:rPr lang="de-DE" sz="2000" dirty="0">
                <a:solidFill>
                  <a:srgbClr val="000066"/>
                </a:solidFill>
              </a:rPr>
              <a:t>di </a:t>
            </a:r>
            <a:r>
              <a:rPr lang="de-DE" sz="2000" dirty="0" err="1">
                <a:solidFill>
                  <a:srgbClr val="000066"/>
                </a:solidFill>
              </a:rPr>
              <a:t>interesse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blackWhite">
          <a:xfrm>
            <a:off x="4139952" y="3244914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Prodotto</a:t>
            </a:r>
            <a:endParaRPr lang="en-US" sz="2000" b="0" dirty="0">
              <a:solidFill>
                <a:srgbClr val="000066"/>
              </a:solidFill>
            </a:endParaRPr>
          </a:p>
        </p:txBody>
      </p:sp>
      <p:grpSp>
        <p:nvGrpSpPr>
          <p:cNvPr id="16" name="Group 13"/>
          <p:cNvGrpSpPr>
            <a:grpSpLocks/>
          </p:cNvGrpSpPr>
          <p:nvPr/>
        </p:nvGrpSpPr>
        <p:grpSpPr bwMode="auto">
          <a:xfrm>
            <a:off x="3169871" y="2259236"/>
            <a:ext cx="825500" cy="2847975"/>
            <a:chOff x="2664" y="1816"/>
            <a:chExt cx="520" cy="1794"/>
          </a:xfrm>
        </p:grpSpPr>
        <p:sp>
          <p:nvSpPr>
            <p:cNvPr id="17" name="Text Box 14"/>
            <p:cNvSpPr txBox="1">
              <a:spLocks noChangeArrowheads="1"/>
            </p:cNvSpPr>
            <p:nvPr/>
          </p:nvSpPr>
          <p:spPr bwMode="blackWhite">
            <a:xfrm>
              <a:off x="2944" y="3360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A</a:t>
              </a:r>
              <a:endParaRPr lang="en-US" sz="2000" b="0" baseline="-25000">
                <a:solidFill>
                  <a:srgbClr val="000066"/>
                </a:solidFill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blackWhite">
            <a:xfrm>
              <a:off x="2664" y="1816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>
                  <a:solidFill>
                    <a:srgbClr val="000066"/>
                  </a:solidFill>
                </a:rPr>
                <a:t>A</a:t>
              </a:r>
              <a:endParaRPr lang="en-US" sz="2000" b="0" baseline="-25000">
                <a:solidFill>
                  <a:srgbClr val="000066"/>
                </a:solidFill>
              </a:endParaRPr>
            </a:p>
          </p:txBody>
        </p:sp>
      </p:grp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3576271" y="2570386"/>
            <a:ext cx="0" cy="3206750"/>
            <a:chOff x="2920" y="2012"/>
            <a:chExt cx="0" cy="2020"/>
          </a:xfrm>
        </p:grpSpPr>
        <p:sp>
          <p:nvSpPr>
            <p:cNvPr id="20" name="Line 17"/>
            <p:cNvSpPr>
              <a:spLocks noChangeShapeType="1"/>
            </p:cNvSpPr>
            <p:nvPr/>
          </p:nvSpPr>
          <p:spPr bwMode="blackWhite">
            <a:xfrm>
              <a:off x="2920" y="2012"/>
              <a:ext cx="0" cy="44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blackWhite">
            <a:xfrm>
              <a:off x="2920" y="2496"/>
              <a:ext cx="0" cy="153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grpSp>
        <p:nvGrpSpPr>
          <p:cNvPr id="22" name="Group 19"/>
          <p:cNvGrpSpPr>
            <a:grpSpLocks/>
          </p:cNvGrpSpPr>
          <p:nvPr/>
        </p:nvGrpSpPr>
        <p:grpSpPr bwMode="auto">
          <a:xfrm>
            <a:off x="2684096" y="1528986"/>
            <a:ext cx="2898775" cy="1574800"/>
            <a:chOff x="2358" y="1356"/>
            <a:chExt cx="1826" cy="992"/>
          </a:xfrm>
        </p:grpSpPr>
        <p:sp>
          <p:nvSpPr>
            <p:cNvPr id="23" name="Text Box 20"/>
            <p:cNvSpPr txBox="1">
              <a:spLocks noChangeArrowheads="1"/>
            </p:cNvSpPr>
            <p:nvPr/>
          </p:nvSpPr>
          <p:spPr bwMode="blackWhite">
            <a:xfrm>
              <a:off x="3752" y="1356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 b="0" i="1" dirty="0">
                  <a:solidFill>
                    <a:srgbClr val="000066"/>
                  </a:solidFill>
                </a:rPr>
                <a:t>TR</a:t>
              </a:r>
              <a:endParaRPr lang="en-US" sz="2000" b="0" baseline="-25000" dirty="0">
                <a:solidFill>
                  <a:srgbClr val="000066"/>
                </a:solidFill>
              </a:endParaRP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blackWhite">
            <a:xfrm flipV="1">
              <a:off x="2358" y="1484"/>
              <a:ext cx="1488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2000"/>
            </a:p>
          </p:txBody>
        </p:sp>
      </p:grpSp>
      <p:sp>
        <p:nvSpPr>
          <p:cNvPr id="27" name="Line 27"/>
          <p:cNvSpPr>
            <a:spLocks noChangeShapeType="1"/>
          </p:cNvSpPr>
          <p:nvPr/>
        </p:nvSpPr>
        <p:spPr bwMode="auto">
          <a:xfrm flipH="1">
            <a:off x="1747471" y="5013549"/>
            <a:ext cx="26035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 sz="2000"/>
          </a:p>
        </p:txBody>
      </p: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3519121" y="2513236"/>
            <a:ext cx="123825" cy="2555875"/>
            <a:chOff x="2884" y="1976"/>
            <a:chExt cx="78" cy="1610"/>
          </a:xfrm>
        </p:grpSpPr>
        <p:sp>
          <p:nvSpPr>
            <p:cNvPr id="29" name="Oval 29"/>
            <p:cNvSpPr>
              <a:spLocks noChangeArrowheads="1"/>
            </p:cNvSpPr>
            <p:nvPr/>
          </p:nvSpPr>
          <p:spPr bwMode="blackWhite">
            <a:xfrm>
              <a:off x="2884" y="3512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 sz="2000"/>
            </a:p>
          </p:txBody>
        </p:sp>
        <p:sp>
          <p:nvSpPr>
            <p:cNvPr id="30" name="Oval 30"/>
            <p:cNvSpPr>
              <a:spLocks noChangeArrowheads="1"/>
            </p:cNvSpPr>
            <p:nvPr/>
          </p:nvSpPr>
          <p:spPr bwMode="blackWhite">
            <a:xfrm>
              <a:off x="2888" y="1976"/>
              <a:ext cx="74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000" b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6146461" y="1412776"/>
            <a:ext cx="2997539" cy="2246769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Con</a:t>
            </a:r>
            <a:r>
              <a:rPr lang="de-DE" sz="2000" b="0" dirty="0">
                <a:solidFill>
                  <a:srgbClr val="000066"/>
                </a:solidFill>
              </a:rPr>
              <a:t> </a:t>
            </a:r>
            <a:r>
              <a:rPr lang="de-DE" sz="2000" b="0" dirty="0" err="1">
                <a:solidFill>
                  <a:srgbClr val="000066"/>
                </a:solidFill>
              </a:rPr>
              <a:t>cambi</a:t>
            </a:r>
            <a:r>
              <a:rPr lang="de-DE" sz="2000" b="0" dirty="0">
                <a:solidFill>
                  <a:srgbClr val="000066"/>
                </a:solidFill>
              </a:rPr>
              <a:t> </a:t>
            </a:r>
            <a:r>
              <a:rPr lang="de-DE" sz="2000" b="0" dirty="0" err="1">
                <a:solidFill>
                  <a:srgbClr val="000066"/>
                </a:solidFill>
              </a:rPr>
              <a:t>flessibili</a:t>
            </a:r>
            <a:r>
              <a:rPr lang="de-DE" sz="2000" b="0" dirty="0">
                <a:solidFill>
                  <a:srgbClr val="000066"/>
                </a:solidFill>
              </a:rPr>
              <a:t>, </a:t>
            </a:r>
          </a:p>
          <a:p>
            <a:pPr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il</a:t>
            </a:r>
            <a:r>
              <a:rPr lang="de-DE" sz="2000" b="0" dirty="0">
                <a:solidFill>
                  <a:srgbClr val="000066"/>
                </a:solidFill>
              </a:rPr>
              <a:t> </a:t>
            </a:r>
            <a:r>
              <a:rPr lang="de-DE" sz="2000" b="0" dirty="0" err="1">
                <a:solidFill>
                  <a:srgbClr val="000066"/>
                </a:solidFill>
              </a:rPr>
              <a:t>tasso</a:t>
            </a:r>
            <a:r>
              <a:rPr lang="de-DE" sz="2000" b="0" dirty="0">
                <a:solidFill>
                  <a:srgbClr val="000066"/>
                </a:solidFill>
              </a:rPr>
              <a:t> di </a:t>
            </a:r>
            <a:r>
              <a:rPr lang="de-DE" sz="2000" b="0" dirty="0" err="1">
                <a:solidFill>
                  <a:srgbClr val="000066"/>
                </a:solidFill>
              </a:rPr>
              <a:t>cambio</a:t>
            </a:r>
            <a:r>
              <a:rPr lang="de-DE" sz="2000" b="0" dirty="0">
                <a:solidFill>
                  <a:srgbClr val="000066"/>
                </a:solidFill>
              </a:rPr>
              <a:t> si </a:t>
            </a:r>
            <a:r>
              <a:rPr lang="de-DE" sz="2000" b="0" dirty="0" err="1">
                <a:solidFill>
                  <a:srgbClr val="000066"/>
                </a:solidFill>
              </a:rPr>
              <a:t>aggiusta</a:t>
            </a:r>
            <a:r>
              <a:rPr lang="de-DE" sz="2000" b="0" dirty="0">
                <a:solidFill>
                  <a:srgbClr val="000066"/>
                </a:solidFill>
              </a:rPr>
              <a:t> al </a:t>
            </a:r>
            <a:r>
              <a:rPr lang="de-DE" sz="2000" b="0" dirty="0" err="1">
                <a:solidFill>
                  <a:srgbClr val="000066"/>
                </a:solidFill>
              </a:rPr>
              <a:t>livello</a:t>
            </a:r>
            <a:r>
              <a:rPr lang="de-DE" sz="2000" b="0" dirty="0">
                <a:solidFill>
                  <a:srgbClr val="000066"/>
                </a:solidFill>
              </a:rPr>
              <a:t> di </a:t>
            </a:r>
            <a:r>
              <a:rPr lang="de-DE" sz="2000" b="0" dirty="0" err="1">
                <a:solidFill>
                  <a:srgbClr val="000066"/>
                </a:solidFill>
              </a:rPr>
              <a:t>equilibrio</a:t>
            </a:r>
            <a:r>
              <a:rPr lang="de-DE" sz="2000" b="0" dirty="0">
                <a:solidFill>
                  <a:srgbClr val="000066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de-DE" sz="2000" b="0" dirty="0" err="1">
                <a:solidFill>
                  <a:srgbClr val="000066"/>
                </a:solidFill>
              </a:rPr>
              <a:t>Perciò</a:t>
            </a:r>
            <a:r>
              <a:rPr lang="de-DE" sz="2000" b="0" dirty="0">
                <a:solidFill>
                  <a:srgbClr val="000066"/>
                </a:solidFill>
              </a:rPr>
              <a:t>, </a:t>
            </a:r>
            <a:r>
              <a:rPr lang="de-DE" sz="2000" b="0" dirty="0" err="1">
                <a:solidFill>
                  <a:srgbClr val="000066"/>
                </a:solidFill>
              </a:rPr>
              <a:t>nell‘equilibrio</a:t>
            </a:r>
            <a:r>
              <a:rPr lang="de-DE" sz="2000" b="0" dirty="0">
                <a:solidFill>
                  <a:srgbClr val="000066"/>
                </a:solidFill>
              </a:rPr>
              <a:t> di LP, la </a:t>
            </a:r>
            <a:r>
              <a:rPr lang="de-DE" sz="2000" b="1" dirty="0">
                <a:solidFill>
                  <a:srgbClr val="000066"/>
                </a:solidFill>
              </a:rPr>
              <a:t>IS</a:t>
            </a:r>
            <a:r>
              <a:rPr lang="de-DE" sz="2000" b="0" dirty="0">
                <a:solidFill>
                  <a:srgbClr val="000066"/>
                </a:solidFill>
              </a:rPr>
              <a:t> </a:t>
            </a:r>
            <a:r>
              <a:rPr lang="de-DE" sz="2000" b="0" dirty="0" err="1">
                <a:solidFill>
                  <a:srgbClr val="000066"/>
                </a:solidFill>
              </a:rPr>
              <a:t>passa</a:t>
            </a:r>
            <a:r>
              <a:rPr lang="de-DE" sz="2000" b="0" dirty="0">
                <a:solidFill>
                  <a:srgbClr val="000066"/>
                </a:solidFill>
              </a:rPr>
              <a:t> per </a:t>
            </a:r>
            <a:r>
              <a:rPr lang="de-DE" sz="2000" b="1" dirty="0">
                <a:solidFill>
                  <a:srgbClr val="000066"/>
                </a:solidFill>
              </a:rPr>
              <a:t>A.</a:t>
            </a:r>
            <a:endParaRPr lang="en-GB" sz="2000" b="1" dirty="0">
              <a:solidFill>
                <a:srgbClr val="000066"/>
              </a:solidFill>
            </a:endParaRP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blackWhite">
          <a:xfrm>
            <a:off x="3203848" y="3212976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Y*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blackWhite">
          <a:xfrm>
            <a:off x="3203848" y="5733256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000" b="0" dirty="0">
                <a:solidFill>
                  <a:srgbClr val="000066"/>
                </a:solidFill>
              </a:rPr>
              <a:t>Y*</a:t>
            </a:r>
            <a:endParaRPr lang="en-US" sz="2000" b="0" dirty="0">
              <a:solidFill>
                <a:srgbClr val="000066"/>
              </a:solidFill>
            </a:endParaRP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black">
          <a:xfrm>
            <a:off x="250371" y="154665"/>
            <a:ext cx="8893629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400" b="1">
                <a:solidFill>
                  <a:srgbClr val="000066"/>
                </a:solidFill>
              </a:defRPr>
            </a:lvl1pPr>
          </a:lstStyle>
          <a:p>
            <a:pPr algn="l"/>
            <a:r>
              <a:rPr lang="de-DE" b="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5.  AD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con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cambi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tx2">
                    <a:lumMod val="50000"/>
                  </a:schemeClr>
                </a:solidFill>
              </a:rPr>
              <a:t>flessibili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68555" y="4821560"/>
            <a:ext cx="190500" cy="409575"/>
          </a:xfrm>
          <a:prstGeom prst="rect">
            <a:avLst/>
          </a:prstGeom>
          <a:noFill/>
        </p:spPr>
      </p:pic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322312" y="6093296"/>
            <a:ext cx="5257800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ea typeface="ＭＳ Ｐゴシック" charset="0"/>
            </a:endParaRPr>
          </a:p>
        </p:txBody>
      </p:sp>
      <p:sp>
        <p:nvSpPr>
          <p:cNvPr id="38" name="Freccia circolare a destra 37"/>
          <p:cNvSpPr/>
          <p:nvPr/>
        </p:nvSpPr>
        <p:spPr>
          <a:xfrm rot="1492729">
            <a:off x="4116255" y="583592"/>
            <a:ext cx="817527" cy="1199022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ttangolo 38"/>
              <p:cNvSpPr/>
              <p:nvPr/>
            </p:nvSpPr>
            <p:spPr>
              <a:xfrm>
                <a:off x="5874970" y="4509120"/>
                <a:ext cx="3269030" cy="73866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000066"/>
                    </a:solidFill>
                  </a:rPr>
                  <a:t>In </a:t>
                </a:r>
                <a:r>
                  <a:rPr lang="en-US" b="1" dirty="0">
                    <a:solidFill>
                      <a:srgbClr val="000066"/>
                    </a:solidFill>
                  </a:rPr>
                  <a:t>A</a:t>
                </a:r>
                <a:r>
                  <a:rPr lang="en-US" dirty="0">
                    <a:solidFill>
                      <a:srgbClr val="000066"/>
                    </a:solidFill>
                  </a:rPr>
                  <a:t> (</a:t>
                </a:r>
                <a:r>
                  <a:rPr lang="en-US" dirty="0" err="1">
                    <a:solidFill>
                      <a:srgbClr val="000066"/>
                    </a:solidFill>
                  </a:rPr>
                  <a:t>equilibrio</a:t>
                </a:r>
                <a:r>
                  <a:rPr lang="en-US" dirty="0">
                    <a:solidFill>
                      <a:srgbClr val="000066"/>
                    </a:solidFill>
                  </a:rPr>
                  <a:t> di LP):</a:t>
                </a:r>
              </a:p>
              <a:p>
                <a:pPr lvl="0">
                  <a:spcBef>
                    <a:spcPts val="0"/>
                  </a:spcBef>
                </a:pPr>
                <a:r>
                  <a:rPr lang="de-DE" sz="2400" b="1" dirty="0">
                    <a:solidFill>
                      <a:srgbClr val="000066"/>
                    </a:solidFill>
                    <a:latin typeface="Symbol" pitchFamily="18" charset="2"/>
                  </a:rPr>
                  <a:t>       p = p</a:t>
                </a:r>
                <a:r>
                  <a:rPr lang="de-DE" sz="2400" b="1" dirty="0">
                    <a:solidFill>
                      <a:srgbClr val="000066"/>
                    </a:solidFill>
                  </a:rPr>
                  <a:t>*</a:t>
                </a:r>
                <a:r>
                  <a:rPr lang="de-DE" sz="2400" b="1" dirty="0">
                    <a:solidFill>
                      <a:srgbClr val="000066"/>
                    </a:solidFill>
                    <a:latin typeface="Symbol" pitchFamily="18" charset="2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2400" b="1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1" i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𝛑</m:t>
                        </m:r>
                      </m:e>
                    </m:acc>
                  </m:oMath>
                </a14:m>
                <a:r>
                  <a:rPr lang="de-DE" dirty="0">
                    <a:solidFill>
                      <a:srgbClr val="000066"/>
                    </a:solidFill>
                    <a:latin typeface="Symbol" pitchFamily="18" charset="2"/>
                  </a:rPr>
                  <a:t> </a:t>
                </a:r>
              </a:p>
            </p:txBody>
          </p:sp>
        </mc:Choice>
        <mc:Fallback xmlns="">
          <p:sp>
            <p:nvSpPr>
              <p:cNvPr id="39" name="Rettangolo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970" y="4509120"/>
                <a:ext cx="3269030" cy="738664"/>
              </a:xfrm>
              <a:prstGeom prst="rect">
                <a:avLst/>
              </a:prstGeom>
              <a:blipFill rotWithShape="0">
                <a:blip r:embed="rId7"/>
                <a:stretch>
                  <a:fillRect l="-1487" t="-4065" b="-1788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Freccia a sinistra 39"/>
          <p:cNvSpPr/>
          <p:nvPr/>
        </p:nvSpPr>
        <p:spPr>
          <a:xfrm rot="331653">
            <a:off x="4064034" y="4991466"/>
            <a:ext cx="1800131" cy="169507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tangolo 1"/>
              <p:cNvSpPr/>
              <p:nvPr/>
            </p:nvSpPr>
            <p:spPr>
              <a:xfrm>
                <a:off x="5004048" y="620688"/>
                <a:ext cx="4131965" cy="40011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u="sng" dirty="0" err="1">
                    <a:solidFill>
                      <a:srgbClr val="000066"/>
                    </a:solidFill>
                  </a:rPr>
                  <a:t>Lungo</a:t>
                </a:r>
                <a:r>
                  <a:rPr lang="en-GB" dirty="0">
                    <a:solidFill>
                      <a:srgbClr val="000066"/>
                    </a:solidFill>
                  </a:rPr>
                  <a:t> la </a:t>
                </a:r>
                <a:r>
                  <a:rPr lang="en-GB" b="1" dirty="0">
                    <a:solidFill>
                      <a:srgbClr val="000066"/>
                    </a:solidFill>
                  </a:rPr>
                  <a:t>TR</a:t>
                </a:r>
                <a:r>
                  <a:rPr lang="en-GB" i="1" dirty="0">
                    <a:solidFill>
                      <a:srgbClr val="000066"/>
                    </a:solidFill>
                  </a:rPr>
                  <a:t>,</a:t>
                </a:r>
                <a:r>
                  <a:rPr lang="en-GB" dirty="0">
                    <a:solidFill>
                      <a:srgbClr val="000066"/>
                    </a:solidFill>
                  </a:rPr>
                  <a:t> </a:t>
                </a:r>
                <a:r>
                  <a:rPr lang="en-GB" sz="2000" dirty="0">
                    <a:solidFill>
                      <a:srgbClr val="000066"/>
                    </a:solidFill>
                    <a:latin typeface="Symbol" pitchFamily="18" charset="2"/>
                  </a:rPr>
                  <a:t>p</a:t>
                </a:r>
                <a:r>
                  <a:rPr lang="en-GB" sz="2000" i="1" dirty="0">
                    <a:solidFill>
                      <a:srgbClr val="000066"/>
                    </a:solidFill>
                    <a:latin typeface="Symbol" pitchFamily="18" charset="2"/>
                  </a:rPr>
                  <a:t> </a:t>
                </a:r>
                <a:r>
                  <a:rPr lang="en-GB" i="1" dirty="0">
                    <a:solidFill>
                      <a:srgbClr val="000066"/>
                    </a:solidFill>
                    <a:latin typeface="Symbol" pitchFamily="18" charset="2"/>
                  </a:rPr>
                  <a:t> </a:t>
                </a:r>
                <a:r>
                  <a:rPr lang="en-GB" dirty="0">
                    <a:solidFill>
                      <a:srgbClr val="000066"/>
                    </a:solidFill>
                  </a:rPr>
                  <a:t>è </a:t>
                </a:r>
                <a:r>
                  <a:rPr lang="en-GB" dirty="0" err="1">
                    <a:solidFill>
                      <a:srgbClr val="000066"/>
                    </a:solidFill>
                  </a:rPr>
                  <a:t>costante</a:t>
                </a:r>
                <a:r>
                  <a:rPr lang="en-GB" dirty="0">
                    <a:solidFill>
                      <a:srgbClr val="000066"/>
                    </a:solidFill>
                  </a:rPr>
                  <a:t>, </a:t>
                </a:r>
                <a:r>
                  <a:rPr lang="en-GB" dirty="0" err="1">
                    <a:solidFill>
                      <a:srgbClr val="000066"/>
                    </a:solidFill>
                  </a:rPr>
                  <a:t>uguale</a:t>
                </a:r>
                <a:r>
                  <a:rPr lang="en-GB" dirty="0">
                    <a:solidFill>
                      <a:srgbClr val="000066"/>
                    </a:solidFill>
                  </a:rPr>
                  <a:t> 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2000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000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acc>
                  </m:oMath>
                </a14:m>
                <a:endParaRPr lang="en-GB" sz="2000" dirty="0">
                  <a:solidFill>
                    <a:srgbClr val="000066"/>
                  </a:solidFill>
                </a:endParaRPr>
              </a:p>
            </p:txBody>
          </p:sp>
        </mc:Choice>
        <mc:Fallback xmlns=""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620688"/>
                <a:ext cx="4131965" cy="400110"/>
              </a:xfrm>
              <a:prstGeom prst="rect">
                <a:avLst/>
              </a:prstGeom>
              <a:blipFill rotWithShape="0">
                <a:blip r:embed="rId8"/>
                <a:stretch>
                  <a:fillRect l="-1176" t="-7463" r="-4853" b="-25373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65125" y="6330950"/>
            <a:ext cx="3902075" cy="222250"/>
          </a:xfrm>
        </p:spPr>
        <p:txBody>
          <a:bodyPr/>
          <a:lstStyle/>
          <a:p>
            <a:r>
              <a:rPr lang="en-US" altLang="en-US" dirty="0"/>
              <a:t>Lez.14b: AD - AS &amp; C. Flex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35919699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Eclissi">
  <a:themeElements>
    <a:clrScheme name="Eclissi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ssi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clissi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5317</TotalTime>
  <Words>2893</Words>
  <Application>Microsoft Office PowerPoint</Application>
  <PresentationFormat>Presentazione su schermo (4:3)</PresentationFormat>
  <Paragraphs>392</Paragraphs>
  <Slides>25</Slides>
  <Notes>25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4" baseType="lpstr">
      <vt:lpstr>Arial</vt:lpstr>
      <vt:lpstr>Calibri</vt:lpstr>
      <vt:lpstr>Cambria Math</vt:lpstr>
      <vt:lpstr>Symbol</vt:lpstr>
      <vt:lpstr>Times New Roman</vt:lpstr>
      <vt:lpstr>Verdana</vt:lpstr>
      <vt:lpstr>Wingdings</vt:lpstr>
      <vt:lpstr>Eclissi</vt:lpstr>
      <vt:lpstr>Equation</vt:lpstr>
      <vt:lpstr>Lez.14b.  Domanda e Offerta Aggregata, con Cambi Flessibili:                  dal Breve al Lungo Periodo          rif. BW-c.14 -  agg. 12.05.2020</vt:lpstr>
      <vt:lpstr>Domanda e Offerta Aggregata in Cambi Flessibili:  dal Breve al Lungo Periodo</vt:lpstr>
      <vt:lpstr>1. La funzione di reazione della BC:    </vt:lpstr>
      <vt:lpstr>2. Tasso d’interesse nominale e reale</vt:lpstr>
      <vt:lpstr>Tasso d’interesse nominale e reale (2)</vt:lpstr>
      <vt:lpstr>Tasso d’interesse nominale «naturale»</vt:lpstr>
      <vt:lpstr>3. Regola TR, con cambi flessibili</vt:lpstr>
      <vt:lpstr>Regola TR con cambi flessibili (2)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Shock di offerta negativo temporaneo (3) Tre possibilità</vt:lpstr>
      <vt:lpstr>Shock di offerta negativo temporaneo (4) Esempi numerici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7. In sintesi</vt:lpstr>
      <vt:lpstr> In sintesi (2)</vt:lpstr>
      <vt:lpstr>In sintesi (3)</vt:lpstr>
      <vt:lpstr>Come continua?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Capitolo 3</dc:title>
  <dc:creator>riccardo rovelli</dc:creator>
  <cp:lastModifiedBy>riccardo rovelli</cp:lastModifiedBy>
  <cp:revision>232</cp:revision>
  <cp:lastPrinted>2017-05-12T12:11:28Z</cp:lastPrinted>
  <dcterms:created xsi:type="dcterms:W3CDTF">2003-11-11T18:04:42Z</dcterms:created>
  <dcterms:modified xsi:type="dcterms:W3CDTF">2021-05-20T14:10:59Z</dcterms:modified>
</cp:coreProperties>
</file>