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276" r:id="rId3"/>
    <p:sldId id="262" r:id="rId4"/>
    <p:sldId id="263" r:id="rId5"/>
    <p:sldId id="300" r:id="rId6"/>
    <p:sldId id="301" r:id="rId7"/>
    <p:sldId id="305" r:id="rId8"/>
    <p:sldId id="308" r:id="rId9"/>
    <p:sldId id="306" r:id="rId10"/>
    <p:sldId id="307" r:id="rId11"/>
    <p:sldId id="302" r:id="rId12"/>
    <p:sldId id="281" r:id="rId13"/>
    <p:sldId id="282" r:id="rId14"/>
    <p:sldId id="283" r:id="rId15"/>
    <p:sldId id="284" r:id="rId16"/>
    <p:sldId id="298" r:id="rId17"/>
    <p:sldId id="285" r:id="rId18"/>
    <p:sldId id="286" r:id="rId19"/>
    <p:sldId id="287" r:id="rId20"/>
    <p:sldId id="289" r:id="rId21"/>
    <p:sldId id="288" r:id="rId22"/>
    <p:sldId id="290" r:id="rId23"/>
    <p:sldId id="291" r:id="rId24"/>
    <p:sldId id="292" r:id="rId25"/>
    <p:sldId id="293" r:id="rId26"/>
    <p:sldId id="294" r:id="rId27"/>
    <p:sldId id="303" r:id="rId28"/>
    <p:sldId id="295" r:id="rId29"/>
    <p:sldId id="296" r:id="rId30"/>
    <p:sldId id="299" r:id="rId31"/>
    <p:sldId id="274" r:id="rId32"/>
    <p:sldId id="275" r:id="rId3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63C8C8"/>
    <a:srgbClr val="005C5A"/>
    <a:srgbClr val="CCFFCC"/>
    <a:srgbClr val="000000"/>
    <a:srgbClr val="273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4660"/>
  </p:normalViewPr>
  <p:slideViewPr>
    <p:cSldViewPr snapToGrid="0">
      <p:cViewPr varScale="1">
        <p:scale>
          <a:sx n="101" d="100"/>
          <a:sy n="101" d="100"/>
        </p:scale>
        <p:origin x="138" y="-72"/>
      </p:cViewPr>
      <p:guideLst>
        <p:guide orient="horz" pos="2160"/>
        <p:guide pos="3840"/>
      </p:guideLst>
    </p:cSldViewPr>
  </p:slideViewPr>
  <p:notesTextViewPr>
    <p:cViewPr>
      <p:scale>
        <a:sx n="1" d="1"/>
        <a:sy n="1" d="1"/>
      </p:scale>
      <p:origin x="0" y="0"/>
    </p:cViewPr>
  </p:notesTextViewPr>
  <p:sorterViewPr>
    <p:cViewPr>
      <p:scale>
        <a:sx n="180" d="100"/>
        <a:sy n="1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5FAC59E-68C5-4B5E-B7A5-26FF1E9BE032}" type="datetimeFigureOut">
              <a:rPr lang="en-US" smtClean="0"/>
              <a:t>5/14/2020</a:t>
            </a:fld>
            <a:endParaRPr lang="en-US"/>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A5F484-9BEA-43DA-9457-EA1B32B6D76A}" type="slidenum">
              <a:rPr lang="en-US" smtClean="0"/>
              <a:t>‹N›</a:t>
            </a:fld>
            <a:endParaRPr lang="en-US"/>
          </a:p>
        </p:txBody>
      </p:sp>
    </p:spTree>
    <p:extLst>
      <p:ext uri="{BB962C8B-B14F-4D97-AF65-F5344CB8AC3E}">
        <p14:creationId xmlns:p14="http://schemas.microsoft.com/office/powerpoint/2010/main" val="1964961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E8E97C-CCBB-43F7-857F-51D98D117D10}" type="datetimeFigureOut">
              <a:rPr lang="en-US" smtClean="0"/>
              <a:t>5/14/2020</a:t>
            </a:fld>
            <a:endParaRPr lang="en-US"/>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41F0AAF-538E-41B1-8A96-B2FE03B087FC}" type="slidenum">
              <a:rPr lang="en-US" smtClean="0"/>
              <a:t>‹N›</a:t>
            </a:fld>
            <a:endParaRPr lang="en-US"/>
          </a:p>
        </p:txBody>
      </p:sp>
    </p:spTree>
    <p:extLst>
      <p:ext uri="{BB962C8B-B14F-4D97-AF65-F5344CB8AC3E}">
        <p14:creationId xmlns:p14="http://schemas.microsoft.com/office/powerpoint/2010/main" val="221917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2100053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10</a:t>
            </a:fld>
            <a:endParaRPr lang="it-IT"/>
          </a:p>
        </p:txBody>
      </p:sp>
    </p:spTree>
    <p:extLst>
      <p:ext uri="{BB962C8B-B14F-4D97-AF65-F5344CB8AC3E}">
        <p14:creationId xmlns:p14="http://schemas.microsoft.com/office/powerpoint/2010/main" val="2256396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11</a:t>
            </a:fld>
            <a:endParaRPr lang="it-IT"/>
          </a:p>
        </p:txBody>
      </p:sp>
    </p:spTree>
    <p:extLst>
      <p:ext uri="{BB962C8B-B14F-4D97-AF65-F5344CB8AC3E}">
        <p14:creationId xmlns:p14="http://schemas.microsoft.com/office/powerpoint/2010/main" val="2264527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12</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261078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13</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85453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14</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4039447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15</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3983403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16</a:t>
            </a:fld>
            <a:endParaRPr lang="it-IT"/>
          </a:p>
        </p:txBody>
      </p:sp>
    </p:spTree>
    <p:extLst>
      <p:ext uri="{BB962C8B-B14F-4D97-AF65-F5344CB8AC3E}">
        <p14:creationId xmlns:p14="http://schemas.microsoft.com/office/powerpoint/2010/main" val="35019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17</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657408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18</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433084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19</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62613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3789532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20</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2486235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21</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307343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22</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9946431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23</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57090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24</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741556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25</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611689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26</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255127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27</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3052874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28</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39547188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29</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320933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3</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3152735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30</a:t>
            </a:fld>
            <a:endParaRPr lang="it-IT"/>
          </a:p>
        </p:txBody>
      </p:sp>
    </p:spTree>
    <p:extLst>
      <p:ext uri="{BB962C8B-B14F-4D97-AF65-F5344CB8AC3E}">
        <p14:creationId xmlns:p14="http://schemas.microsoft.com/office/powerpoint/2010/main" val="18598354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31</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2255661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32</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1879822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54542" eaLnBrk="0" hangingPunct="0">
              <a:defRPr sz="2300">
                <a:solidFill>
                  <a:schemeClr val="tx1"/>
                </a:solidFill>
                <a:latin typeface="Arial" panose="020B0604020202020204" pitchFamily="34" charset="0"/>
                <a:ea typeface="MS PGothic" panose="020B0600070205080204" pitchFamily="34" charset="-128"/>
              </a:defRPr>
            </a:lvl1pPr>
            <a:lvl2pPr marL="715907" indent="-275349" defTabSz="954542" eaLnBrk="0" hangingPunct="0">
              <a:defRPr sz="2300">
                <a:solidFill>
                  <a:schemeClr val="tx1"/>
                </a:solidFill>
                <a:latin typeface="Arial" panose="020B0604020202020204" pitchFamily="34" charset="0"/>
                <a:ea typeface="MS PGothic" panose="020B0600070205080204" pitchFamily="34" charset="-128"/>
              </a:defRPr>
            </a:lvl2pPr>
            <a:lvl3pPr marL="1101395" indent="-220279" defTabSz="954542" eaLnBrk="0" hangingPunct="0">
              <a:defRPr sz="2300">
                <a:solidFill>
                  <a:schemeClr val="tx1"/>
                </a:solidFill>
                <a:latin typeface="Arial" panose="020B0604020202020204" pitchFamily="34" charset="0"/>
                <a:ea typeface="MS PGothic" panose="020B0600070205080204" pitchFamily="34" charset="-128"/>
              </a:defRPr>
            </a:lvl3pPr>
            <a:lvl4pPr marL="1541953" indent="-220279" defTabSz="954542" eaLnBrk="0" hangingPunct="0">
              <a:defRPr sz="2300">
                <a:solidFill>
                  <a:schemeClr val="tx1"/>
                </a:solidFill>
                <a:latin typeface="Arial" panose="020B0604020202020204" pitchFamily="34" charset="0"/>
                <a:ea typeface="MS PGothic" panose="020B0600070205080204" pitchFamily="34" charset="-128"/>
              </a:defRPr>
            </a:lvl4pPr>
            <a:lvl5pPr marL="1982511" indent="-220279" defTabSz="954542" eaLnBrk="0" hangingPunct="0">
              <a:defRPr sz="2300">
                <a:solidFill>
                  <a:schemeClr val="tx1"/>
                </a:solidFill>
                <a:latin typeface="Arial" panose="020B0604020202020204" pitchFamily="34" charset="0"/>
                <a:ea typeface="MS PGothic" panose="020B0600070205080204" pitchFamily="34" charset="-128"/>
              </a:defRPr>
            </a:lvl5pPr>
            <a:lvl6pPr marL="2423069"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3626"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4184"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4742" indent="-220279" defTabSz="954542"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eaLnBrk="1" hangingPunct="1"/>
            <a:fld id="{22DAFABD-AD52-4285-BB8D-76047D6D3687}" type="slidenum">
              <a:rPr lang="it-IT" altLang="en-US" sz="1300"/>
              <a:pPr eaLnBrk="1" hangingPunct="1"/>
              <a:t>4</a:t>
            </a:fld>
            <a:endParaRPr lang="it-IT" altLang="en-US" sz="1300" dirty="0"/>
          </a:p>
        </p:txBody>
      </p:sp>
      <p:sp>
        <p:nvSpPr>
          <p:cNvPr id="464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4899" name="Rectangle 3"/>
          <p:cNvSpPr>
            <a:spLocks noGrp="1" noChangeArrowheads="1"/>
          </p:cNvSpPr>
          <p:nvPr>
            <p:ph type="body" idx="1"/>
          </p:nvPr>
        </p:nvSpPr>
        <p:spPr/>
        <p:txBody>
          <a:bodyPr/>
          <a:lstStyle/>
          <a:p>
            <a:pPr eaLnBrk="1" hangingPunct="1">
              <a:defRPr/>
            </a:pPr>
            <a:endParaRPr lang="it-IT" dirty="0" smtClean="0">
              <a:ea typeface="ＭＳ Ｐゴシック" charset="0"/>
              <a:cs typeface="+mn-cs"/>
            </a:endParaRPr>
          </a:p>
        </p:txBody>
      </p:sp>
    </p:spTree>
    <p:extLst>
      <p:ext uri="{BB962C8B-B14F-4D97-AF65-F5344CB8AC3E}">
        <p14:creationId xmlns:p14="http://schemas.microsoft.com/office/powerpoint/2010/main" val="2189174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5</a:t>
            </a:fld>
            <a:endParaRPr lang="it-IT"/>
          </a:p>
        </p:txBody>
      </p:sp>
    </p:spTree>
    <p:extLst>
      <p:ext uri="{BB962C8B-B14F-4D97-AF65-F5344CB8AC3E}">
        <p14:creationId xmlns:p14="http://schemas.microsoft.com/office/powerpoint/2010/main" val="3071304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6</a:t>
            </a:fld>
            <a:endParaRPr lang="it-IT"/>
          </a:p>
        </p:txBody>
      </p:sp>
    </p:spTree>
    <p:extLst>
      <p:ext uri="{BB962C8B-B14F-4D97-AF65-F5344CB8AC3E}">
        <p14:creationId xmlns:p14="http://schemas.microsoft.com/office/powerpoint/2010/main" val="3219388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7</a:t>
            </a:fld>
            <a:endParaRPr lang="it-IT"/>
          </a:p>
        </p:txBody>
      </p:sp>
    </p:spTree>
    <p:extLst>
      <p:ext uri="{BB962C8B-B14F-4D97-AF65-F5344CB8AC3E}">
        <p14:creationId xmlns:p14="http://schemas.microsoft.com/office/powerpoint/2010/main" val="3611651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8</a:t>
            </a:fld>
            <a:endParaRPr lang="it-IT"/>
          </a:p>
        </p:txBody>
      </p:sp>
    </p:spTree>
    <p:extLst>
      <p:ext uri="{BB962C8B-B14F-4D97-AF65-F5344CB8AC3E}">
        <p14:creationId xmlns:p14="http://schemas.microsoft.com/office/powerpoint/2010/main" val="1156540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de-DE" dirty="0" smtClean="0"/>
              <a:t>Figura 13.5 (b): </a:t>
            </a:r>
            <a:r>
              <a:rPr lang="de-DE" dirty="0" err="1" smtClean="0"/>
              <a:t>Animazione</a:t>
            </a:r>
            <a:r>
              <a:rPr lang="de-DE" dirty="0" smtClean="0"/>
              <a:t> 2 (Breve </a:t>
            </a:r>
            <a:r>
              <a:rPr lang="de-DE" dirty="0" err="1" smtClean="0"/>
              <a:t>periodo</a:t>
            </a:r>
            <a:r>
              <a:rPr lang="de-DE" dirty="0" smtClean="0"/>
              <a:t>)</a:t>
            </a:r>
            <a:endParaRPr lang="it-IT" dirty="0"/>
          </a:p>
        </p:txBody>
      </p:sp>
      <p:sp>
        <p:nvSpPr>
          <p:cNvPr id="4" name="Segnaposto numero diapositiva 3"/>
          <p:cNvSpPr>
            <a:spLocks noGrp="1"/>
          </p:cNvSpPr>
          <p:nvPr>
            <p:ph type="sldNum" sz="quarter" idx="10"/>
          </p:nvPr>
        </p:nvSpPr>
        <p:spPr/>
        <p:txBody>
          <a:bodyPr/>
          <a:lstStyle/>
          <a:p>
            <a:fld id="{4EFBAA4D-1215-A14B-B405-70EB50018C2D}" type="slidenum">
              <a:rPr lang="it-IT" smtClean="0"/>
              <a:pPr/>
              <a:t>9</a:t>
            </a:fld>
            <a:endParaRPr lang="it-IT"/>
          </a:p>
        </p:txBody>
      </p:sp>
    </p:spTree>
    <p:extLst>
      <p:ext uri="{BB962C8B-B14F-4D97-AF65-F5344CB8AC3E}">
        <p14:creationId xmlns:p14="http://schemas.microsoft.com/office/powerpoint/2010/main" val="1109011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A4FD4CB9-8DC4-42EE-A55E-E0E228A0CB1C}" type="datetime1">
              <a:rPr lang="en-US" smtClean="0"/>
              <a:t>5/14/2020</a:t>
            </a:fld>
            <a:endParaRPr lang="en-US"/>
          </a:p>
        </p:txBody>
      </p:sp>
      <p:sp>
        <p:nvSpPr>
          <p:cNvPr id="5" name="Segnaposto piè di pagina 4"/>
          <p:cNvSpPr>
            <a:spLocks noGrp="1"/>
          </p:cNvSpPr>
          <p:nvPr>
            <p:ph type="ftr" sz="quarter" idx="11"/>
          </p:nvPr>
        </p:nvSpPr>
        <p:spPr/>
        <p:txBody>
          <a:bodyPr/>
          <a:lstStyle/>
          <a:p>
            <a:r>
              <a:rPr lang="it-IT" smtClean="0"/>
              <a:t>Lez. 16: Politiche DA</a:t>
            </a:r>
            <a:endParaRPr lang="en-US"/>
          </a:p>
        </p:txBody>
      </p:sp>
      <p:sp>
        <p:nvSpPr>
          <p:cNvPr id="6" name="Segnaposto numero diapositiva 5"/>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252244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1A96D698-18D6-40BC-A4C8-93125C935230}" type="datetime1">
              <a:rPr lang="en-US" smtClean="0"/>
              <a:t>5/14/2020</a:t>
            </a:fld>
            <a:endParaRPr lang="en-US"/>
          </a:p>
        </p:txBody>
      </p:sp>
      <p:sp>
        <p:nvSpPr>
          <p:cNvPr id="5" name="Segnaposto piè di pagina 4"/>
          <p:cNvSpPr>
            <a:spLocks noGrp="1"/>
          </p:cNvSpPr>
          <p:nvPr>
            <p:ph type="ftr" sz="quarter" idx="11"/>
          </p:nvPr>
        </p:nvSpPr>
        <p:spPr/>
        <p:txBody>
          <a:bodyPr/>
          <a:lstStyle/>
          <a:p>
            <a:r>
              <a:rPr lang="it-IT" smtClean="0"/>
              <a:t>Lez. 16: Politiche DA</a:t>
            </a:r>
            <a:endParaRPr lang="en-US"/>
          </a:p>
        </p:txBody>
      </p:sp>
      <p:sp>
        <p:nvSpPr>
          <p:cNvPr id="6" name="Segnaposto numero diapositiva 5"/>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184615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5461435-D1D3-440D-927B-B3D808EC5DCE}" type="datetime1">
              <a:rPr lang="en-US" smtClean="0"/>
              <a:t>5/14/2020</a:t>
            </a:fld>
            <a:endParaRPr lang="en-US"/>
          </a:p>
        </p:txBody>
      </p:sp>
      <p:sp>
        <p:nvSpPr>
          <p:cNvPr id="5" name="Segnaposto piè di pagina 4"/>
          <p:cNvSpPr>
            <a:spLocks noGrp="1"/>
          </p:cNvSpPr>
          <p:nvPr>
            <p:ph type="ftr" sz="quarter" idx="11"/>
          </p:nvPr>
        </p:nvSpPr>
        <p:spPr/>
        <p:txBody>
          <a:bodyPr/>
          <a:lstStyle/>
          <a:p>
            <a:r>
              <a:rPr lang="it-IT" smtClean="0"/>
              <a:t>Lez. 16: Politiche DA</a:t>
            </a:r>
            <a:endParaRPr lang="en-US"/>
          </a:p>
        </p:txBody>
      </p:sp>
      <p:sp>
        <p:nvSpPr>
          <p:cNvPr id="6" name="Segnaposto numero diapositiva 5"/>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3874074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Diapositiva titolo">
    <p:spTree>
      <p:nvGrpSpPr>
        <p:cNvPr id="1" name=""/>
        <p:cNvGrpSpPr/>
        <p:nvPr/>
      </p:nvGrpSpPr>
      <p:grpSpPr>
        <a:xfrm>
          <a:off x="0" y="0"/>
          <a:ext cx="0" cy="0"/>
          <a:chOff x="0" y="0"/>
          <a:chExt cx="0" cy="0"/>
        </a:xfrm>
      </p:grpSpPr>
      <p:sp>
        <p:nvSpPr>
          <p:cNvPr id="2" name="Rettangolo 8"/>
          <p:cNvSpPr/>
          <p:nvPr userDrawn="1"/>
        </p:nvSpPr>
        <p:spPr>
          <a:xfrm>
            <a:off x="0" y="6308726"/>
            <a:ext cx="12192000" cy="576263"/>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200" b="1" dirty="0" err="1" smtClean="0">
                <a:solidFill>
                  <a:schemeClr val="tx1">
                    <a:lumMod val="50000"/>
                    <a:lumOff val="50000"/>
                  </a:schemeClr>
                </a:solidFill>
              </a:rPr>
              <a:t>Burda</a:t>
            </a:r>
            <a:r>
              <a:rPr lang="it-IT" sz="1200" b="1" dirty="0" smtClean="0">
                <a:solidFill>
                  <a:schemeClr val="tx1">
                    <a:lumMod val="50000"/>
                    <a:lumOff val="50000"/>
                  </a:schemeClr>
                </a:solidFill>
              </a:rPr>
              <a:t> M.-</a:t>
            </a:r>
            <a:r>
              <a:rPr lang="it-IT" sz="1200" b="1" dirty="0" err="1" smtClean="0">
                <a:solidFill>
                  <a:schemeClr val="tx1">
                    <a:lumMod val="50000"/>
                    <a:lumOff val="50000"/>
                  </a:schemeClr>
                </a:solidFill>
              </a:rPr>
              <a:t>Wyplosz</a:t>
            </a:r>
            <a:r>
              <a:rPr lang="it-IT" sz="1200" b="1" dirty="0" smtClean="0">
                <a:solidFill>
                  <a:schemeClr val="tx1">
                    <a:lumMod val="50000"/>
                    <a:lumOff val="50000"/>
                  </a:schemeClr>
                </a:solidFill>
              </a:rPr>
              <a:t> C., </a:t>
            </a:r>
            <a:r>
              <a:rPr lang="it-IT" sz="1200" b="1" i="1" dirty="0" smtClean="0">
                <a:solidFill>
                  <a:schemeClr val="tx1">
                    <a:lumMod val="50000"/>
                    <a:lumOff val="50000"/>
                  </a:schemeClr>
                </a:solidFill>
              </a:rPr>
              <a:t>Macroeconomia. Un’analisi europea</a:t>
            </a:r>
          </a:p>
          <a:p>
            <a:pPr algn="ctr">
              <a:defRPr/>
            </a:pPr>
            <a:r>
              <a:rPr lang="it-IT" sz="1050" b="0" i="0" dirty="0" smtClean="0">
                <a:solidFill>
                  <a:schemeClr val="tx1">
                    <a:lumMod val="50000"/>
                    <a:lumOff val="50000"/>
                  </a:schemeClr>
                </a:solidFill>
              </a:rPr>
              <a:t>Nuova edizione italiana a cura di Marcello Messori e Lorenzo </a:t>
            </a:r>
            <a:r>
              <a:rPr lang="it-IT" sz="1050" b="0" i="0" kern="1200" dirty="0" smtClean="0">
                <a:solidFill>
                  <a:schemeClr val="tx1">
                    <a:lumMod val="50000"/>
                    <a:lumOff val="50000"/>
                  </a:schemeClr>
                </a:solidFill>
                <a:latin typeface="+mn-lt"/>
                <a:ea typeface="+mn-ea"/>
                <a:cs typeface="+mn-cs"/>
              </a:rPr>
              <a:t>Carbonari, Egea 2014 </a:t>
            </a:r>
            <a:endParaRPr lang="it-IT" sz="1050" b="0" i="0" kern="1200" dirty="0">
              <a:solidFill>
                <a:schemeClr val="tx1">
                  <a:lumMod val="50000"/>
                  <a:lumOff val="50000"/>
                </a:schemeClr>
              </a:solidFill>
              <a:latin typeface="+mn-lt"/>
              <a:ea typeface="+mn-ea"/>
              <a:cs typeface="+mn-cs"/>
            </a:endParaRPr>
          </a:p>
          <a:p>
            <a:pPr algn="ctr">
              <a:defRPr/>
            </a:pPr>
            <a:r>
              <a:rPr lang="it-IT" sz="1200" b="1" dirty="0" err="1" smtClean="0">
                <a:solidFill>
                  <a:schemeClr val="tx1">
                    <a:lumMod val="50000"/>
                    <a:lumOff val="50000"/>
                  </a:schemeClr>
                </a:solidFill>
              </a:rPr>
              <a:t>www.egeaonline.it</a:t>
            </a:r>
            <a:r>
              <a:rPr lang="it-IT" sz="1200" dirty="0" smtClean="0">
                <a:solidFill>
                  <a:schemeClr val="bg1">
                    <a:lumMod val="50000"/>
                  </a:schemeClr>
                </a:solidFill>
              </a:rPr>
              <a:t> </a:t>
            </a:r>
            <a:endParaRPr lang="it-IT" sz="1200" dirty="0">
              <a:solidFill>
                <a:schemeClr val="bg1">
                  <a:lumMod val="50000"/>
                </a:schemeClr>
              </a:solidFill>
            </a:endParaRPr>
          </a:p>
        </p:txBody>
      </p:sp>
      <p:sp>
        <p:nvSpPr>
          <p:cNvPr id="3" name="CasellaDiTesto 9"/>
          <p:cNvSpPr txBox="1"/>
          <p:nvPr userDrawn="1"/>
        </p:nvSpPr>
        <p:spPr>
          <a:xfrm>
            <a:off x="239184" y="6453188"/>
            <a:ext cx="1439333" cy="215900"/>
          </a:xfrm>
          <a:prstGeom prst="rect">
            <a:avLst/>
          </a:prstGeom>
          <a:noFill/>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it-IT" sz="800">
                <a:latin typeface="Calibri" charset="0"/>
                <a:cs typeface="Arial" charset="0"/>
              </a:rPr>
              <a:t>© EGEA S.p.A.</a:t>
            </a:r>
          </a:p>
        </p:txBody>
      </p:sp>
      <p:grpSp>
        <p:nvGrpSpPr>
          <p:cNvPr id="4" name="Gruppo 10"/>
          <p:cNvGrpSpPr>
            <a:grpSpLocks/>
          </p:cNvGrpSpPr>
          <p:nvPr userDrawn="1"/>
        </p:nvGrpSpPr>
        <p:grpSpPr bwMode="auto">
          <a:xfrm>
            <a:off x="334434" y="188914"/>
            <a:ext cx="1200151" cy="6696075"/>
            <a:chOff x="251520" y="188640"/>
            <a:chExt cx="900000" cy="6696744"/>
          </a:xfrm>
        </p:grpSpPr>
        <p:cxnSp>
          <p:nvCxnSpPr>
            <p:cNvPr id="5" name="Connettore 1 11"/>
            <p:cNvCxnSpPr/>
            <p:nvPr userDrawn="1"/>
          </p:nvCxnSpPr>
          <p:spPr>
            <a:xfrm>
              <a:off x="251520" y="188640"/>
              <a:ext cx="0" cy="6696744"/>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6" name="Rettangolo 13"/>
            <p:cNvSpPr/>
            <p:nvPr userDrawn="1"/>
          </p:nvSpPr>
          <p:spPr>
            <a:xfrm>
              <a:off x="251520" y="188640"/>
              <a:ext cx="900000" cy="21592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1100" b="1" dirty="0"/>
                <a:t>DOCENTI</a:t>
              </a:r>
            </a:p>
          </p:txBody>
        </p:sp>
      </p:grpSp>
      <p:cxnSp>
        <p:nvCxnSpPr>
          <p:cNvPr id="7" name="Connettore 1 15"/>
          <p:cNvCxnSpPr/>
          <p:nvPr userDrawn="1"/>
        </p:nvCxnSpPr>
        <p:spPr>
          <a:xfrm flipV="1">
            <a:off x="10320469" y="6308726"/>
            <a:ext cx="1871531" cy="59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8" name="Immagine 22" descr="Caramani, Scienza Politica_cover-slide.pptx.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320867" y="6367463"/>
            <a:ext cx="1657351"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p:cNvSpPr txBox="1"/>
          <p:nvPr userDrawn="1"/>
        </p:nvSpPr>
        <p:spPr>
          <a:xfrm>
            <a:off x="11376587" y="44624"/>
            <a:ext cx="529312" cy="400110"/>
          </a:xfrm>
          <a:prstGeom prst="rect">
            <a:avLst/>
          </a:prstGeom>
          <a:noFill/>
        </p:spPr>
        <p:txBody>
          <a:bodyPr wrap="none" rtlCol="0">
            <a:spAutoFit/>
          </a:bodyPr>
          <a:lstStyle/>
          <a:p>
            <a:fld id="{CD9BC38F-D455-0D4B-AE91-7D85F7D9C6AA}" type="slidenum">
              <a:rPr lang="it-IT" sz="2000" b="1" smtClean="0">
                <a:solidFill>
                  <a:srgbClr val="FF0000"/>
                </a:solidFill>
              </a:rPr>
              <a:pPr/>
              <a:t>‹N›</a:t>
            </a:fld>
            <a:endParaRPr lang="it-IT" sz="2000" b="1" dirty="0">
              <a:solidFill>
                <a:srgbClr val="FF0000"/>
              </a:solidFill>
            </a:endParaRPr>
          </a:p>
        </p:txBody>
      </p:sp>
    </p:spTree>
    <p:extLst>
      <p:ext uri="{BB962C8B-B14F-4D97-AF65-F5344CB8AC3E}">
        <p14:creationId xmlns:p14="http://schemas.microsoft.com/office/powerpoint/2010/main" val="121440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39B7419-C9FA-469E-94A9-7F0CD9D3EAAF}" type="datetime1">
              <a:rPr lang="en-US" smtClean="0"/>
              <a:t>5/14/2020</a:t>
            </a:fld>
            <a:endParaRPr lang="en-US"/>
          </a:p>
        </p:txBody>
      </p:sp>
      <p:sp>
        <p:nvSpPr>
          <p:cNvPr id="5" name="Segnaposto piè di pagina 4"/>
          <p:cNvSpPr>
            <a:spLocks noGrp="1"/>
          </p:cNvSpPr>
          <p:nvPr>
            <p:ph type="ftr" sz="quarter" idx="11"/>
          </p:nvPr>
        </p:nvSpPr>
        <p:spPr/>
        <p:txBody>
          <a:bodyPr/>
          <a:lstStyle/>
          <a:p>
            <a:r>
              <a:rPr lang="it-IT" smtClean="0"/>
              <a:t>Lez. 16: Politiche DA</a:t>
            </a:r>
            <a:endParaRPr lang="en-US"/>
          </a:p>
        </p:txBody>
      </p:sp>
      <p:sp>
        <p:nvSpPr>
          <p:cNvPr id="6" name="Segnaposto numero diapositiva 5"/>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190091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DB9F5B7-0F12-4136-8D9A-1F834C8DE1DB}" type="datetime1">
              <a:rPr lang="en-US" smtClean="0"/>
              <a:t>5/14/2020</a:t>
            </a:fld>
            <a:endParaRPr lang="en-US"/>
          </a:p>
        </p:txBody>
      </p:sp>
      <p:sp>
        <p:nvSpPr>
          <p:cNvPr id="5" name="Segnaposto piè di pagina 4"/>
          <p:cNvSpPr>
            <a:spLocks noGrp="1"/>
          </p:cNvSpPr>
          <p:nvPr>
            <p:ph type="ftr" sz="quarter" idx="11"/>
          </p:nvPr>
        </p:nvSpPr>
        <p:spPr/>
        <p:txBody>
          <a:bodyPr/>
          <a:lstStyle/>
          <a:p>
            <a:r>
              <a:rPr lang="it-IT" smtClean="0"/>
              <a:t>Lez. 16: Politiche DA</a:t>
            </a:r>
            <a:endParaRPr lang="en-US"/>
          </a:p>
        </p:txBody>
      </p:sp>
      <p:sp>
        <p:nvSpPr>
          <p:cNvPr id="6" name="Segnaposto numero diapositiva 5"/>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279683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C37442C9-CFDD-45E2-B20E-B4C459CC0352}" type="datetime1">
              <a:rPr lang="en-US" smtClean="0"/>
              <a:t>5/14/2020</a:t>
            </a:fld>
            <a:endParaRPr lang="en-US"/>
          </a:p>
        </p:txBody>
      </p:sp>
      <p:sp>
        <p:nvSpPr>
          <p:cNvPr id="6" name="Segnaposto piè di pagina 5"/>
          <p:cNvSpPr>
            <a:spLocks noGrp="1"/>
          </p:cNvSpPr>
          <p:nvPr>
            <p:ph type="ftr" sz="quarter" idx="11"/>
          </p:nvPr>
        </p:nvSpPr>
        <p:spPr/>
        <p:txBody>
          <a:bodyPr/>
          <a:lstStyle/>
          <a:p>
            <a:r>
              <a:rPr lang="it-IT" smtClean="0"/>
              <a:t>Lez. 16: Politiche DA</a:t>
            </a:r>
            <a:endParaRPr lang="en-US"/>
          </a:p>
        </p:txBody>
      </p:sp>
      <p:sp>
        <p:nvSpPr>
          <p:cNvPr id="7" name="Segnaposto numero diapositiva 6"/>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151374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2EC5344D-E81C-4055-904F-BBD5058693F2}" type="datetime1">
              <a:rPr lang="en-US" smtClean="0"/>
              <a:t>5/14/2020</a:t>
            </a:fld>
            <a:endParaRPr lang="en-US"/>
          </a:p>
        </p:txBody>
      </p:sp>
      <p:sp>
        <p:nvSpPr>
          <p:cNvPr id="8" name="Segnaposto piè di pagina 7"/>
          <p:cNvSpPr>
            <a:spLocks noGrp="1"/>
          </p:cNvSpPr>
          <p:nvPr>
            <p:ph type="ftr" sz="quarter" idx="11"/>
          </p:nvPr>
        </p:nvSpPr>
        <p:spPr/>
        <p:txBody>
          <a:bodyPr/>
          <a:lstStyle/>
          <a:p>
            <a:r>
              <a:rPr lang="it-IT" smtClean="0"/>
              <a:t>Lez. 16: Politiche DA</a:t>
            </a:r>
            <a:endParaRPr lang="en-US"/>
          </a:p>
        </p:txBody>
      </p:sp>
      <p:sp>
        <p:nvSpPr>
          <p:cNvPr id="9" name="Segnaposto numero diapositiva 8"/>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50605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6AAC9A6C-9341-4E1A-8FB9-A4E1269783D6}" type="datetime1">
              <a:rPr lang="en-US" smtClean="0"/>
              <a:t>5/14/2020</a:t>
            </a:fld>
            <a:endParaRPr lang="en-US"/>
          </a:p>
        </p:txBody>
      </p:sp>
      <p:sp>
        <p:nvSpPr>
          <p:cNvPr id="4" name="Segnaposto piè di pagina 3"/>
          <p:cNvSpPr>
            <a:spLocks noGrp="1"/>
          </p:cNvSpPr>
          <p:nvPr>
            <p:ph type="ftr" sz="quarter" idx="11"/>
          </p:nvPr>
        </p:nvSpPr>
        <p:spPr/>
        <p:txBody>
          <a:bodyPr/>
          <a:lstStyle/>
          <a:p>
            <a:r>
              <a:rPr lang="it-IT" smtClean="0"/>
              <a:t>Lez. 16: Politiche DA</a:t>
            </a:r>
            <a:endParaRPr lang="en-US"/>
          </a:p>
        </p:txBody>
      </p:sp>
      <p:sp>
        <p:nvSpPr>
          <p:cNvPr id="5" name="Segnaposto numero diapositiva 4"/>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34030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70E48F2-ABCB-480D-8941-090F673C46BC}" type="datetime1">
              <a:rPr lang="en-US" smtClean="0"/>
              <a:t>5/14/2020</a:t>
            </a:fld>
            <a:endParaRPr lang="en-US"/>
          </a:p>
        </p:txBody>
      </p:sp>
      <p:sp>
        <p:nvSpPr>
          <p:cNvPr id="3" name="Segnaposto piè di pagina 2"/>
          <p:cNvSpPr>
            <a:spLocks noGrp="1"/>
          </p:cNvSpPr>
          <p:nvPr>
            <p:ph type="ftr" sz="quarter" idx="11"/>
          </p:nvPr>
        </p:nvSpPr>
        <p:spPr/>
        <p:txBody>
          <a:bodyPr/>
          <a:lstStyle/>
          <a:p>
            <a:r>
              <a:rPr lang="it-IT" smtClean="0"/>
              <a:t>Lez. 16: Politiche DA</a:t>
            </a:r>
            <a:endParaRPr lang="en-US"/>
          </a:p>
        </p:txBody>
      </p:sp>
      <p:sp>
        <p:nvSpPr>
          <p:cNvPr id="4" name="Segnaposto numero diapositiva 3"/>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2561074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4F9197-2C0A-49FD-BCCC-DDD42EF68CA5}" type="datetime1">
              <a:rPr lang="en-US" smtClean="0"/>
              <a:t>5/14/2020</a:t>
            </a:fld>
            <a:endParaRPr lang="en-US"/>
          </a:p>
        </p:txBody>
      </p:sp>
      <p:sp>
        <p:nvSpPr>
          <p:cNvPr id="6" name="Segnaposto piè di pagina 5"/>
          <p:cNvSpPr>
            <a:spLocks noGrp="1"/>
          </p:cNvSpPr>
          <p:nvPr>
            <p:ph type="ftr" sz="quarter" idx="11"/>
          </p:nvPr>
        </p:nvSpPr>
        <p:spPr/>
        <p:txBody>
          <a:bodyPr/>
          <a:lstStyle/>
          <a:p>
            <a:r>
              <a:rPr lang="it-IT" smtClean="0"/>
              <a:t>Lez. 16: Politiche DA</a:t>
            </a:r>
            <a:endParaRPr lang="en-US"/>
          </a:p>
        </p:txBody>
      </p:sp>
      <p:sp>
        <p:nvSpPr>
          <p:cNvPr id="7" name="Segnaposto numero diapositiva 6"/>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52019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227214-87F9-4906-8D7C-8195D2911B7D}" type="datetime1">
              <a:rPr lang="en-US" smtClean="0"/>
              <a:t>5/14/2020</a:t>
            </a:fld>
            <a:endParaRPr lang="en-US"/>
          </a:p>
        </p:txBody>
      </p:sp>
      <p:sp>
        <p:nvSpPr>
          <p:cNvPr id="6" name="Segnaposto piè di pagina 5"/>
          <p:cNvSpPr>
            <a:spLocks noGrp="1"/>
          </p:cNvSpPr>
          <p:nvPr>
            <p:ph type="ftr" sz="quarter" idx="11"/>
          </p:nvPr>
        </p:nvSpPr>
        <p:spPr/>
        <p:txBody>
          <a:bodyPr/>
          <a:lstStyle/>
          <a:p>
            <a:r>
              <a:rPr lang="it-IT" smtClean="0"/>
              <a:t>Lez. 16: Politiche DA</a:t>
            </a:r>
            <a:endParaRPr lang="en-US"/>
          </a:p>
        </p:txBody>
      </p:sp>
      <p:sp>
        <p:nvSpPr>
          <p:cNvPr id="7" name="Segnaposto numero diapositiva 6"/>
          <p:cNvSpPr>
            <a:spLocks noGrp="1"/>
          </p:cNvSpPr>
          <p:nvPr>
            <p:ph type="sldNum" sz="quarter" idx="12"/>
          </p:nvPr>
        </p:nvSpPr>
        <p:spPr/>
        <p:txBody>
          <a:bodyPr/>
          <a:lstStyle/>
          <a:p>
            <a:fld id="{C4DF08F0-7527-418C-A9E9-D730B5F6038F}" type="slidenum">
              <a:rPr lang="en-US" smtClean="0"/>
              <a:t>‹N›</a:t>
            </a:fld>
            <a:endParaRPr lang="en-US"/>
          </a:p>
        </p:txBody>
      </p:sp>
    </p:spTree>
    <p:extLst>
      <p:ext uri="{BB962C8B-B14F-4D97-AF65-F5344CB8AC3E}">
        <p14:creationId xmlns:p14="http://schemas.microsoft.com/office/powerpoint/2010/main" val="248757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E5A1A-2C69-44BF-AAD3-817A6F972525}" type="datetime1">
              <a:rPr lang="en-US" smtClean="0"/>
              <a:t>5/14/2020</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Lez. 16: Politiche DA</a:t>
            </a:r>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F08F0-7527-418C-A9E9-D730B5F6038F}" type="slidenum">
              <a:rPr lang="en-US" smtClean="0"/>
              <a:t>‹N›</a:t>
            </a:fld>
            <a:endParaRPr lang="en-US"/>
          </a:p>
        </p:txBody>
      </p:sp>
    </p:spTree>
    <p:extLst>
      <p:ext uri="{BB962C8B-B14F-4D97-AF65-F5344CB8AC3E}">
        <p14:creationId xmlns:p14="http://schemas.microsoft.com/office/powerpoint/2010/main" val="294541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0.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8.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4.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1.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6.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6.bin"/><Relationship Id="rId5" Type="http://schemas.openxmlformats.org/officeDocument/2006/relationships/image" Target="../media/image2.emf"/><Relationship Id="rId4" Type="http://schemas.openxmlformats.org/officeDocument/2006/relationships/oleObject" Target="../embeddings/oleObject25.bin"/><Relationship Id="rId9"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hyperlink" Target="http://www.nber.org/papers/w11562.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deas.repec.org/a/fip/fedkpr/y2002p11-78.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aeaweb.org/articles.php?doi=10.1257/aer.99.2.556"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image" Target="../media/image4.e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4.e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9.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42837" y="45366"/>
            <a:ext cx="10648828" cy="936104"/>
          </a:xfrm>
          <a:solidFill>
            <a:srgbClr val="CCFFCC"/>
          </a:solidFill>
          <a:ln>
            <a:solidFill>
              <a:schemeClr val="accent1">
                <a:lumMod val="50000"/>
              </a:schemeClr>
            </a:solidFill>
          </a:ln>
        </p:spPr>
        <p:txBody>
          <a:bodyPr anchor="ctr">
            <a:normAutofit/>
          </a:bodyPr>
          <a:lstStyle/>
          <a:p>
            <a:pPr eaLnBrk="1" hangingPunct="1"/>
            <a:r>
              <a:rPr lang="it-IT" altLang="en-US" sz="2400" b="1" dirty="0" err="1">
                <a:latin typeface="+mn-lt"/>
              </a:rPr>
              <a:t>Lez</a:t>
            </a:r>
            <a:r>
              <a:rPr lang="it-IT" altLang="en-US" sz="2400" b="1" dirty="0">
                <a:latin typeface="+mn-lt"/>
              </a:rPr>
              <a:t>. </a:t>
            </a:r>
            <a:r>
              <a:rPr lang="it-IT" altLang="en-US" sz="2400" b="1" dirty="0" smtClean="0">
                <a:latin typeface="+mn-lt"/>
              </a:rPr>
              <a:t>16.  Politiche di gestione della Domanda Aggregata</a:t>
            </a:r>
            <a:br>
              <a:rPr lang="it-IT" altLang="en-US" sz="2400" b="1" dirty="0" smtClean="0">
                <a:latin typeface="+mn-lt"/>
              </a:rPr>
            </a:br>
            <a:r>
              <a:rPr lang="it-IT" altLang="en-US" sz="1600" dirty="0">
                <a:solidFill>
                  <a:srgbClr val="0070C0"/>
                </a:solidFill>
                <a:latin typeface="+mn-lt"/>
              </a:rPr>
              <a:t> </a:t>
            </a:r>
            <a:r>
              <a:rPr lang="it-IT" altLang="en-US" sz="1600" dirty="0" smtClean="0">
                <a:solidFill>
                  <a:srgbClr val="0070C0"/>
                </a:solidFill>
                <a:latin typeface="+mn-lt"/>
              </a:rPr>
              <a:t>                                                                                                                                                                    </a:t>
            </a:r>
            <a:r>
              <a:rPr lang="it-IT" altLang="en-US" sz="1600" i="1" dirty="0" smtClean="0">
                <a:solidFill>
                  <a:srgbClr val="0070C0"/>
                </a:solidFill>
                <a:latin typeface="+mn-lt"/>
              </a:rPr>
              <a:t>Rif</a:t>
            </a:r>
            <a:r>
              <a:rPr lang="it-IT" altLang="en-US" sz="1600" dirty="0" smtClean="0">
                <a:solidFill>
                  <a:srgbClr val="0070C0"/>
                </a:solidFill>
                <a:latin typeface="+mn-lt"/>
              </a:rPr>
              <a:t>. BW cap. 16.     </a:t>
            </a:r>
            <a:r>
              <a:rPr lang="it-IT" altLang="en-US" sz="1600" i="1" dirty="0" err="1" smtClean="0">
                <a:solidFill>
                  <a:srgbClr val="0070C0"/>
                </a:solidFill>
                <a:latin typeface="+mn-lt"/>
              </a:rPr>
              <a:t>Agg</a:t>
            </a:r>
            <a:r>
              <a:rPr lang="it-IT" altLang="en-US" sz="1600" dirty="0" smtClean="0">
                <a:solidFill>
                  <a:srgbClr val="0070C0"/>
                </a:solidFill>
                <a:latin typeface="+mn-lt"/>
              </a:rPr>
              <a:t>: </a:t>
            </a:r>
            <a:r>
              <a:rPr lang="it-IT" altLang="en-US" sz="1600" dirty="0" smtClean="0">
                <a:solidFill>
                  <a:srgbClr val="0070C0"/>
                </a:solidFill>
                <a:latin typeface="+mn-lt"/>
              </a:rPr>
              <a:t>2020.05</a:t>
            </a:r>
            <a:endParaRPr lang="it-IT" altLang="en-US" sz="2400" dirty="0">
              <a:solidFill>
                <a:srgbClr val="0070C0"/>
              </a:solidFill>
              <a:latin typeface="+mn-lt"/>
            </a:endParaRPr>
          </a:p>
        </p:txBody>
      </p:sp>
      <p:sp>
        <p:nvSpPr>
          <p:cNvPr id="4" name="CasellaDiTesto 3"/>
          <p:cNvSpPr txBox="1"/>
          <p:nvPr/>
        </p:nvSpPr>
        <p:spPr>
          <a:xfrm>
            <a:off x="1184983" y="1284643"/>
            <a:ext cx="10550695" cy="3788858"/>
          </a:xfrm>
          <a:prstGeom prst="rect">
            <a:avLst/>
          </a:prstGeom>
          <a:noFill/>
        </p:spPr>
        <p:txBody>
          <a:bodyPr wrap="square" rtlCol="0">
            <a:spAutoFit/>
          </a:bodyPr>
          <a:lstStyle/>
          <a:p>
            <a:pPr>
              <a:lnSpc>
                <a:spcPct val="114000"/>
              </a:lnSpc>
              <a:spcBef>
                <a:spcPts val="600"/>
              </a:spcBef>
            </a:pPr>
            <a:r>
              <a:rPr lang="it-IT" dirty="0" smtClean="0"/>
              <a:t>Le politiche macroeconomiche (fiscale e monetaria) hanno un impatto diretto sulla domanda aggregata. </a:t>
            </a:r>
          </a:p>
          <a:p>
            <a:pPr>
              <a:lnSpc>
                <a:spcPct val="114000"/>
              </a:lnSpc>
              <a:spcBef>
                <a:spcPts val="600"/>
              </a:spcBef>
            </a:pPr>
            <a:r>
              <a:rPr lang="it-IT" dirty="0" smtClean="0"/>
              <a:t>La loro efficacia in ciascun caso dipende:</a:t>
            </a:r>
          </a:p>
          <a:p>
            <a:pPr marL="285750" indent="-285750">
              <a:lnSpc>
                <a:spcPct val="114000"/>
              </a:lnSpc>
              <a:spcBef>
                <a:spcPts val="600"/>
              </a:spcBef>
              <a:buFont typeface="Arial" panose="020B0604020202020204" pitchFamily="34" charset="0"/>
              <a:buChar char="•"/>
            </a:pPr>
            <a:r>
              <a:rPr lang="it-IT" dirty="0" smtClean="0"/>
              <a:t>dal regime del tasso di cambio (come abbiamo visto in precedenza); </a:t>
            </a:r>
          </a:p>
          <a:p>
            <a:pPr marL="285750" indent="-285750">
              <a:lnSpc>
                <a:spcPct val="114000"/>
              </a:lnSpc>
              <a:spcBef>
                <a:spcPts val="600"/>
              </a:spcBef>
              <a:buFont typeface="Arial" panose="020B0604020202020204" pitchFamily="34" charset="0"/>
              <a:buChar char="•"/>
            </a:pPr>
            <a:r>
              <a:rPr lang="it-IT" dirty="0" smtClean="0"/>
              <a:t>dal tipo di «squilibrio» che i </a:t>
            </a:r>
            <a:r>
              <a:rPr lang="it-IT" i="1" dirty="0" smtClean="0"/>
              <a:t>policy </a:t>
            </a:r>
            <a:r>
              <a:rPr lang="it-IT" i="1" dirty="0" err="1" smtClean="0"/>
              <a:t>makers</a:t>
            </a:r>
            <a:r>
              <a:rPr lang="it-IT" i="1" dirty="0" smtClean="0"/>
              <a:t> </a:t>
            </a:r>
            <a:r>
              <a:rPr lang="it-IT" dirty="0" smtClean="0"/>
              <a:t>(governo per la PF; BC per la PM) debbono affrontare.</a:t>
            </a:r>
          </a:p>
          <a:p>
            <a:pPr>
              <a:lnSpc>
                <a:spcPct val="114000"/>
              </a:lnSpc>
              <a:spcBef>
                <a:spcPts val="600"/>
              </a:spcBef>
            </a:pPr>
            <a:r>
              <a:rPr lang="it-IT" dirty="0" smtClean="0"/>
              <a:t>In realtà, non sempre i governi adottano politiche «ottimali».  </a:t>
            </a:r>
          </a:p>
          <a:p>
            <a:pPr>
              <a:lnSpc>
                <a:spcPct val="114000"/>
              </a:lnSpc>
              <a:spcBef>
                <a:spcPts val="600"/>
              </a:spcBef>
            </a:pPr>
            <a:r>
              <a:rPr lang="it-IT" dirty="0" smtClean="0"/>
              <a:t>Due motivi  per scegliere </a:t>
            </a:r>
            <a:r>
              <a:rPr lang="it-IT" b="1" dirty="0" smtClean="0">
                <a:solidFill>
                  <a:srgbClr val="0070C0"/>
                </a:solidFill>
              </a:rPr>
              <a:t>politiche non ottimali</a:t>
            </a:r>
            <a:r>
              <a:rPr lang="it-IT" dirty="0" smtClean="0"/>
              <a:t>: </a:t>
            </a:r>
          </a:p>
          <a:p>
            <a:pPr marL="285750" indent="-285750">
              <a:lnSpc>
                <a:spcPct val="114000"/>
              </a:lnSpc>
              <a:spcBef>
                <a:spcPts val="600"/>
              </a:spcBef>
              <a:buFont typeface="Arial" panose="020B0604020202020204" pitchFamily="34" charset="0"/>
              <a:buChar char="•"/>
            </a:pPr>
            <a:r>
              <a:rPr lang="it-IT" dirty="0" smtClean="0"/>
              <a:t>Il «</a:t>
            </a:r>
            <a:r>
              <a:rPr lang="it-IT" b="1" dirty="0" smtClean="0">
                <a:solidFill>
                  <a:srgbClr val="C00000"/>
                </a:solidFill>
              </a:rPr>
              <a:t>ciclo elettorale</a:t>
            </a:r>
            <a:r>
              <a:rPr lang="it-IT" dirty="0" smtClean="0"/>
              <a:t>». Sotto l’ansia delle elezioni (e degli </a:t>
            </a:r>
            <a:r>
              <a:rPr lang="it-IT" i="1" dirty="0" smtClean="0"/>
              <a:t>opinion </a:t>
            </a:r>
            <a:r>
              <a:rPr lang="it-IT" i="1" dirty="0" err="1" smtClean="0"/>
              <a:t>polls</a:t>
            </a:r>
            <a:r>
              <a:rPr lang="it-IT" dirty="0" smtClean="0"/>
              <a:t>) il governo (miopicamente) sceglie misure che hanno efficacia </a:t>
            </a:r>
            <a:r>
              <a:rPr lang="it-IT" b="1" u="sng" dirty="0" smtClean="0"/>
              <a:t>espansiva</a:t>
            </a:r>
            <a:r>
              <a:rPr lang="it-IT" dirty="0" smtClean="0"/>
              <a:t> nel BP, ma finiscono con l’avere risultati controproducenti nel LP.</a:t>
            </a:r>
          </a:p>
          <a:p>
            <a:pPr marL="285750" indent="-285750">
              <a:lnSpc>
                <a:spcPct val="114000"/>
              </a:lnSpc>
              <a:spcBef>
                <a:spcPts val="600"/>
              </a:spcBef>
              <a:buFont typeface="Arial" panose="020B0604020202020204" pitchFamily="34" charset="0"/>
              <a:buChar char="•"/>
            </a:pPr>
            <a:r>
              <a:rPr lang="it-IT" dirty="0" smtClean="0"/>
              <a:t>Gli «</a:t>
            </a:r>
            <a:r>
              <a:rPr lang="it-IT" b="1" dirty="0" smtClean="0">
                <a:solidFill>
                  <a:srgbClr val="C00000"/>
                </a:solidFill>
              </a:rPr>
              <a:t>interessi di parte</a:t>
            </a:r>
            <a:r>
              <a:rPr lang="it-IT" dirty="0" smtClean="0"/>
              <a:t>». Il governo risponde a pressioni o opinioni che non rappresentano gli interessi della maggioranza, ma di gruppi di interesse più ristretti, sia interni che a volte anche esterni al paese.</a:t>
            </a:r>
            <a:endParaRPr lang="en-US" dirty="0"/>
          </a:p>
        </p:txBody>
      </p:sp>
      <p:sp>
        <p:nvSpPr>
          <p:cNvPr id="6" name="Segnaposto piè di pagina 5"/>
          <p:cNvSpPr>
            <a:spLocks noGrp="1"/>
          </p:cNvSpPr>
          <p:nvPr>
            <p:ph type="ftr" sz="quarter" idx="11"/>
          </p:nvPr>
        </p:nvSpPr>
        <p:spPr>
          <a:xfrm>
            <a:off x="414556" y="6255682"/>
            <a:ext cx="2806817" cy="365125"/>
          </a:xfrm>
        </p:spPr>
        <p:txBody>
          <a:bodyPr/>
          <a:lstStyle/>
          <a:p>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1</a:t>
            </a:fld>
            <a:endParaRPr lang="en-US"/>
          </a:p>
        </p:txBody>
      </p:sp>
    </p:spTree>
    <p:extLst>
      <p:ext uri="{BB962C8B-B14F-4D97-AF65-F5344CB8AC3E}">
        <p14:creationId xmlns:p14="http://schemas.microsoft.com/office/powerpoint/2010/main" val="694207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409951" y="1359962"/>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1312069" y="3099465"/>
            <a:ext cx="2322512" cy="400110"/>
          </a:xfrm>
          <a:prstGeom prst="rect">
            <a:avLst/>
          </a:prstGeom>
          <a:noFill/>
          <a:ln w="9525">
            <a:noFill/>
            <a:miter lim="800000"/>
            <a:headEnd/>
            <a:tailEnd/>
          </a:ln>
        </p:spPr>
        <p:txBody>
          <a:bodyPr>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grpSp>
        <p:nvGrpSpPr>
          <p:cNvPr id="6" name="Group 8"/>
          <p:cNvGrpSpPr>
            <a:grpSpLocks/>
          </p:cNvGrpSpPr>
          <p:nvPr/>
        </p:nvGrpSpPr>
        <p:grpSpPr bwMode="auto">
          <a:xfrm>
            <a:off x="4191000" y="2498626"/>
            <a:ext cx="3200400" cy="2349500"/>
            <a:chOff x="1680" y="1832"/>
            <a:chExt cx="2016" cy="1480"/>
          </a:xfrm>
        </p:grpSpPr>
        <p:sp>
          <p:nvSpPr>
            <p:cNvPr id="7" name="Line 9"/>
            <p:cNvSpPr>
              <a:spLocks noChangeShapeType="1"/>
            </p:cNvSpPr>
            <p:nvPr/>
          </p:nvSpPr>
          <p:spPr bwMode="black">
            <a:xfrm flipV="1">
              <a:off x="1680" y="1968"/>
              <a:ext cx="1680" cy="1344"/>
            </a:xfrm>
            <a:prstGeom prst="line">
              <a:avLst/>
            </a:prstGeom>
            <a:noFill/>
            <a:ln w="38100">
              <a:solidFill>
                <a:srgbClr val="FF8000"/>
              </a:solidFill>
              <a:round/>
              <a:headEnd/>
              <a:tailEnd/>
            </a:ln>
          </p:spPr>
          <p:txBody>
            <a:bodyPr/>
            <a:lstStyle/>
            <a:p>
              <a:endParaRPr lang="it-IT" sz="2000"/>
            </a:p>
          </p:txBody>
        </p:sp>
        <p:graphicFrame>
          <p:nvGraphicFramePr>
            <p:cNvPr id="8" name="Object 10"/>
            <p:cNvGraphicFramePr>
              <a:graphicFrameLocks noChangeAspect="1"/>
            </p:cNvGraphicFramePr>
            <p:nvPr>
              <p:extLst/>
            </p:nvPr>
          </p:nvGraphicFramePr>
          <p:xfrm>
            <a:off x="3400" y="1832"/>
            <a:ext cx="296" cy="184"/>
          </p:xfrm>
          <a:graphic>
            <a:graphicData uri="http://schemas.openxmlformats.org/presentationml/2006/ole">
              <mc:AlternateContent xmlns:mc="http://schemas.openxmlformats.org/markup-compatibility/2006">
                <mc:Choice xmlns:v="urn:schemas-microsoft-com:vml" Requires="v">
                  <p:oleObj spid="_x0000_s9262" name="Equation" r:id="rId4" imgW="610200" imgH="380880" progId="">
                    <p:embed/>
                  </p:oleObj>
                </mc:Choice>
                <mc:Fallback>
                  <p:oleObj name="Equation" r:id="rId4" imgW="6102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 y="1832"/>
                          <a:ext cx="296"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11"/>
          <p:cNvGrpSpPr>
            <a:grpSpLocks/>
          </p:cNvGrpSpPr>
          <p:nvPr/>
        </p:nvGrpSpPr>
        <p:grpSpPr bwMode="auto">
          <a:xfrm>
            <a:off x="4191000" y="2555776"/>
            <a:ext cx="3302000" cy="2139950"/>
            <a:chOff x="1680" y="1868"/>
            <a:chExt cx="2080" cy="1348"/>
          </a:xfrm>
        </p:grpSpPr>
        <p:sp>
          <p:nvSpPr>
            <p:cNvPr id="10" name="Line 12"/>
            <p:cNvSpPr>
              <a:spLocks noChangeShapeType="1"/>
            </p:cNvSpPr>
            <p:nvPr/>
          </p:nvSpPr>
          <p:spPr bwMode="black">
            <a:xfrm>
              <a:off x="1680" y="1868"/>
              <a:ext cx="1776" cy="1248"/>
            </a:xfrm>
            <a:prstGeom prst="line">
              <a:avLst/>
            </a:prstGeom>
            <a:noFill/>
            <a:ln w="38100">
              <a:solidFill>
                <a:srgbClr val="FF0000"/>
              </a:solidFill>
              <a:round/>
              <a:headEnd/>
              <a:tailEnd/>
            </a:ln>
          </p:spPr>
          <p:txBody>
            <a:bodyPr/>
            <a:lstStyle/>
            <a:p>
              <a:endParaRPr lang="it-IT" sz="2000"/>
            </a:p>
          </p:txBody>
        </p:sp>
        <p:graphicFrame>
          <p:nvGraphicFramePr>
            <p:cNvPr id="11" name="Object 13"/>
            <p:cNvGraphicFramePr>
              <a:graphicFrameLocks noChangeAspect="1"/>
            </p:cNvGraphicFramePr>
            <p:nvPr/>
          </p:nvGraphicFramePr>
          <p:xfrm>
            <a:off x="3456" y="3040"/>
            <a:ext cx="304" cy="176"/>
          </p:xfrm>
          <a:graphic>
            <a:graphicData uri="http://schemas.openxmlformats.org/presentationml/2006/ole">
              <mc:AlternateContent xmlns:mc="http://schemas.openxmlformats.org/markup-compatibility/2006">
                <mc:Choice xmlns:v="urn:schemas-microsoft-com:vml" Requires="v">
                  <p:oleObj spid="_x0000_s9263" name="Equation" r:id="rId6" imgW="635760" imgH="355320" progId="">
                    <p:embed/>
                  </p:oleObj>
                </mc:Choice>
                <mc:Fallback>
                  <p:oleObj name="Equation" r:id="rId6" imgW="635760" imgH="3553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 y="3040"/>
                          <a:ext cx="304"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 name="Text Box 14"/>
          <p:cNvSpPr txBox="1">
            <a:spLocks noChangeArrowheads="1"/>
          </p:cNvSpPr>
          <p:nvPr/>
        </p:nvSpPr>
        <p:spPr bwMode="black">
          <a:xfrm>
            <a:off x="5295900" y="3705126"/>
            <a:ext cx="533400" cy="400110"/>
          </a:xfrm>
          <a:prstGeom prst="rect">
            <a:avLst/>
          </a:prstGeom>
          <a:noFill/>
          <a:ln w="9525">
            <a:noFill/>
            <a:miter lim="800000"/>
            <a:headEnd/>
            <a:tailEnd/>
          </a:ln>
        </p:spPr>
        <p:txBody>
          <a:bodyPr>
            <a:spAutoFit/>
          </a:bodyPr>
          <a:lstStyle/>
          <a:p>
            <a:pPr algn="ctr">
              <a:spcBef>
                <a:spcPct val="50000"/>
              </a:spcBef>
            </a:pPr>
            <a:r>
              <a:rPr lang="de-DE" sz="2000" i="1" dirty="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5448300" y="5533926"/>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a:off x="5715000" y="2028726"/>
            <a:ext cx="0" cy="3505200"/>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nvPr>
        </p:nvGraphicFramePr>
        <p:xfrm>
          <a:off x="5410200" y="1647726"/>
          <a:ext cx="622300" cy="292100"/>
        </p:xfrm>
        <a:graphic>
          <a:graphicData uri="http://schemas.openxmlformats.org/presentationml/2006/ole">
            <mc:AlternateContent xmlns:mc="http://schemas.openxmlformats.org/markup-compatibility/2006">
              <mc:Choice xmlns:v="urn:schemas-microsoft-com:vml" Requires="v">
                <p:oleObj spid="_x0000_s9264" name="Equation" r:id="rId8" imgW="813600" imgH="380880" progId="">
                  <p:embed/>
                </p:oleObj>
              </mc:Choice>
              <mc:Fallback>
                <p:oleObj name="Equation" r:id="rId8" imgW="813600" imgH="38088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164772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3489176" y="3645024"/>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7239000" y="3438426"/>
            <a:ext cx="1524000" cy="400110"/>
          </a:xfrm>
          <a:prstGeom prst="rect">
            <a:avLst/>
          </a:prstGeom>
          <a:noFill/>
          <a:ln w="9525">
            <a:noFill/>
            <a:miter lim="800000"/>
            <a:headEnd/>
            <a:tailEnd/>
          </a:ln>
        </p:spPr>
        <p:txBody>
          <a:bodyPr>
            <a:spAutoFit/>
          </a:bodyPr>
          <a:lstStyle/>
          <a:p>
            <a:pPr algn="ctr" eaLnBrk="0" hangingPunct="0">
              <a:spcBef>
                <a:spcPct val="50000"/>
              </a:spcBef>
            </a:pPr>
            <a:r>
              <a:rPr lang="de-DE" sz="2000" i="1">
                <a:solidFill>
                  <a:srgbClr val="000066"/>
                </a:solidFill>
              </a:rPr>
              <a:t>LAD</a:t>
            </a:r>
            <a:endParaRPr lang="en-US" sz="2000">
              <a:solidFill>
                <a:srgbClr val="000066"/>
              </a:solidFill>
            </a:endParaRPr>
          </a:p>
        </p:txBody>
      </p:sp>
      <p:graphicFrame>
        <p:nvGraphicFramePr>
          <p:cNvPr id="18" name="Object 20"/>
          <p:cNvGraphicFramePr>
            <a:graphicFrameLocks noChangeAspect="1"/>
          </p:cNvGraphicFramePr>
          <p:nvPr>
            <p:extLst/>
          </p:nvPr>
        </p:nvGraphicFramePr>
        <p:xfrm>
          <a:off x="3060700" y="3489226"/>
          <a:ext cx="292100" cy="254000"/>
        </p:xfrm>
        <a:graphic>
          <a:graphicData uri="http://schemas.openxmlformats.org/presentationml/2006/ole">
            <mc:AlternateContent xmlns:mc="http://schemas.openxmlformats.org/markup-compatibility/2006">
              <mc:Choice xmlns:v="urn:schemas-microsoft-com:vml" Requires="v">
                <p:oleObj spid="_x0000_s9265" name="Equation" r:id="rId10" imgW="381240" imgH="330120" progId="">
                  <p:embed/>
                </p:oleObj>
              </mc:Choice>
              <mc:Fallback>
                <p:oleObj name="Equation" r:id="rId10" imgW="381240" imgH="33012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60700" y="3489226"/>
                        <a:ext cx="2921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Oval 21"/>
          <p:cNvSpPr>
            <a:spLocks noChangeArrowheads="1"/>
          </p:cNvSpPr>
          <p:nvPr/>
        </p:nvSpPr>
        <p:spPr bwMode="blackWhite">
          <a:xfrm>
            <a:off x="5657851" y="35686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1" name="Text Box 26"/>
          <p:cNvSpPr txBox="1">
            <a:spLocks noChangeArrowheads="1"/>
          </p:cNvSpPr>
          <p:nvPr/>
        </p:nvSpPr>
        <p:spPr bwMode="black">
          <a:xfrm>
            <a:off x="6672064" y="5533926"/>
            <a:ext cx="1948381"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Prodotto</a:t>
            </a:r>
            <a:endParaRPr lang="en-US" sz="2000" dirty="0">
              <a:solidFill>
                <a:srgbClr val="000066"/>
              </a:solidFill>
            </a:endParaRPr>
          </a:p>
        </p:txBody>
      </p:sp>
      <p:sp>
        <p:nvSpPr>
          <p:cNvPr id="25" name="Line 12"/>
          <p:cNvSpPr>
            <a:spLocks noChangeShapeType="1"/>
          </p:cNvSpPr>
          <p:nvPr/>
        </p:nvSpPr>
        <p:spPr bwMode="black">
          <a:xfrm>
            <a:off x="4716760" y="2060848"/>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7620000" y="4005065"/>
            <a:ext cx="971550"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a:off x="6096000" y="2708920"/>
            <a:ext cx="369168"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2" name="CasellaDiTesto 31"/>
          <p:cNvSpPr txBox="1"/>
          <p:nvPr/>
        </p:nvSpPr>
        <p:spPr>
          <a:xfrm>
            <a:off x="2913810" y="2924945"/>
            <a:ext cx="589902" cy="479575"/>
          </a:xfrm>
          <a:prstGeom prst="rect">
            <a:avLst/>
          </a:prstGeom>
          <a:noFill/>
        </p:spPr>
        <p:txBody>
          <a:bodyPr wrap="square" rtlCol="0">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a:solidFill>
                  <a:srgbClr val="C00000"/>
                </a:solidFill>
                <a:latin typeface="Cambria Math" panose="02040503050406030204" pitchFamily="18" charset="0"/>
                <a:ea typeface="Cambria Math" panose="02040503050406030204" pitchFamily="18" charset="0"/>
              </a:rPr>
              <a:t>’</a:t>
            </a:r>
            <a:endParaRPr lang="en-US" sz="2400" b="1" i="1" dirty="0">
              <a:latin typeface="Cambria Math" panose="02040503050406030204" pitchFamily="18" charset="0"/>
              <a:ea typeface="Cambria Math" panose="02040503050406030204" pitchFamily="18" charset="0"/>
            </a:endParaRPr>
          </a:p>
        </p:txBody>
      </p:sp>
      <p:cxnSp>
        <p:nvCxnSpPr>
          <p:cNvPr id="33" name="Connettore 1 32"/>
          <p:cNvCxnSpPr/>
          <p:nvPr/>
        </p:nvCxnSpPr>
        <p:spPr>
          <a:xfrm>
            <a:off x="3408424" y="3140968"/>
            <a:ext cx="2831593" cy="0"/>
          </a:xfrm>
          <a:prstGeom prst="line">
            <a:avLst/>
          </a:prstGeom>
          <a:ln>
            <a:solidFill>
              <a:srgbClr val="000099"/>
            </a:solidFill>
            <a:prstDash val="sysDot"/>
          </a:ln>
        </p:spPr>
        <p:style>
          <a:lnRef idx="2">
            <a:schemeClr val="accent1"/>
          </a:lnRef>
          <a:fillRef idx="0">
            <a:schemeClr val="accent1"/>
          </a:fillRef>
          <a:effectRef idx="1">
            <a:schemeClr val="accent1"/>
          </a:effectRef>
          <a:fontRef idx="minor">
            <a:schemeClr val="tx1"/>
          </a:fontRef>
        </p:style>
      </p:cxnSp>
      <p:sp>
        <p:nvSpPr>
          <p:cNvPr id="35" name="Oval 21"/>
          <p:cNvSpPr>
            <a:spLocks noChangeArrowheads="1"/>
          </p:cNvSpPr>
          <p:nvPr/>
        </p:nvSpPr>
        <p:spPr bwMode="blackWhite">
          <a:xfrm>
            <a:off x="6240017" y="30955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4" name="Rectangle 2"/>
          <p:cNvSpPr txBox="1">
            <a:spLocks noChangeArrowheads="1"/>
          </p:cNvSpPr>
          <p:nvPr/>
        </p:nvSpPr>
        <p:spPr>
          <a:xfrm>
            <a:off x="1502239" y="86472"/>
            <a:ext cx="10650985" cy="936104"/>
          </a:xfrm>
          <a:prstGeom prst="rect">
            <a:avLst/>
          </a:prstGeom>
          <a:solidFill>
            <a:srgbClr val="CCFFCC"/>
          </a:solidFill>
          <a:ln>
            <a:solidFill>
              <a:schemeClr val="accent1">
                <a:lumMod val="50000"/>
              </a:schemeClr>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en-US" sz="2400" dirty="0" smtClean="0">
                <a:latin typeface="+mn-lt"/>
              </a:rPr>
              <a:t>Politiche espansive per </a:t>
            </a:r>
            <a:r>
              <a:rPr lang="it-IT" altLang="en-US" sz="2400" b="1" dirty="0"/>
              <a:t>aumentare l’occupazione </a:t>
            </a:r>
            <a:r>
              <a:rPr lang="it-IT" altLang="en-US" sz="2400" dirty="0" smtClean="0">
                <a:latin typeface="+mn-lt"/>
              </a:rPr>
              <a:t>(2.B, </a:t>
            </a:r>
            <a:r>
              <a:rPr lang="it-IT" altLang="en-US" sz="2400" i="1" dirty="0" err="1" smtClean="0">
                <a:latin typeface="+mn-lt"/>
              </a:rPr>
              <a:t>cont</a:t>
            </a:r>
            <a:r>
              <a:rPr lang="it-IT" altLang="en-US" sz="2400" dirty="0" smtClean="0">
                <a:latin typeface="+mn-lt"/>
              </a:rPr>
              <a:t>.)</a:t>
            </a:r>
            <a:endParaRPr lang="it-IT" altLang="en-US" sz="2400" dirty="0">
              <a:latin typeface="+mn-lt"/>
            </a:endParaRPr>
          </a:p>
        </p:txBody>
      </p:sp>
      <p:sp>
        <p:nvSpPr>
          <p:cNvPr id="20" name="CasellaDiTesto 19"/>
          <p:cNvSpPr txBox="1"/>
          <p:nvPr/>
        </p:nvSpPr>
        <p:spPr>
          <a:xfrm>
            <a:off x="8443662" y="1033713"/>
            <a:ext cx="3719087" cy="5062924"/>
          </a:xfrm>
          <a:prstGeom prst="rect">
            <a:avLst/>
          </a:prstGeom>
          <a:solidFill>
            <a:schemeClr val="accent4">
              <a:lumMod val="20000"/>
              <a:lumOff val="80000"/>
            </a:schemeClr>
          </a:solidFill>
        </p:spPr>
        <p:txBody>
          <a:bodyPr wrap="square" rtlCol="0">
            <a:spAutoFit/>
          </a:bodyPr>
          <a:lstStyle/>
          <a:p>
            <a:r>
              <a:rPr lang="it-IT" u="sng" dirty="0" smtClean="0"/>
              <a:t>Ipotesi</a:t>
            </a:r>
            <a:r>
              <a:rPr lang="it-IT" b="1" dirty="0" smtClean="0"/>
              <a:t>: CAMBI FISSI</a:t>
            </a:r>
          </a:p>
          <a:p>
            <a:pPr>
              <a:spcBef>
                <a:spcPts val="600"/>
              </a:spcBef>
            </a:pPr>
            <a:r>
              <a:rPr lang="it-IT" i="1" dirty="0" smtClean="0">
                <a:solidFill>
                  <a:srgbClr val="00B050"/>
                </a:solidFill>
              </a:rPr>
              <a:t>Caso (B):</a:t>
            </a:r>
          </a:p>
          <a:p>
            <a:pPr>
              <a:spcBef>
                <a:spcPts val="600"/>
              </a:spcBef>
            </a:pPr>
            <a:r>
              <a:rPr lang="it-IT" dirty="0"/>
              <a:t>La AS rimane temporaneamente fissa</a:t>
            </a:r>
            <a:endParaRPr lang="it-IT" u="sng" dirty="0" smtClean="0"/>
          </a:p>
          <a:p>
            <a:pPr>
              <a:spcBef>
                <a:spcPts val="600"/>
              </a:spcBef>
            </a:pPr>
            <a:r>
              <a:rPr lang="it-IT" u="sng" dirty="0" smtClean="0"/>
              <a:t>Discussione</a:t>
            </a:r>
          </a:p>
          <a:p>
            <a:pPr>
              <a:spcBef>
                <a:spcPts val="600"/>
              </a:spcBef>
            </a:pPr>
            <a:r>
              <a:rPr lang="it-IT" dirty="0" smtClean="0">
                <a:solidFill>
                  <a:prstClr val="black"/>
                </a:solidFill>
              </a:rPr>
              <a:t>In questo caso, la politica espansiva, anche se non giustificata dalle circostanze, non ha fatto «esplodere» l’inflazione, poiché la AS è rimasta «fissa». </a:t>
            </a:r>
            <a:r>
              <a:rPr lang="it-IT" i="1" dirty="0" smtClean="0">
                <a:solidFill>
                  <a:prstClr val="black"/>
                </a:solidFill>
              </a:rPr>
              <a:t>Come mai? </a:t>
            </a:r>
            <a:r>
              <a:rPr lang="it-IT" dirty="0" smtClean="0">
                <a:solidFill>
                  <a:prstClr val="black"/>
                </a:solidFill>
              </a:rPr>
              <a:t>Due possibilità:</a:t>
            </a:r>
          </a:p>
          <a:p>
            <a:pPr marL="342900" indent="-342900">
              <a:spcBef>
                <a:spcPts val="600"/>
              </a:spcBef>
              <a:buFont typeface="Arial" panose="020B0604020202020204" pitchFamily="34" charset="0"/>
              <a:buChar char="•"/>
            </a:pPr>
            <a:r>
              <a:rPr lang="it-IT" dirty="0" smtClean="0"/>
              <a:t>Le </a:t>
            </a:r>
            <a:r>
              <a:rPr lang="it-IT" dirty="0"/>
              <a:t>aspettative di inflazione </a:t>
            </a:r>
            <a:r>
              <a:rPr lang="it-IT" dirty="0" smtClean="0"/>
              <a:t>sono rimaste </a:t>
            </a:r>
            <a:r>
              <a:rPr lang="it-IT" dirty="0"/>
              <a:t>ancorate a </a:t>
            </a:r>
            <a:r>
              <a:rPr lang="it-IT" b="1" i="1" dirty="0">
                <a:solidFill>
                  <a:srgbClr val="C00000"/>
                </a:solidFill>
                <a:latin typeface="Cambria Math" panose="02040503050406030204" pitchFamily="18" charset="0"/>
                <a:ea typeface="Cambria Math" panose="02040503050406030204" pitchFamily="18" charset="0"/>
              </a:rPr>
              <a:t>π*</a:t>
            </a:r>
            <a:r>
              <a:rPr lang="it-IT" b="1" i="1" dirty="0">
                <a:solidFill>
                  <a:srgbClr val="C00000"/>
                </a:solidFill>
              </a:rPr>
              <a:t> </a:t>
            </a:r>
            <a:endParaRPr lang="it-IT" b="1" i="1" dirty="0" smtClean="0">
              <a:solidFill>
                <a:srgbClr val="C00000"/>
              </a:solidFill>
            </a:endParaRPr>
          </a:p>
          <a:p>
            <a:pPr marL="342900" indent="-342900">
              <a:spcBef>
                <a:spcPts val="600"/>
              </a:spcBef>
              <a:buFont typeface="Arial" panose="020B0604020202020204" pitchFamily="34" charset="0"/>
              <a:buChar char="•"/>
            </a:pPr>
            <a:r>
              <a:rPr lang="it-IT" dirty="0" smtClean="0"/>
              <a:t>I </a:t>
            </a:r>
            <a:r>
              <a:rPr lang="it-IT" dirty="0"/>
              <a:t>salari non si </a:t>
            </a:r>
            <a:r>
              <a:rPr lang="it-IT" dirty="0" smtClean="0"/>
              <a:t>sono adeguati né all’aumento </a:t>
            </a:r>
            <a:r>
              <a:rPr lang="it-IT" dirty="0"/>
              <a:t>delle </a:t>
            </a:r>
            <a:r>
              <a:rPr lang="it-IT" dirty="0" smtClean="0"/>
              <a:t>aspettative né all’aumento dell’inflazione effettiva: «</a:t>
            </a:r>
            <a:r>
              <a:rPr lang="it-IT" i="1" dirty="0" smtClean="0"/>
              <a:t>politica dei redditi</a:t>
            </a:r>
            <a:r>
              <a:rPr lang="it-IT" dirty="0" smtClean="0"/>
              <a:t>».</a:t>
            </a:r>
            <a:endParaRPr lang="it-IT" dirty="0"/>
          </a:p>
          <a:p>
            <a:pPr>
              <a:spcBef>
                <a:spcPts val="600"/>
              </a:spcBef>
            </a:pPr>
            <a:endParaRPr lang="it-IT" dirty="0" smtClean="0"/>
          </a:p>
        </p:txBody>
      </p:sp>
      <p:cxnSp>
        <p:nvCxnSpPr>
          <p:cNvPr id="36" name="Connettore 2 35"/>
          <p:cNvCxnSpPr/>
          <p:nvPr/>
        </p:nvCxnSpPr>
        <p:spPr>
          <a:xfrm flipV="1">
            <a:off x="6612978" y="3743226"/>
            <a:ext cx="328862" cy="36201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H="1">
            <a:off x="6754815" y="3883551"/>
            <a:ext cx="356938" cy="43809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1490597" y="1359962"/>
            <a:ext cx="1311193" cy="646331"/>
          </a:xfrm>
          <a:prstGeom prst="rect">
            <a:avLst/>
          </a:prstGeom>
          <a:solidFill>
            <a:schemeClr val="bg2">
              <a:lumMod val="90000"/>
            </a:schemeClr>
          </a:solidFill>
        </p:spPr>
        <p:txBody>
          <a:bodyPr wrap="none" rtlCol="0">
            <a:spAutoFit/>
          </a:bodyPr>
          <a:lstStyle/>
          <a:p>
            <a:r>
              <a:rPr lang="en-GB" i="1" dirty="0" smtClean="0">
                <a:solidFill>
                  <a:srgbClr val="00B050"/>
                </a:solidFill>
              </a:rPr>
              <a:t>V. Lez. 13a </a:t>
            </a:r>
          </a:p>
          <a:p>
            <a:r>
              <a:rPr lang="en-GB" i="1" dirty="0" smtClean="0">
                <a:solidFill>
                  <a:srgbClr val="00B050"/>
                </a:solidFill>
              </a:rPr>
              <a:t>e BW 13.2.5</a:t>
            </a:r>
            <a:endParaRPr lang="en-GB" i="1" dirty="0">
              <a:solidFill>
                <a:srgbClr val="00B050"/>
              </a:solidFill>
            </a:endParaRPr>
          </a:p>
        </p:txBody>
      </p:sp>
      <p:sp>
        <p:nvSpPr>
          <p:cNvPr id="22" name="Segnaposto piè di pagina 21"/>
          <p:cNvSpPr>
            <a:spLocks noGrp="1"/>
          </p:cNvSpPr>
          <p:nvPr>
            <p:ph type="ftr" sz="quarter" idx="11"/>
          </p:nvPr>
        </p:nvSpPr>
        <p:spPr>
          <a:xfrm>
            <a:off x="1409700" y="6285603"/>
            <a:ext cx="4114800" cy="365125"/>
          </a:xfrm>
        </p:spPr>
        <p:txBody>
          <a:bodyPr/>
          <a:lstStyle/>
          <a:p>
            <a:pPr algn="l"/>
            <a:r>
              <a:rPr lang="it-IT" dirty="0" err="1" smtClean="0"/>
              <a:t>Lez</a:t>
            </a:r>
            <a:r>
              <a:rPr lang="it-IT" dirty="0" smtClean="0"/>
              <a:t>. 16: Politiche DA</a:t>
            </a:r>
            <a:endParaRPr lang="en-US" dirty="0"/>
          </a:p>
        </p:txBody>
      </p:sp>
      <p:sp>
        <p:nvSpPr>
          <p:cNvPr id="26" name="Segnaposto numero diapositiva 25"/>
          <p:cNvSpPr>
            <a:spLocks noGrp="1"/>
          </p:cNvSpPr>
          <p:nvPr>
            <p:ph type="sldNum" sz="quarter" idx="12"/>
          </p:nvPr>
        </p:nvSpPr>
        <p:spPr/>
        <p:txBody>
          <a:bodyPr/>
          <a:lstStyle/>
          <a:p>
            <a:fld id="{C4DF08F0-7527-418C-A9E9-D730B5F6038F}" type="slidenum">
              <a:rPr lang="en-US" smtClean="0"/>
              <a:t>10</a:t>
            </a:fld>
            <a:endParaRPr lang="en-US" dirty="0"/>
          </a:p>
        </p:txBody>
      </p:sp>
    </p:spTree>
    <p:extLst>
      <p:ext uri="{BB962C8B-B14F-4D97-AF65-F5344CB8AC3E}">
        <p14:creationId xmlns:p14="http://schemas.microsoft.com/office/powerpoint/2010/main" val="3967328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409951" y="1359962"/>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1312069" y="3099465"/>
            <a:ext cx="2322512" cy="400110"/>
          </a:xfrm>
          <a:prstGeom prst="rect">
            <a:avLst/>
          </a:prstGeom>
          <a:noFill/>
          <a:ln w="9525">
            <a:noFill/>
            <a:miter lim="800000"/>
            <a:headEnd/>
            <a:tailEnd/>
          </a:ln>
        </p:spPr>
        <p:txBody>
          <a:bodyPr>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grpSp>
        <p:nvGrpSpPr>
          <p:cNvPr id="6" name="Group 8"/>
          <p:cNvGrpSpPr>
            <a:grpSpLocks/>
          </p:cNvGrpSpPr>
          <p:nvPr/>
        </p:nvGrpSpPr>
        <p:grpSpPr bwMode="auto">
          <a:xfrm>
            <a:off x="4191000" y="2193826"/>
            <a:ext cx="3311525" cy="2654300"/>
            <a:chOff x="1680" y="1640"/>
            <a:chExt cx="2086" cy="1672"/>
          </a:xfrm>
        </p:grpSpPr>
        <p:sp>
          <p:nvSpPr>
            <p:cNvPr id="7" name="Line 9"/>
            <p:cNvSpPr>
              <a:spLocks noChangeShapeType="1"/>
            </p:cNvSpPr>
            <p:nvPr/>
          </p:nvSpPr>
          <p:spPr bwMode="black">
            <a:xfrm flipV="1">
              <a:off x="1680" y="1847"/>
              <a:ext cx="1804" cy="1465"/>
            </a:xfrm>
            <a:prstGeom prst="line">
              <a:avLst/>
            </a:prstGeom>
            <a:noFill/>
            <a:ln w="38100">
              <a:solidFill>
                <a:srgbClr val="FF8000"/>
              </a:solidFill>
              <a:round/>
              <a:headEnd/>
              <a:tailEnd/>
            </a:ln>
          </p:spPr>
          <p:txBody>
            <a:bodyPr/>
            <a:lstStyle/>
            <a:p>
              <a:endParaRPr lang="it-IT" sz="2000"/>
            </a:p>
          </p:txBody>
        </p:sp>
        <p:graphicFrame>
          <p:nvGraphicFramePr>
            <p:cNvPr id="8" name="Object 10"/>
            <p:cNvGraphicFramePr>
              <a:graphicFrameLocks noChangeAspect="1"/>
            </p:cNvGraphicFramePr>
            <p:nvPr>
              <p:extLst>
                <p:ext uri="{D42A27DB-BD31-4B8C-83A1-F6EECF244321}">
                  <p14:modId xmlns:p14="http://schemas.microsoft.com/office/powerpoint/2010/main" val="1898534151"/>
                </p:ext>
              </p:extLst>
            </p:nvPr>
          </p:nvGraphicFramePr>
          <p:xfrm>
            <a:off x="3470" y="1640"/>
            <a:ext cx="296" cy="184"/>
          </p:xfrm>
          <a:graphic>
            <a:graphicData uri="http://schemas.openxmlformats.org/presentationml/2006/ole">
              <mc:AlternateContent xmlns:mc="http://schemas.openxmlformats.org/markup-compatibility/2006">
                <mc:Choice xmlns:v="urn:schemas-microsoft-com:vml" Requires="v">
                  <p:oleObj spid="_x0000_s5226" name="Equation" r:id="rId4" imgW="610200" imgH="380880" progId="">
                    <p:embed/>
                  </p:oleObj>
                </mc:Choice>
                <mc:Fallback>
                  <p:oleObj name="Equation" r:id="rId4" imgW="6102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0" y="1640"/>
                          <a:ext cx="296"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11"/>
          <p:cNvGrpSpPr>
            <a:grpSpLocks/>
          </p:cNvGrpSpPr>
          <p:nvPr/>
        </p:nvGrpSpPr>
        <p:grpSpPr bwMode="auto">
          <a:xfrm>
            <a:off x="4191000" y="2555776"/>
            <a:ext cx="3302000" cy="2139950"/>
            <a:chOff x="1680" y="1868"/>
            <a:chExt cx="2080" cy="1348"/>
          </a:xfrm>
        </p:grpSpPr>
        <p:sp>
          <p:nvSpPr>
            <p:cNvPr id="10" name="Line 12"/>
            <p:cNvSpPr>
              <a:spLocks noChangeShapeType="1"/>
            </p:cNvSpPr>
            <p:nvPr/>
          </p:nvSpPr>
          <p:spPr bwMode="black">
            <a:xfrm>
              <a:off x="1680" y="1868"/>
              <a:ext cx="1776" cy="1248"/>
            </a:xfrm>
            <a:prstGeom prst="line">
              <a:avLst/>
            </a:prstGeom>
            <a:noFill/>
            <a:ln w="38100">
              <a:solidFill>
                <a:srgbClr val="FF0000"/>
              </a:solidFill>
              <a:round/>
              <a:headEnd/>
              <a:tailEnd/>
            </a:ln>
          </p:spPr>
          <p:txBody>
            <a:bodyPr/>
            <a:lstStyle/>
            <a:p>
              <a:endParaRPr lang="it-IT" sz="2000"/>
            </a:p>
          </p:txBody>
        </p:sp>
        <p:graphicFrame>
          <p:nvGraphicFramePr>
            <p:cNvPr id="11" name="Object 13"/>
            <p:cNvGraphicFramePr>
              <a:graphicFrameLocks noChangeAspect="1"/>
            </p:cNvGraphicFramePr>
            <p:nvPr/>
          </p:nvGraphicFramePr>
          <p:xfrm>
            <a:off x="3456" y="3040"/>
            <a:ext cx="304" cy="176"/>
          </p:xfrm>
          <a:graphic>
            <a:graphicData uri="http://schemas.openxmlformats.org/presentationml/2006/ole">
              <mc:AlternateContent xmlns:mc="http://schemas.openxmlformats.org/markup-compatibility/2006">
                <mc:Choice xmlns:v="urn:schemas-microsoft-com:vml" Requires="v">
                  <p:oleObj spid="_x0000_s5227" name="Equation" r:id="rId6" imgW="635760" imgH="355320" progId="">
                    <p:embed/>
                  </p:oleObj>
                </mc:Choice>
                <mc:Fallback>
                  <p:oleObj name="Equation" r:id="rId6" imgW="635760" imgH="3553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 y="3040"/>
                          <a:ext cx="304"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 name="Text Box 14"/>
          <p:cNvSpPr txBox="1">
            <a:spLocks noChangeArrowheads="1"/>
          </p:cNvSpPr>
          <p:nvPr/>
        </p:nvSpPr>
        <p:spPr bwMode="black">
          <a:xfrm>
            <a:off x="5295900" y="3705126"/>
            <a:ext cx="533400" cy="400110"/>
          </a:xfrm>
          <a:prstGeom prst="rect">
            <a:avLst/>
          </a:prstGeom>
          <a:noFill/>
          <a:ln w="9525">
            <a:noFill/>
            <a:miter lim="800000"/>
            <a:headEnd/>
            <a:tailEnd/>
          </a:ln>
        </p:spPr>
        <p:txBody>
          <a:bodyPr>
            <a:spAutoFit/>
          </a:bodyPr>
          <a:lstStyle/>
          <a:p>
            <a:pPr algn="ctr">
              <a:spcBef>
                <a:spcPct val="50000"/>
              </a:spcBef>
            </a:pPr>
            <a:r>
              <a:rPr lang="de-DE" sz="2000" i="1" dirty="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5448300" y="5533926"/>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a:off x="5715000" y="2028726"/>
            <a:ext cx="0" cy="3505200"/>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nvPr>
        </p:nvGraphicFramePr>
        <p:xfrm>
          <a:off x="5410200" y="1647726"/>
          <a:ext cx="622300" cy="292100"/>
        </p:xfrm>
        <a:graphic>
          <a:graphicData uri="http://schemas.openxmlformats.org/presentationml/2006/ole">
            <mc:AlternateContent xmlns:mc="http://schemas.openxmlformats.org/markup-compatibility/2006">
              <mc:Choice xmlns:v="urn:schemas-microsoft-com:vml" Requires="v">
                <p:oleObj spid="_x0000_s5228" name="Equation" r:id="rId8" imgW="813600" imgH="380880" progId="">
                  <p:embed/>
                </p:oleObj>
              </mc:Choice>
              <mc:Fallback>
                <p:oleObj name="Equation" r:id="rId8" imgW="813600" imgH="38088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164772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3489176" y="3645024"/>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7619998" y="3371751"/>
            <a:ext cx="814139" cy="400110"/>
          </a:xfrm>
          <a:prstGeom prst="rect">
            <a:avLst/>
          </a:prstGeom>
          <a:noFill/>
          <a:ln w="9525">
            <a:noFill/>
            <a:miter lim="800000"/>
            <a:headEnd/>
            <a:tailEnd/>
          </a:ln>
        </p:spPr>
        <p:txBody>
          <a:bodyPr wrap="square">
            <a:spAutoFit/>
          </a:bodyPr>
          <a:lstStyle/>
          <a:p>
            <a:pPr algn="ctr" eaLnBrk="0" hangingPunct="0">
              <a:spcBef>
                <a:spcPct val="50000"/>
              </a:spcBef>
            </a:pPr>
            <a:r>
              <a:rPr lang="de-DE" sz="2000" i="1" dirty="0">
                <a:solidFill>
                  <a:srgbClr val="000066"/>
                </a:solidFill>
              </a:rPr>
              <a:t>LAD</a:t>
            </a:r>
            <a:endParaRPr lang="en-US" sz="2000" dirty="0">
              <a:solidFill>
                <a:srgbClr val="000066"/>
              </a:solidFill>
            </a:endParaRPr>
          </a:p>
        </p:txBody>
      </p:sp>
      <p:graphicFrame>
        <p:nvGraphicFramePr>
          <p:cNvPr id="18" name="Object 20"/>
          <p:cNvGraphicFramePr>
            <a:graphicFrameLocks noChangeAspect="1"/>
          </p:cNvGraphicFramePr>
          <p:nvPr>
            <p:extLst>
              <p:ext uri="{D42A27DB-BD31-4B8C-83A1-F6EECF244321}">
                <p14:modId xmlns:p14="http://schemas.microsoft.com/office/powerpoint/2010/main" val="477812231"/>
              </p:ext>
            </p:extLst>
          </p:nvPr>
        </p:nvGraphicFramePr>
        <p:xfrm>
          <a:off x="2976814" y="3489225"/>
          <a:ext cx="356936" cy="310379"/>
        </p:xfrm>
        <a:graphic>
          <a:graphicData uri="http://schemas.openxmlformats.org/presentationml/2006/ole">
            <mc:AlternateContent xmlns:mc="http://schemas.openxmlformats.org/markup-compatibility/2006">
              <mc:Choice xmlns:v="urn:schemas-microsoft-com:vml" Requires="v">
                <p:oleObj spid="_x0000_s5229" name="Equation" r:id="rId10" imgW="381240" imgH="330120" progId="">
                  <p:embed/>
                </p:oleObj>
              </mc:Choice>
              <mc:Fallback>
                <p:oleObj name="Equation" r:id="rId10" imgW="381240" imgH="33012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6814" y="3489225"/>
                        <a:ext cx="356936" cy="310379"/>
                      </a:xfrm>
                      <a:prstGeom prst="rect">
                        <a:avLst/>
                      </a:prstGeom>
                      <a:noFill/>
                      <a:extLst/>
                    </p:spPr>
                  </p:pic>
                </p:oleObj>
              </mc:Fallback>
            </mc:AlternateContent>
          </a:graphicData>
        </a:graphic>
      </p:graphicFrame>
      <p:sp>
        <p:nvSpPr>
          <p:cNvPr id="19" name="Oval 21"/>
          <p:cNvSpPr>
            <a:spLocks noChangeArrowheads="1"/>
          </p:cNvSpPr>
          <p:nvPr/>
        </p:nvSpPr>
        <p:spPr bwMode="blackWhite">
          <a:xfrm>
            <a:off x="5657851" y="35686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1" name="Text Box 26"/>
          <p:cNvSpPr txBox="1">
            <a:spLocks noChangeArrowheads="1"/>
          </p:cNvSpPr>
          <p:nvPr/>
        </p:nvSpPr>
        <p:spPr bwMode="black">
          <a:xfrm>
            <a:off x="6672064" y="5533926"/>
            <a:ext cx="1948381"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Prodotto</a:t>
            </a:r>
            <a:endParaRPr lang="en-US" sz="2000" dirty="0">
              <a:solidFill>
                <a:srgbClr val="000066"/>
              </a:solidFill>
            </a:endParaRPr>
          </a:p>
        </p:txBody>
      </p:sp>
      <p:sp>
        <p:nvSpPr>
          <p:cNvPr id="25" name="Line 12"/>
          <p:cNvSpPr>
            <a:spLocks noChangeShapeType="1"/>
          </p:cNvSpPr>
          <p:nvPr/>
        </p:nvSpPr>
        <p:spPr bwMode="black">
          <a:xfrm>
            <a:off x="4716760" y="2060848"/>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7620000" y="4005065"/>
            <a:ext cx="971550"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a:off x="6133578" y="2746498"/>
            <a:ext cx="369168"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5" name="Oval 21"/>
          <p:cNvSpPr>
            <a:spLocks noChangeArrowheads="1"/>
          </p:cNvSpPr>
          <p:nvPr/>
        </p:nvSpPr>
        <p:spPr bwMode="blackWhite">
          <a:xfrm>
            <a:off x="6240017" y="30955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4" name="Rectangle 2"/>
          <p:cNvSpPr txBox="1">
            <a:spLocks noChangeArrowheads="1"/>
          </p:cNvSpPr>
          <p:nvPr/>
        </p:nvSpPr>
        <p:spPr>
          <a:xfrm>
            <a:off x="1502239" y="86472"/>
            <a:ext cx="10156371" cy="936104"/>
          </a:xfrm>
          <a:prstGeom prst="rect">
            <a:avLst/>
          </a:prstGeom>
          <a:solidFill>
            <a:srgbClr val="CCFFCC"/>
          </a:solidFill>
          <a:ln>
            <a:solidFill>
              <a:schemeClr val="accent1">
                <a:lumMod val="50000"/>
              </a:schemeClr>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en-US" sz="2400" dirty="0" smtClean="0">
                <a:latin typeface="+mn-lt"/>
              </a:rPr>
              <a:t>Politiche espansive </a:t>
            </a:r>
            <a:r>
              <a:rPr lang="it-IT" altLang="en-US" sz="2400" b="1" dirty="0"/>
              <a:t>aumentare l’occupazione </a:t>
            </a:r>
            <a:r>
              <a:rPr lang="it-IT" altLang="en-US" sz="2400" dirty="0" smtClean="0">
                <a:latin typeface="+mn-lt"/>
              </a:rPr>
              <a:t>(3)</a:t>
            </a:r>
            <a:endParaRPr lang="it-IT" altLang="en-US" sz="2400" dirty="0">
              <a:latin typeface="+mn-lt"/>
            </a:endParaRPr>
          </a:p>
        </p:txBody>
      </p:sp>
      <p:sp>
        <p:nvSpPr>
          <p:cNvPr id="20" name="CasellaDiTesto 19"/>
          <p:cNvSpPr txBox="1"/>
          <p:nvPr/>
        </p:nvSpPr>
        <p:spPr>
          <a:xfrm>
            <a:off x="8434137" y="1167063"/>
            <a:ext cx="3757863" cy="5647700"/>
          </a:xfrm>
          <a:prstGeom prst="rect">
            <a:avLst/>
          </a:prstGeom>
          <a:solidFill>
            <a:schemeClr val="accent2">
              <a:lumMod val="20000"/>
              <a:lumOff val="80000"/>
            </a:schemeClr>
          </a:solidFill>
        </p:spPr>
        <p:txBody>
          <a:bodyPr wrap="square" rtlCol="0">
            <a:spAutoFit/>
          </a:bodyPr>
          <a:lstStyle/>
          <a:p>
            <a:r>
              <a:rPr lang="it-IT" u="sng" dirty="0" smtClean="0"/>
              <a:t>Ipotesi</a:t>
            </a:r>
            <a:r>
              <a:rPr lang="it-IT" b="1" dirty="0" smtClean="0"/>
              <a:t>: CAMBI FLESSIBILI</a:t>
            </a:r>
          </a:p>
          <a:p>
            <a:pPr>
              <a:spcBef>
                <a:spcPts val="600"/>
              </a:spcBef>
            </a:pPr>
            <a:r>
              <a:rPr lang="it-IT" u="sng" dirty="0" smtClean="0"/>
              <a:t>Conseguenze</a:t>
            </a:r>
            <a:r>
              <a:rPr lang="it-IT" dirty="0" smtClean="0"/>
              <a:t> della politica espansiva:</a:t>
            </a:r>
          </a:p>
          <a:p>
            <a:pPr marL="285750" indent="-285750">
              <a:spcBef>
                <a:spcPts val="600"/>
              </a:spcBef>
              <a:buFont typeface="Arial" panose="020B0604020202020204" pitchFamily="34" charset="0"/>
              <a:buChar char="•"/>
            </a:pPr>
            <a:r>
              <a:rPr lang="it-IT" dirty="0" smtClean="0"/>
              <a:t>La PM aumenta l’obiettivo d’inflazione (</a:t>
            </a:r>
            <a:r>
              <a:rPr lang="it-IT" dirty="0" smtClean="0">
                <a:latin typeface="Calibri" panose="020F0502020204030204" pitchFamily="34" charset="0"/>
                <a:cs typeface="Calibri" panose="020F0502020204030204" pitchFamily="34" charset="0"/>
              </a:rPr>
              <a:t>→</a:t>
            </a:r>
            <a:r>
              <a:rPr lang="it-IT" b="1" i="1" dirty="0" smtClean="0">
                <a:latin typeface="Calibri" panose="020F0502020204030204" pitchFamily="34" charset="0"/>
                <a:cs typeface="Calibri" panose="020F0502020204030204" pitchFamily="34" charset="0"/>
              </a:rPr>
              <a:t>LAD’</a:t>
            </a:r>
            <a:r>
              <a:rPr lang="it-IT" dirty="0" smtClean="0">
                <a:latin typeface="Calibri" panose="020F0502020204030204" pitchFamily="34" charset="0"/>
                <a:cs typeface="Calibri" panose="020F0502020204030204" pitchFamily="34" charset="0"/>
              </a:rPr>
              <a:t>, e </a:t>
            </a:r>
            <a:r>
              <a:rPr lang="it-IT" b="1" dirty="0" smtClean="0"/>
              <a:t>TR</a:t>
            </a:r>
            <a:r>
              <a:rPr lang="it-IT" dirty="0" smtClean="0"/>
              <a:t> </a:t>
            </a:r>
            <a:r>
              <a:rPr lang="it-IT" dirty="0"/>
              <a:t>trasla </a:t>
            </a:r>
            <a:r>
              <a:rPr lang="it-IT" dirty="0" smtClean="0"/>
              <a:t>in basso)</a:t>
            </a:r>
          </a:p>
          <a:p>
            <a:pPr>
              <a:spcBef>
                <a:spcPts val="600"/>
              </a:spcBef>
            </a:pPr>
            <a:r>
              <a:rPr lang="it-IT" dirty="0">
                <a:latin typeface="Calibri" panose="020F0502020204030204" pitchFamily="34" charset="0"/>
                <a:cs typeface="Calibri" panose="020F0502020204030204" pitchFamily="34" charset="0"/>
              </a:rPr>
              <a:t> </a:t>
            </a:r>
            <a:r>
              <a:rPr lang="it-IT" dirty="0" smtClean="0">
                <a:latin typeface="Calibri" panose="020F0502020204030204" pitchFamily="34" charset="0"/>
                <a:cs typeface="Calibri" panose="020F0502020204030204" pitchFamily="34" charset="0"/>
              </a:rPr>
              <a:t>     → diminuisce </a:t>
            </a:r>
            <a:r>
              <a:rPr lang="it-IT" b="1" i="1" dirty="0" smtClean="0">
                <a:solidFill>
                  <a:srgbClr val="C00000"/>
                </a:solidFill>
                <a:latin typeface="Calibri" panose="020F0502020204030204" pitchFamily="34" charset="0"/>
                <a:cs typeface="Calibri" panose="020F0502020204030204" pitchFamily="34" charset="0"/>
              </a:rPr>
              <a:t>i &lt; i*</a:t>
            </a:r>
            <a:endParaRPr lang="it-IT" b="1" i="1" dirty="0" smtClean="0">
              <a:solidFill>
                <a:srgbClr val="C00000"/>
              </a:solidFill>
            </a:endParaRPr>
          </a:p>
          <a:p>
            <a:pPr marL="285750" indent="-285750">
              <a:spcBef>
                <a:spcPts val="600"/>
              </a:spcBef>
              <a:buFont typeface="Arial" panose="020B0604020202020204" pitchFamily="34" charset="0"/>
              <a:buChar char="•"/>
            </a:pPr>
            <a:r>
              <a:rPr lang="it-IT" dirty="0" smtClean="0"/>
              <a:t>…il </a:t>
            </a:r>
            <a:r>
              <a:rPr lang="it-IT" b="1" dirty="0" smtClean="0"/>
              <a:t>cambio</a:t>
            </a:r>
            <a:r>
              <a:rPr lang="it-IT" dirty="0" smtClean="0"/>
              <a:t> </a:t>
            </a:r>
            <a:r>
              <a:rPr lang="it-IT" b="1" dirty="0" smtClean="0"/>
              <a:t>nominale</a:t>
            </a:r>
            <a:r>
              <a:rPr lang="it-IT" dirty="0" smtClean="0"/>
              <a:t> si </a:t>
            </a:r>
            <a:r>
              <a:rPr lang="it-IT" b="1" dirty="0" smtClean="0">
                <a:solidFill>
                  <a:srgbClr val="0070C0"/>
                </a:solidFill>
              </a:rPr>
              <a:t>deprezza</a:t>
            </a:r>
          </a:p>
          <a:p>
            <a:pPr marL="285750" indent="-285750">
              <a:spcBef>
                <a:spcPts val="600"/>
              </a:spcBef>
              <a:buFont typeface="Arial" panose="020B0604020202020204" pitchFamily="34" charset="0"/>
              <a:buChar char="•"/>
            </a:pPr>
            <a:r>
              <a:rPr lang="it-IT" b="1" dirty="0" smtClean="0"/>
              <a:t>AD </a:t>
            </a:r>
            <a:r>
              <a:rPr lang="it-IT" dirty="0" smtClean="0"/>
              <a:t>trasla verso destra</a:t>
            </a:r>
          </a:p>
          <a:p>
            <a:pPr>
              <a:spcBef>
                <a:spcPts val="600"/>
              </a:spcBef>
            </a:pPr>
            <a:r>
              <a:rPr lang="it-IT" b="1" dirty="0" smtClean="0"/>
              <a:t>Nuovo equilibrio di BP</a:t>
            </a:r>
            <a:r>
              <a:rPr lang="it-IT" b="1" dirty="0" smtClean="0">
                <a:solidFill>
                  <a:srgbClr val="0070C0"/>
                </a:solidFill>
              </a:rPr>
              <a:t>: B</a:t>
            </a:r>
          </a:p>
          <a:p>
            <a:pPr marL="285750" indent="-285750">
              <a:spcBef>
                <a:spcPts val="600"/>
              </a:spcBef>
              <a:buFont typeface="Arial" panose="020B0604020202020204" pitchFamily="34" charset="0"/>
              <a:buChar char="•"/>
            </a:pPr>
            <a:r>
              <a:rPr lang="it-IT" dirty="0" smtClean="0"/>
              <a:t>Curva AS trasla verso l’alto </a:t>
            </a:r>
            <a:r>
              <a:rPr lang="it-IT" dirty="0" smtClean="0">
                <a:latin typeface="Calibri" panose="020F0502020204030204" pitchFamily="34" charset="0"/>
                <a:cs typeface="Calibri" panose="020F0502020204030204" pitchFamily="34" charset="0"/>
              </a:rPr>
              <a:t>→</a:t>
            </a:r>
            <a:r>
              <a:rPr lang="it-IT" b="1" i="1" dirty="0" smtClean="0">
                <a:latin typeface="Calibri" panose="020F0502020204030204" pitchFamily="34" charset="0"/>
                <a:cs typeface="Calibri" panose="020F0502020204030204" pitchFamily="34" charset="0"/>
              </a:rPr>
              <a:t>AS’</a:t>
            </a:r>
            <a:r>
              <a:rPr lang="it-IT" b="1" i="1" dirty="0" smtClean="0"/>
              <a:t> </a:t>
            </a:r>
            <a:r>
              <a:rPr lang="it-IT" dirty="0" smtClean="0"/>
              <a:t>(</a:t>
            </a:r>
            <a:r>
              <a:rPr lang="it-IT" i="1" dirty="0" smtClean="0"/>
              <a:t>perché?</a:t>
            </a:r>
            <a:r>
              <a:rPr lang="it-IT" dirty="0" smtClean="0"/>
              <a:t>)</a:t>
            </a:r>
          </a:p>
          <a:p>
            <a:pPr marL="285750" indent="-285750">
              <a:spcBef>
                <a:spcPts val="600"/>
              </a:spcBef>
              <a:buFont typeface="Arial" panose="020B0604020202020204" pitchFamily="34" charset="0"/>
              <a:buChar char="•"/>
            </a:pPr>
            <a:r>
              <a:rPr lang="it-IT" dirty="0" smtClean="0"/>
              <a:t>… finché si arriva all’ </a:t>
            </a:r>
            <a:r>
              <a:rPr lang="it-IT" b="1" dirty="0" smtClean="0"/>
              <a:t>equilibrio di LP  </a:t>
            </a:r>
            <a:r>
              <a:rPr lang="it-IT" dirty="0" smtClean="0"/>
              <a:t>in </a:t>
            </a:r>
            <a:r>
              <a:rPr lang="it-IT" b="1" dirty="0" smtClean="0">
                <a:solidFill>
                  <a:srgbClr val="C00000"/>
                </a:solidFill>
              </a:rPr>
              <a:t>C</a:t>
            </a:r>
          </a:p>
          <a:p>
            <a:pPr marL="285750" indent="-285750">
              <a:spcBef>
                <a:spcPts val="600"/>
              </a:spcBef>
              <a:buFont typeface="Arial" panose="020B0604020202020204" pitchFamily="34" charset="0"/>
              <a:buChar char="•"/>
            </a:pPr>
            <a:r>
              <a:rPr lang="it-IT" dirty="0" smtClean="0"/>
              <a:t>Il reddito </a:t>
            </a:r>
            <a:r>
              <a:rPr lang="it-IT" b="1" dirty="0" smtClean="0"/>
              <a:t>Y</a:t>
            </a:r>
            <a:r>
              <a:rPr lang="it-IT" dirty="0" smtClean="0"/>
              <a:t> torna al </a:t>
            </a:r>
            <a:r>
              <a:rPr lang="it-IT" b="1" dirty="0" smtClean="0"/>
              <a:t>livello</a:t>
            </a:r>
            <a:r>
              <a:rPr lang="it-IT" dirty="0" smtClean="0"/>
              <a:t> </a:t>
            </a:r>
            <a:r>
              <a:rPr lang="it-IT" b="1" dirty="0" smtClean="0"/>
              <a:t>iniziale.</a:t>
            </a:r>
          </a:p>
          <a:p>
            <a:pPr marL="285750" indent="-285750">
              <a:spcBef>
                <a:spcPts val="600"/>
              </a:spcBef>
              <a:buFont typeface="Arial" panose="020B0604020202020204" pitchFamily="34" charset="0"/>
              <a:buChar char="•"/>
            </a:pPr>
            <a:r>
              <a:rPr lang="it-IT" dirty="0" smtClean="0"/>
              <a:t>Anche la </a:t>
            </a:r>
            <a:r>
              <a:rPr lang="it-IT" b="1" dirty="0" smtClean="0"/>
              <a:t>TR </a:t>
            </a:r>
            <a:r>
              <a:rPr lang="it-IT" dirty="0" smtClean="0"/>
              <a:t>ritorna nella posizione iniziale, e nuovamente </a:t>
            </a:r>
            <a:r>
              <a:rPr lang="it-IT" b="1" i="1" dirty="0">
                <a:solidFill>
                  <a:srgbClr val="C00000"/>
                </a:solidFill>
                <a:latin typeface="Calibri" panose="020F0502020204030204" pitchFamily="34" charset="0"/>
                <a:cs typeface="Calibri" panose="020F0502020204030204" pitchFamily="34" charset="0"/>
              </a:rPr>
              <a:t>i </a:t>
            </a:r>
            <a:r>
              <a:rPr lang="it-IT" b="1" i="1" dirty="0" smtClean="0">
                <a:solidFill>
                  <a:srgbClr val="C00000"/>
                </a:solidFill>
                <a:latin typeface="Calibri" panose="020F0502020204030204" pitchFamily="34" charset="0"/>
                <a:cs typeface="Calibri" panose="020F0502020204030204" pitchFamily="34" charset="0"/>
              </a:rPr>
              <a:t>= </a:t>
            </a:r>
            <a:r>
              <a:rPr lang="it-IT" b="1" i="1" dirty="0">
                <a:solidFill>
                  <a:srgbClr val="C00000"/>
                </a:solidFill>
                <a:latin typeface="Calibri" panose="020F0502020204030204" pitchFamily="34" charset="0"/>
                <a:cs typeface="Calibri" panose="020F0502020204030204" pitchFamily="34" charset="0"/>
              </a:rPr>
              <a:t>i</a:t>
            </a:r>
            <a:r>
              <a:rPr lang="it-IT" b="1" i="1" dirty="0" smtClean="0">
                <a:solidFill>
                  <a:srgbClr val="C00000"/>
                </a:solidFill>
                <a:latin typeface="Calibri" panose="020F0502020204030204" pitchFamily="34" charset="0"/>
                <a:cs typeface="Calibri" panose="020F0502020204030204" pitchFamily="34" charset="0"/>
              </a:rPr>
              <a:t>*.</a:t>
            </a:r>
            <a:endParaRPr lang="it-IT" b="1" i="1" dirty="0">
              <a:solidFill>
                <a:srgbClr val="C00000"/>
              </a:solidFill>
            </a:endParaRPr>
          </a:p>
          <a:p>
            <a:pPr marL="285750" indent="-285750">
              <a:spcBef>
                <a:spcPts val="600"/>
              </a:spcBef>
              <a:buFont typeface="Arial" panose="020B0604020202020204" pitchFamily="34" charset="0"/>
              <a:buChar char="•"/>
            </a:pPr>
            <a:endParaRPr lang="it-IT" b="1" dirty="0"/>
          </a:p>
        </p:txBody>
      </p:sp>
      <p:cxnSp>
        <p:nvCxnSpPr>
          <p:cNvPr id="36" name="Connettore 2 35"/>
          <p:cNvCxnSpPr/>
          <p:nvPr/>
        </p:nvCxnSpPr>
        <p:spPr>
          <a:xfrm flipV="1">
            <a:off x="6612978" y="3743226"/>
            <a:ext cx="328862" cy="36201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H="1" flipV="1">
            <a:off x="6353519" y="2326420"/>
            <a:ext cx="348916" cy="303412"/>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2" name="CasellaDiTesto 41"/>
          <p:cNvSpPr txBox="1"/>
          <p:nvPr/>
        </p:nvSpPr>
        <p:spPr>
          <a:xfrm>
            <a:off x="2871796" y="2425993"/>
            <a:ext cx="589902" cy="461665"/>
          </a:xfrm>
          <a:prstGeom prst="rect">
            <a:avLst/>
          </a:prstGeom>
          <a:noFill/>
        </p:spPr>
        <p:txBody>
          <a:bodyPr wrap="square" rtlCol="0">
            <a:spAutoFit/>
          </a:bodyPr>
          <a:lstStyle/>
          <a:p>
            <a:r>
              <a:rPr lang="el-GR" sz="2400" b="1" i="1" dirty="0" smtClean="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a:t>
            </a:r>
            <a:endParaRPr lang="en-US" sz="2400" b="1" i="1" dirty="0">
              <a:latin typeface="Cambria Math" panose="02040503050406030204" pitchFamily="18" charset="0"/>
              <a:ea typeface="Cambria Math" panose="02040503050406030204" pitchFamily="18" charset="0"/>
            </a:endParaRPr>
          </a:p>
        </p:txBody>
      </p:sp>
      <p:sp>
        <p:nvSpPr>
          <p:cNvPr id="43" name="CasellaDiTesto 42"/>
          <p:cNvSpPr txBox="1"/>
          <p:nvPr/>
        </p:nvSpPr>
        <p:spPr>
          <a:xfrm>
            <a:off x="5410984" y="2310045"/>
            <a:ext cx="369168" cy="400110"/>
          </a:xfrm>
          <a:prstGeom prst="rect">
            <a:avLst/>
          </a:prstGeom>
          <a:noFill/>
        </p:spPr>
        <p:txBody>
          <a:bodyPr wrap="square" rtlCol="0">
            <a:spAutoFit/>
          </a:bodyPr>
          <a:lstStyle/>
          <a:p>
            <a:pPr algn="ctr">
              <a:spcBef>
                <a:spcPct val="50000"/>
              </a:spcBef>
            </a:pPr>
            <a:r>
              <a:rPr lang="it-IT" sz="2000" i="1" dirty="0" smtClean="0">
                <a:solidFill>
                  <a:srgbClr val="000099"/>
                </a:solidFill>
              </a:rPr>
              <a:t>C</a:t>
            </a:r>
            <a:endParaRPr lang="en-US" dirty="0"/>
          </a:p>
        </p:txBody>
      </p:sp>
      <p:sp>
        <p:nvSpPr>
          <p:cNvPr id="28" name="CasellaDiTesto 27"/>
          <p:cNvSpPr txBox="1"/>
          <p:nvPr/>
        </p:nvSpPr>
        <p:spPr>
          <a:xfrm>
            <a:off x="1490597" y="1359962"/>
            <a:ext cx="1311193" cy="646331"/>
          </a:xfrm>
          <a:prstGeom prst="rect">
            <a:avLst/>
          </a:prstGeom>
          <a:solidFill>
            <a:schemeClr val="bg2">
              <a:lumMod val="90000"/>
            </a:schemeClr>
          </a:solidFill>
        </p:spPr>
        <p:txBody>
          <a:bodyPr wrap="none" rtlCol="0">
            <a:spAutoFit/>
          </a:bodyPr>
          <a:lstStyle/>
          <a:p>
            <a:r>
              <a:rPr lang="en-GB" i="1" dirty="0" smtClean="0">
                <a:solidFill>
                  <a:srgbClr val="00B050"/>
                </a:solidFill>
              </a:rPr>
              <a:t>V. Lez. </a:t>
            </a:r>
            <a:r>
              <a:rPr lang="en-GB" i="1" dirty="0" smtClean="0">
                <a:solidFill>
                  <a:srgbClr val="00B050"/>
                </a:solidFill>
              </a:rPr>
              <a:t>14b </a:t>
            </a:r>
            <a:endParaRPr lang="en-GB" i="1" dirty="0" smtClean="0">
              <a:solidFill>
                <a:srgbClr val="00B050"/>
              </a:solidFill>
            </a:endParaRPr>
          </a:p>
          <a:p>
            <a:r>
              <a:rPr lang="en-GB" i="1" dirty="0" smtClean="0">
                <a:solidFill>
                  <a:srgbClr val="00B050"/>
                </a:solidFill>
              </a:rPr>
              <a:t>e BW </a:t>
            </a:r>
            <a:r>
              <a:rPr lang="en-GB" i="1" dirty="0" smtClean="0">
                <a:solidFill>
                  <a:srgbClr val="00B050"/>
                </a:solidFill>
              </a:rPr>
              <a:t>14.3.6</a:t>
            </a:r>
            <a:endParaRPr lang="en-GB" i="1" dirty="0">
              <a:solidFill>
                <a:srgbClr val="00B050"/>
              </a:solidFill>
            </a:endParaRPr>
          </a:p>
        </p:txBody>
      </p:sp>
      <p:sp>
        <p:nvSpPr>
          <p:cNvPr id="45" name="Line 9"/>
          <p:cNvSpPr>
            <a:spLocks noChangeShapeType="1"/>
          </p:cNvSpPr>
          <p:nvPr/>
        </p:nvSpPr>
        <p:spPr bwMode="black">
          <a:xfrm flipV="1">
            <a:off x="3504158" y="2155666"/>
            <a:ext cx="2956420" cy="2368872"/>
          </a:xfrm>
          <a:prstGeom prst="line">
            <a:avLst/>
          </a:prstGeom>
          <a:noFill/>
          <a:ln w="38100">
            <a:solidFill>
              <a:srgbClr val="FF8000"/>
            </a:solidFill>
            <a:round/>
            <a:headEnd/>
            <a:tailEnd/>
          </a:ln>
        </p:spPr>
        <p:txBody>
          <a:bodyPr/>
          <a:lstStyle/>
          <a:p>
            <a:endParaRPr lang="it-IT" sz="2000"/>
          </a:p>
        </p:txBody>
      </p:sp>
      <p:sp>
        <p:nvSpPr>
          <p:cNvPr id="47" name="CasellaDiTesto 46"/>
          <p:cNvSpPr txBox="1"/>
          <p:nvPr/>
        </p:nvSpPr>
        <p:spPr>
          <a:xfrm>
            <a:off x="6544965" y="1726754"/>
            <a:ext cx="971550" cy="461665"/>
          </a:xfrm>
          <a:prstGeom prst="rect">
            <a:avLst/>
          </a:prstGeom>
          <a:noFill/>
        </p:spPr>
        <p:txBody>
          <a:bodyPr wrap="square" rtlCol="0">
            <a:spAutoFit/>
          </a:bodyPr>
          <a:lstStyle/>
          <a:p>
            <a:r>
              <a:rPr lang="it-IT" sz="2400" i="1" dirty="0" smtClean="0">
                <a:solidFill>
                  <a:srgbClr val="000099"/>
                </a:solidFill>
              </a:rPr>
              <a:t>AS’</a:t>
            </a:r>
            <a:endParaRPr lang="en-US" sz="2400" dirty="0"/>
          </a:p>
        </p:txBody>
      </p:sp>
      <p:sp>
        <p:nvSpPr>
          <p:cNvPr id="48" name="Oval 21"/>
          <p:cNvSpPr>
            <a:spLocks noChangeArrowheads="1"/>
          </p:cNvSpPr>
          <p:nvPr/>
        </p:nvSpPr>
        <p:spPr bwMode="blackWhite">
          <a:xfrm>
            <a:off x="5642296" y="2672595"/>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49" name="Segnaposto piè di pagina 48"/>
          <p:cNvSpPr>
            <a:spLocks noGrp="1"/>
          </p:cNvSpPr>
          <p:nvPr>
            <p:ph type="ftr" sz="quarter" idx="11"/>
          </p:nvPr>
        </p:nvSpPr>
        <p:spPr>
          <a:xfrm>
            <a:off x="1409700" y="6294202"/>
            <a:ext cx="4114800" cy="365125"/>
          </a:xfrm>
        </p:spPr>
        <p:txBody>
          <a:bodyPr/>
          <a:lstStyle/>
          <a:p>
            <a:pPr algn="l"/>
            <a:r>
              <a:rPr lang="it-IT" dirty="0" err="1" smtClean="0"/>
              <a:t>Lez</a:t>
            </a:r>
            <a:r>
              <a:rPr lang="it-IT" dirty="0" smtClean="0"/>
              <a:t>. 16: Politiche DA</a:t>
            </a:r>
            <a:endParaRPr lang="en-US" dirty="0"/>
          </a:p>
        </p:txBody>
      </p:sp>
      <p:sp>
        <p:nvSpPr>
          <p:cNvPr id="50" name="Segnaposto numero diapositiva 49"/>
          <p:cNvSpPr>
            <a:spLocks noGrp="1"/>
          </p:cNvSpPr>
          <p:nvPr>
            <p:ph type="sldNum" sz="quarter" idx="12"/>
          </p:nvPr>
        </p:nvSpPr>
        <p:spPr/>
        <p:txBody>
          <a:bodyPr/>
          <a:lstStyle/>
          <a:p>
            <a:fld id="{C4DF08F0-7527-418C-A9E9-D730B5F6038F}" type="slidenum">
              <a:rPr lang="en-US" smtClean="0"/>
              <a:t>11</a:t>
            </a:fld>
            <a:endParaRPr lang="en-US"/>
          </a:p>
        </p:txBody>
      </p:sp>
      <p:sp>
        <p:nvSpPr>
          <p:cNvPr id="40" name="Line 18"/>
          <p:cNvSpPr>
            <a:spLocks noChangeShapeType="1"/>
          </p:cNvSpPr>
          <p:nvPr/>
        </p:nvSpPr>
        <p:spPr bwMode="auto">
          <a:xfrm>
            <a:off x="3508226" y="2749674"/>
            <a:ext cx="4191000" cy="0"/>
          </a:xfrm>
          <a:prstGeom prst="line">
            <a:avLst/>
          </a:prstGeom>
          <a:noFill/>
          <a:ln w="38100">
            <a:solidFill>
              <a:srgbClr val="0080FF"/>
            </a:solidFill>
            <a:prstDash val="lgDash"/>
            <a:round/>
            <a:headEnd/>
            <a:tailEnd/>
          </a:ln>
        </p:spPr>
        <p:txBody>
          <a:bodyPr/>
          <a:lstStyle/>
          <a:p>
            <a:pPr algn="ctr">
              <a:spcBef>
                <a:spcPct val="50000"/>
              </a:spcBef>
            </a:pPr>
            <a:endParaRPr lang="en-US" sz="2000" i="1" dirty="0">
              <a:solidFill>
                <a:srgbClr val="000099"/>
              </a:solidFill>
            </a:endParaRPr>
          </a:p>
        </p:txBody>
      </p:sp>
      <p:sp>
        <p:nvSpPr>
          <p:cNvPr id="41" name="Text Box 19"/>
          <p:cNvSpPr txBox="1">
            <a:spLocks noChangeArrowheads="1"/>
          </p:cNvSpPr>
          <p:nvPr/>
        </p:nvSpPr>
        <p:spPr bwMode="blackWhite">
          <a:xfrm>
            <a:off x="7496173" y="2504976"/>
            <a:ext cx="814139" cy="400110"/>
          </a:xfrm>
          <a:prstGeom prst="rect">
            <a:avLst/>
          </a:prstGeom>
          <a:noFill/>
          <a:ln w="9525">
            <a:noFill/>
            <a:miter lim="800000"/>
            <a:headEnd/>
            <a:tailEnd/>
          </a:ln>
        </p:spPr>
        <p:txBody>
          <a:bodyPr wrap="square">
            <a:spAutoFit/>
          </a:bodyPr>
          <a:lstStyle/>
          <a:p>
            <a:pPr algn="ctr" eaLnBrk="0" hangingPunct="0">
              <a:spcBef>
                <a:spcPct val="50000"/>
              </a:spcBef>
            </a:pPr>
            <a:r>
              <a:rPr lang="de-DE" sz="2000" i="1" dirty="0" smtClean="0">
                <a:solidFill>
                  <a:srgbClr val="000066"/>
                </a:solidFill>
              </a:rPr>
              <a:t>LAD‘</a:t>
            </a:r>
            <a:endParaRPr lang="en-US" sz="2000" dirty="0">
              <a:solidFill>
                <a:srgbClr val="000066"/>
              </a:solidFill>
            </a:endParaRPr>
          </a:p>
        </p:txBody>
      </p:sp>
    </p:spTree>
    <p:extLst>
      <p:ext uri="{BB962C8B-B14F-4D97-AF65-F5344CB8AC3E}">
        <p14:creationId xmlns:p14="http://schemas.microsoft.com/office/powerpoint/2010/main" val="4245737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19667" y="21936"/>
            <a:ext cx="10552926" cy="936104"/>
          </a:xfrm>
          <a:solidFill>
            <a:srgbClr val="CCFFCC"/>
          </a:solidFill>
          <a:ln>
            <a:solidFill>
              <a:schemeClr val="accent1">
                <a:lumMod val="50000"/>
              </a:schemeClr>
            </a:solidFill>
          </a:ln>
        </p:spPr>
        <p:txBody>
          <a:bodyPr anchor="ctr">
            <a:normAutofit/>
          </a:bodyPr>
          <a:lstStyle/>
          <a:p>
            <a:r>
              <a:rPr lang="it-IT" altLang="en-US" sz="2400" dirty="0" smtClean="0">
                <a:latin typeface="+mn-lt"/>
              </a:rPr>
              <a:t>Politiche espansive per </a:t>
            </a:r>
            <a:r>
              <a:rPr lang="it-IT" altLang="en-US" sz="2400" b="1" dirty="0"/>
              <a:t>aumentare l’occupazione </a:t>
            </a:r>
            <a:r>
              <a:rPr lang="it-IT" altLang="en-US" sz="2400" dirty="0" smtClean="0">
                <a:latin typeface="+mn-lt"/>
              </a:rPr>
              <a:t>(3)</a:t>
            </a:r>
            <a:endParaRPr lang="it-IT" altLang="en-US" sz="2400" dirty="0">
              <a:latin typeface="+mn-lt"/>
            </a:endParaRPr>
          </a:p>
        </p:txBody>
      </p:sp>
      <p:sp>
        <p:nvSpPr>
          <p:cNvPr id="6" name="Rettangolo 5"/>
          <p:cNvSpPr/>
          <p:nvPr/>
        </p:nvSpPr>
        <p:spPr>
          <a:xfrm>
            <a:off x="1119667" y="996038"/>
            <a:ext cx="10552926" cy="5192191"/>
          </a:xfrm>
          <a:prstGeom prst="rect">
            <a:avLst/>
          </a:prstGeom>
          <a:solidFill>
            <a:schemeClr val="accent3">
              <a:lumMod val="20000"/>
              <a:lumOff val="80000"/>
            </a:schemeClr>
          </a:solidFill>
        </p:spPr>
        <p:txBody>
          <a:bodyPr wrap="square">
            <a:spAutoFit/>
          </a:bodyPr>
          <a:lstStyle/>
          <a:p>
            <a:pPr marL="0" lvl="1">
              <a:lnSpc>
                <a:spcPct val="114000"/>
              </a:lnSpc>
              <a:spcBef>
                <a:spcPts val="600"/>
              </a:spcBef>
            </a:pPr>
            <a:r>
              <a:rPr lang="it-IT" sz="2000" b="1" i="1" dirty="0" smtClean="0"/>
              <a:t>Quale è il risultato dell’aver adottato politiche espansive a partire da un equilibrio di LP</a:t>
            </a:r>
            <a:r>
              <a:rPr lang="it-IT" sz="2000" dirty="0" smtClean="0"/>
              <a:t>?</a:t>
            </a:r>
          </a:p>
          <a:p>
            <a:pPr marL="342900" lvl="1" indent="-342900">
              <a:lnSpc>
                <a:spcPct val="114000"/>
              </a:lnSpc>
              <a:spcBef>
                <a:spcPts val="600"/>
              </a:spcBef>
              <a:buFont typeface="Arial" panose="020B0604020202020204" pitchFamily="34" charset="0"/>
              <a:buChar char="•"/>
            </a:pPr>
            <a:r>
              <a:rPr lang="it-IT" sz="2000" dirty="0" smtClean="0"/>
              <a:t>Il livello di produzione e di occupazione </a:t>
            </a:r>
            <a:r>
              <a:rPr lang="it-IT" sz="2000" b="1" dirty="0" smtClean="0"/>
              <a:t>nel LP non</a:t>
            </a:r>
            <a:r>
              <a:rPr lang="it-IT" sz="2000" dirty="0" smtClean="0"/>
              <a:t> cambia.</a:t>
            </a:r>
          </a:p>
          <a:p>
            <a:pPr marL="342900" lvl="1" indent="-342900">
              <a:lnSpc>
                <a:spcPct val="114000"/>
              </a:lnSpc>
              <a:spcBef>
                <a:spcPts val="600"/>
              </a:spcBef>
              <a:buFont typeface="Arial" panose="020B0604020202020204" pitchFamily="34" charset="0"/>
              <a:buChar char="•"/>
            </a:pPr>
            <a:r>
              <a:rPr lang="it-IT" sz="2000" dirty="0" smtClean="0"/>
              <a:t>C’è stato un ciclo espansivo – più o meno lungo a seconda della minore o maggiore flessibilità di prezzi e salari.</a:t>
            </a:r>
          </a:p>
          <a:p>
            <a:pPr marL="800100" lvl="2" indent="-342900">
              <a:lnSpc>
                <a:spcPct val="114000"/>
              </a:lnSpc>
              <a:spcBef>
                <a:spcPts val="600"/>
              </a:spcBef>
              <a:buFont typeface="Arial" panose="020B0604020202020204" pitchFamily="34" charset="0"/>
              <a:buChar char="•"/>
            </a:pPr>
            <a:r>
              <a:rPr lang="it-IT" sz="2000" dirty="0" smtClean="0"/>
              <a:t>Se, in questo periodo, era prevista una scadenza elettorale, il governo forse ha raggiunto il suo scopo:</a:t>
            </a:r>
          </a:p>
          <a:p>
            <a:pPr marL="1080000" lvl="3" indent="-342900">
              <a:lnSpc>
                <a:spcPct val="114000"/>
              </a:lnSpc>
              <a:spcBef>
                <a:spcPts val="600"/>
              </a:spcBef>
              <a:buFont typeface="Wingdings" panose="05000000000000000000" pitchFamily="2" charset="2"/>
              <a:buChar char="Ø"/>
            </a:pPr>
            <a:r>
              <a:rPr lang="it-IT" sz="2000" dirty="0" smtClean="0"/>
              <a:t>Mostrare agli elettori un economia «in crescita», con un maggiore tasso di occupazione.</a:t>
            </a:r>
          </a:p>
          <a:p>
            <a:pPr>
              <a:lnSpc>
                <a:spcPct val="114000"/>
              </a:lnSpc>
              <a:spcBef>
                <a:spcPts val="600"/>
              </a:spcBef>
            </a:pPr>
            <a:r>
              <a:rPr lang="it-IT" sz="2000" b="1" i="1" dirty="0" smtClean="0"/>
              <a:t>Qual’ è il nuovo equilibrio di LP</a:t>
            </a:r>
            <a:r>
              <a:rPr lang="it-IT" sz="2000" dirty="0" smtClean="0"/>
              <a:t>?</a:t>
            </a:r>
          </a:p>
          <a:p>
            <a:pPr marL="342900" lvl="1" indent="-342900">
              <a:lnSpc>
                <a:spcPct val="114000"/>
              </a:lnSpc>
              <a:spcBef>
                <a:spcPts val="600"/>
              </a:spcBef>
              <a:buFont typeface="Arial" panose="020B0604020202020204" pitchFamily="34" charset="0"/>
              <a:buChar char="•"/>
            </a:pPr>
            <a:r>
              <a:rPr lang="it-IT" sz="2000" dirty="0" smtClean="0"/>
              <a:t>In cambi </a:t>
            </a:r>
            <a:r>
              <a:rPr lang="it-IT" sz="2000" b="1" dirty="0" smtClean="0">
                <a:solidFill>
                  <a:srgbClr val="0070C0"/>
                </a:solidFill>
              </a:rPr>
              <a:t>fissi</a:t>
            </a:r>
            <a:r>
              <a:rPr lang="it-IT" sz="2000" dirty="0" smtClean="0"/>
              <a:t>, il risultato di una PF espansiva è un apprezzamento del tasso di cambio reale – se prima il saldo NX era in pareggio, ora è in disavanzo.</a:t>
            </a:r>
          </a:p>
          <a:p>
            <a:pPr marL="342900" lvl="1" indent="-342900">
              <a:lnSpc>
                <a:spcPct val="114000"/>
              </a:lnSpc>
              <a:spcBef>
                <a:spcPts val="600"/>
              </a:spcBef>
              <a:buFont typeface="Arial" panose="020B0604020202020204" pitchFamily="34" charset="0"/>
              <a:buChar char="•"/>
            </a:pPr>
            <a:r>
              <a:rPr lang="it-IT" sz="2000" dirty="0" smtClean="0"/>
              <a:t>In cambi </a:t>
            </a:r>
            <a:r>
              <a:rPr lang="it-IT" sz="2000" b="1" dirty="0" smtClean="0">
                <a:solidFill>
                  <a:srgbClr val="0070C0"/>
                </a:solidFill>
              </a:rPr>
              <a:t>flessibili</a:t>
            </a:r>
            <a:r>
              <a:rPr lang="it-IT" sz="2000" dirty="0" smtClean="0"/>
              <a:t>, è aumentato il tasso di inflazione di LP.  Se la BC desidera mantenere un tasso d’inflazione in permanenza più elevato che nel resto del mondo, allora il tasso di cambio nominale si svaluterà nel tempo in base al differenziale d’inflazione.</a:t>
            </a:r>
          </a:p>
        </p:txBody>
      </p:sp>
      <p:sp>
        <p:nvSpPr>
          <p:cNvPr id="4" name="Segnaposto piè di pagina 3"/>
          <p:cNvSpPr>
            <a:spLocks noGrp="1"/>
          </p:cNvSpPr>
          <p:nvPr>
            <p:ph type="ftr" sz="quarter" idx="11"/>
          </p:nvPr>
        </p:nvSpPr>
        <p:spPr>
          <a:xfrm>
            <a:off x="1119667" y="6226227"/>
            <a:ext cx="4114800" cy="365125"/>
          </a:xfrm>
        </p:spPr>
        <p:txBody>
          <a:bodyPr/>
          <a:lstStyle/>
          <a:p>
            <a:pPr algn="l"/>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12</a:t>
            </a:fld>
            <a:endParaRPr lang="en-US"/>
          </a:p>
        </p:txBody>
      </p:sp>
    </p:spTree>
    <p:extLst>
      <p:ext uri="{BB962C8B-B14F-4D97-AF65-F5344CB8AC3E}">
        <p14:creationId xmlns:p14="http://schemas.microsoft.com/office/powerpoint/2010/main" val="1632689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1.2.  Politiche restrittive per ridurre l’inflazione</a:t>
            </a:r>
            <a:endParaRPr lang="it-IT" altLang="en-US" sz="2400" b="1" dirty="0">
              <a:latin typeface="+mn-lt"/>
            </a:endParaRPr>
          </a:p>
        </p:txBody>
      </p:sp>
      <p:sp>
        <p:nvSpPr>
          <p:cNvPr id="6" name="Rettangolo 5"/>
          <p:cNvSpPr/>
          <p:nvPr/>
        </p:nvSpPr>
        <p:spPr>
          <a:xfrm>
            <a:off x="1197429" y="1142735"/>
            <a:ext cx="10084838" cy="4992136"/>
          </a:xfrm>
          <a:prstGeom prst="rect">
            <a:avLst/>
          </a:prstGeom>
        </p:spPr>
        <p:txBody>
          <a:bodyPr wrap="square">
            <a:spAutoFit/>
          </a:bodyPr>
          <a:lstStyle/>
          <a:p>
            <a:pPr marL="0" lvl="1">
              <a:lnSpc>
                <a:spcPct val="114000"/>
              </a:lnSpc>
              <a:spcBef>
                <a:spcPts val="600"/>
              </a:spcBef>
            </a:pPr>
            <a:r>
              <a:rPr lang="it-IT" sz="2000" b="1" i="1" dirty="0" smtClean="0">
                <a:solidFill>
                  <a:srgbClr val="C00000"/>
                </a:solidFill>
              </a:rPr>
              <a:t>Da dove nasce un’inflazione troppo elevata?</a:t>
            </a:r>
          </a:p>
          <a:p>
            <a:pPr marL="342900" lvl="1" indent="-342900">
              <a:lnSpc>
                <a:spcPct val="114000"/>
              </a:lnSpc>
              <a:spcBef>
                <a:spcPts val="600"/>
              </a:spcBef>
              <a:buFont typeface="Arial" panose="020B0604020202020204" pitchFamily="34" charset="0"/>
              <a:buChar char="•"/>
            </a:pPr>
            <a:r>
              <a:rPr lang="it-IT" sz="2000" dirty="0" smtClean="0"/>
              <a:t>In cambi flessibili, ogni paese può scegliere il proprio tasso d’inflazione.</a:t>
            </a:r>
          </a:p>
          <a:p>
            <a:pPr marL="0" lvl="1">
              <a:lnSpc>
                <a:spcPct val="114000"/>
              </a:lnSpc>
              <a:spcBef>
                <a:spcPts val="600"/>
              </a:spcBef>
            </a:pPr>
            <a:r>
              <a:rPr lang="it-IT" sz="2000" b="1" dirty="0" smtClean="0"/>
              <a:t>Tassi d’inflazione persistentemente elevati</a:t>
            </a:r>
            <a:r>
              <a:rPr lang="it-IT" sz="2000" dirty="0"/>
              <a:t> </a:t>
            </a:r>
            <a:r>
              <a:rPr lang="it-IT" sz="2000" dirty="0" smtClean="0"/>
              <a:t>sono la conseguenza di politiche monetarie espansive …</a:t>
            </a:r>
          </a:p>
          <a:p>
            <a:pPr lvl="1" indent="-457200">
              <a:lnSpc>
                <a:spcPct val="114000"/>
              </a:lnSpc>
              <a:spcBef>
                <a:spcPts val="600"/>
              </a:spcBef>
              <a:buFont typeface="+mj-lt"/>
              <a:buAutoNum type="alphaUcPeriod"/>
            </a:pPr>
            <a:r>
              <a:rPr lang="it-IT" sz="2000" dirty="0" smtClean="0"/>
              <a:t>… scelte dalla BC per aumentare (almeno temporaneamente) il livello di attività economica ed il tasso di occupazione  (</a:t>
            </a:r>
            <a:r>
              <a:rPr lang="it-IT" sz="2000" i="1" dirty="0" smtClean="0"/>
              <a:t>vedi i lucidi precedenti</a:t>
            </a:r>
            <a:r>
              <a:rPr lang="it-IT" sz="2000" dirty="0" smtClean="0"/>
              <a:t>), </a:t>
            </a:r>
          </a:p>
          <a:p>
            <a:pPr marL="0" lvl="1">
              <a:lnSpc>
                <a:spcPct val="114000"/>
              </a:lnSpc>
            </a:pPr>
            <a:r>
              <a:rPr lang="it-IT" sz="2000" i="1" dirty="0" smtClean="0">
                <a:solidFill>
                  <a:srgbClr val="000000"/>
                </a:solidFill>
              </a:rPr>
              <a:t>oppure:</a:t>
            </a:r>
          </a:p>
          <a:p>
            <a:pPr lvl="1" indent="-457200">
              <a:lnSpc>
                <a:spcPct val="114000"/>
              </a:lnSpc>
              <a:buFont typeface="+mj-lt"/>
              <a:buAutoNum type="alphaUcPeriod" startAt="2"/>
            </a:pPr>
            <a:r>
              <a:rPr lang="it-IT" sz="2000" dirty="0" smtClean="0">
                <a:solidFill>
                  <a:srgbClr val="000000"/>
                </a:solidFill>
              </a:rPr>
              <a:t>…. adottate dalla BC per «</a:t>
            </a:r>
            <a:r>
              <a:rPr lang="it-IT" sz="2000" b="1" dirty="0" smtClean="0">
                <a:solidFill>
                  <a:srgbClr val="7030A0"/>
                </a:solidFill>
              </a:rPr>
              <a:t>accomodare</a:t>
            </a:r>
            <a:r>
              <a:rPr lang="it-IT" sz="2000" dirty="0" smtClean="0"/>
              <a:t>»</a:t>
            </a:r>
            <a:r>
              <a:rPr lang="it-IT" sz="2000" dirty="0" smtClean="0">
                <a:solidFill>
                  <a:srgbClr val="000000"/>
                </a:solidFill>
              </a:rPr>
              <a:t>  PF eccessivamente espansive (vedi </a:t>
            </a:r>
            <a:r>
              <a:rPr lang="it-IT" sz="2000" dirty="0" err="1" smtClean="0">
                <a:solidFill>
                  <a:srgbClr val="000000"/>
                </a:solidFill>
              </a:rPr>
              <a:t>lez</a:t>
            </a:r>
            <a:r>
              <a:rPr lang="it-IT" sz="2000" dirty="0" smtClean="0">
                <a:solidFill>
                  <a:srgbClr val="000000"/>
                </a:solidFill>
              </a:rPr>
              <a:t>. </a:t>
            </a:r>
            <a:r>
              <a:rPr lang="it-IT" sz="2000" dirty="0" smtClean="0">
                <a:solidFill>
                  <a:srgbClr val="000000"/>
                </a:solidFill>
              </a:rPr>
              <a:t>5 </a:t>
            </a:r>
            <a:r>
              <a:rPr lang="it-IT" sz="2000" dirty="0" smtClean="0">
                <a:solidFill>
                  <a:srgbClr val="000000"/>
                </a:solidFill>
              </a:rPr>
              <a:t>e </a:t>
            </a:r>
            <a:r>
              <a:rPr lang="it-IT" sz="2000" dirty="0" err="1" smtClean="0">
                <a:solidFill>
                  <a:srgbClr val="000000"/>
                </a:solidFill>
              </a:rPr>
              <a:t>lez</a:t>
            </a:r>
            <a:r>
              <a:rPr lang="it-IT" sz="2000" dirty="0" smtClean="0">
                <a:solidFill>
                  <a:srgbClr val="000000"/>
                </a:solidFill>
              </a:rPr>
              <a:t>. 17):</a:t>
            </a:r>
          </a:p>
          <a:p>
            <a:pPr marL="400050" lvl="1" indent="0">
              <a:spcBef>
                <a:spcPts val="600"/>
              </a:spcBef>
              <a:buNone/>
            </a:pPr>
            <a:r>
              <a:rPr lang="en-US" sz="2000" i="1" dirty="0" smtClean="0">
                <a:solidFill>
                  <a:srgbClr val="005C5A"/>
                </a:solidFill>
              </a:rPr>
              <a:t>“Governments </a:t>
            </a:r>
            <a:r>
              <a:rPr lang="en-US" sz="2000" i="1" dirty="0">
                <a:solidFill>
                  <a:srgbClr val="005C5A"/>
                </a:solidFill>
              </a:rPr>
              <a:t>do not print money at a rapid rate out of a clear blue sky. </a:t>
            </a:r>
          </a:p>
          <a:p>
            <a:pPr marL="400050" lvl="1" indent="0">
              <a:buNone/>
            </a:pPr>
            <a:r>
              <a:rPr lang="en-US" sz="2000" i="1" dirty="0" smtClean="0">
                <a:solidFill>
                  <a:srgbClr val="005C5A"/>
                </a:solidFill>
              </a:rPr>
              <a:t> They </a:t>
            </a:r>
            <a:r>
              <a:rPr lang="en-US" sz="2000" i="1" dirty="0">
                <a:solidFill>
                  <a:srgbClr val="005C5A"/>
                </a:solidFill>
              </a:rPr>
              <a:t>generally print money in order to cover their budget deficits. </a:t>
            </a:r>
          </a:p>
          <a:p>
            <a:pPr marL="400050" lvl="1" indent="0">
              <a:buNone/>
            </a:pPr>
            <a:r>
              <a:rPr lang="en-US" sz="2000" i="1" dirty="0" smtClean="0">
                <a:solidFill>
                  <a:srgbClr val="005C5A"/>
                </a:solidFill>
              </a:rPr>
              <a:t> Rapid </a:t>
            </a:r>
            <a:r>
              <a:rPr lang="en-US" sz="2000" i="1" dirty="0">
                <a:solidFill>
                  <a:srgbClr val="005C5A"/>
                </a:solidFill>
              </a:rPr>
              <a:t>money growth is conceivable without an underlying fiscal imbalance. </a:t>
            </a:r>
            <a:endParaRPr lang="en-US" sz="2000" i="1" dirty="0" smtClean="0">
              <a:solidFill>
                <a:srgbClr val="005C5A"/>
              </a:solidFill>
            </a:endParaRPr>
          </a:p>
          <a:p>
            <a:pPr marL="400050" lvl="1" indent="0">
              <a:buNone/>
            </a:pPr>
            <a:r>
              <a:rPr lang="en-US" sz="2000" i="1" dirty="0">
                <a:solidFill>
                  <a:srgbClr val="005C5A"/>
                </a:solidFill>
              </a:rPr>
              <a:t> </a:t>
            </a:r>
            <a:r>
              <a:rPr lang="en-US" sz="2000" i="1" dirty="0" smtClean="0">
                <a:solidFill>
                  <a:srgbClr val="005C5A"/>
                </a:solidFill>
              </a:rPr>
              <a:t>But </a:t>
            </a:r>
            <a:r>
              <a:rPr lang="en-US" sz="2000" i="1" dirty="0">
                <a:solidFill>
                  <a:srgbClr val="005C5A"/>
                </a:solidFill>
              </a:rPr>
              <a:t>it is unlikely. </a:t>
            </a:r>
          </a:p>
          <a:p>
            <a:pPr marL="400050" lvl="1" indent="0">
              <a:buNone/>
            </a:pPr>
            <a:r>
              <a:rPr lang="en-US" sz="2000" i="1" dirty="0" smtClean="0">
                <a:solidFill>
                  <a:srgbClr val="005C5A"/>
                </a:solidFill>
              </a:rPr>
              <a:t> Thus </a:t>
            </a:r>
            <a:r>
              <a:rPr lang="en-US" sz="2000" b="1" i="1" dirty="0">
                <a:solidFill>
                  <a:srgbClr val="005A58"/>
                </a:solidFill>
              </a:rPr>
              <a:t>rapid inflation is almost always a fiscal phenomenon</a:t>
            </a:r>
            <a:r>
              <a:rPr lang="en-US" sz="2000" dirty="0"/>
              <a:t>”</a:t>
            </a:r>
            <a:r>
              <a:rPr lang="en-US" sz="2000" b="1" dirty="0"/>
              <a:t> </a:t>
            </a:r>
          </a:p>
          <a:p>
            <a:pPr marL="400050" lvl="1" indent="0" algn="r">
              <a:buNone/>
            </a:pPr>
            <a:r>
              <a:rPr lang="en-US" sz="1600" dirty="0">
                <a:solidFill>
                  <a:srgbClr val="005C5A"/>
                </a:solidFill>
              </a:rPr>
              <a:t>Fischer and Easterly (1990, pp.138-39)</a:t>
            </a:r>
            <a:endParaRPr lang="it-IT" sz="2000" dirty="0" smtClean="0">
              <a:solidFill>
                <a:srgbClr val="005C5A"/>
              </a:solidFill>
            </a:endParaRPr>
          </a:p>
        </p:txBody>
      </p:sp>
      <p:sp>
        <p:nvSpPr>
          <p:cNvPr id="4" name="Segnaposto piè di pagina 3"/>
          <p:cNvSpPr>
            <a:spLocks noGrp="1"/>
          </p:cNvSpPr>
          <p:nvPr>
            <p:ph type="ftr" sz="quarter" idx="11"/>
          </p:nvPr>
        </p:nvSpPr>
        <p:spPr>
          <a:xfrm>
            <a:off x="1197429" y="6255030"/>
            <a:ext cx="4114800" cy="365125"/>
          </a:xfrm>
        </p:spPr>
        <p:txBody>
          <a:bodyPr/>
          <a:lstStyle/>
          <a:p>
            <a:pPr algn="l"/>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13</a:t>
            </a:fld>
            <a:endParaRPr lang="en-US"/>
          </a:p>
        </p:txBody>
      </p:sp>
    </p:spTree>
    <p:extLst>
      <p:ext uri="{BB962C8B-B14F-4D97-AF65-F5344CB8AC3E}">
        <p14:creationId xmlns:p14="http://schemas.microsoft.com/office/powerpoint/2010/main" val="3627146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Politiche restrittive per ridurre l’inflazione (2)</a:t>
            </a:r>
            <a:endParaRPr lang="it-IT" altLang="en-US" sz="2400" dirty="0">
              <a:latin typeface="+mn-lt"/>
            </a:endParaRPr>
          </a:p>
        </p:txBody>
      </p:sp>
      <p:sp>
        <p:nvSpPr>
          <p:cNvPr id="8" name="Rectangle 3"/>
          <p:cNvSpPr txBox="1">
            <a:spLocks noChangeArrowheads="1"/>
          </p:cNvSpPr>
          <p:nvPr/>
        </p:nvSpPr>
        <p:spPr>
          <a:xfrm>
            <a:off x="1197429" y="1271651"/>
            <a:ext cx="9581309" cy="418119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Bef>
                <a:spcPts val="600"/>
              </a:spcBef>
              <a:buClr>
                <a:schemeClr val="hlink"/>
              </a:buClr>
              <a:buFont typeface="Arial" panose="020B0604020202020204" pitchFamily="34" charset="0"/>
              <a:buNone/>
              <a:defRPr/>
            </a:pPr>
            <a:r>
              <a:rPr lang="it-IT" altLang="en-US" sz="1800" dirty="0" smtClean="0"/>
              <a:t>Supponiamo che la banca centrale abbia «</a:t>
            </a:r>
            <a:r>
              <a:rPr lang="it-IT" altLang="en-US" sz="1800" b="1" i="1" dirty="0" smtClean="0"/>
              <a:t>ereditato</a:t>
            </a:r>
            <a:r>
              <a:rPr lang="it-IT" altLang="en-US" sz="1800" dirty="0" smtClean="0"/>
              <a:t>» un tasso di inflazione troppo elevato. </a:t>
            </a:r>
          </a:p>
          <a:p>
            <a:pPr marL="0" indent="0">
              <a:lnSpc>
                <a:spcPct val="114000"/>
              </a:lnSpc>
              <a:spcBef>
                <a:spcPts val="600"/>
              </a:spcBef>
              <a:buClr>
                <a:schemeClr val="hlink"/>
              </a:buClr>
              <a:buFont typeface="Arial" panose="020B0604020202020204" pitchFamily="34" charset="0"/>
              <a:buNone/>
              <a:defRPr/>
            </a:pPr>
            <a:r>
              <a:rPr lang="it-IT" altLang="en-US" sz="1800" dirty="0" smtClean="0"/>
              <a:t>Come fare per ridurlo?</a:t>
            </a:r>
          </a:p>
          <a:p>
            <a:pPr marL="0" indent="0">
              <a:lnSpc>
                <a:spcPct val="114000"/>
              </a:lnSpc>
              <a:spcBef>
                <a:spcPts val="600"/>
              </a:spcBef>
              <a:buClr>
                <a:schemeClr val="hlink"/>
              </a:buClr>
              <a:buFont typeface="Arial" panose="020B0604020202020204" pitchFamily="34" charset="0"/>
              <a:buNone/>
              <a:defRPr/>
            </a:pPr>
            <a:r>
              <a:rPr lang="it-IT" altLang="en-US" sz="1800" dirty="0" smtClean="0"/>
              <a:t>Utilizziamo la Curva di Offerta aggregata neo-Keynesiana  </a:t>
            </a:r>
            <a:r>
              <a:rPr lang="it-IT" altLang="en-US" sz="1800" i="1" dirty="0" smtClean="0">
                <a:solidFill>
                  <a:srgbClr val="00B050"/>
                </a:solidFill>
              </a:rPr>
              <a:t>(v. </a:t>
            </a:r>
            <a:r>
              <a:rPr lang="it-IT" altLang="en-US" sz="1800" i="1" dirty="0" smtClean="0">
                <a:solidFill>
                  <a:srgbClr val="00B050"/>
                </a:solidFill>
              </a:rPr>
              <a:t>Lez.13)  </a:t>
            </a:r>
            <a:r>
              <a:rPr lang="it-IT" altLang="en-US" sz="1800" dirty="0" smtClean="0"/>
              <a:t>in questa formulazione:</a:t>
            </a:r>
          </a:p>
          <a:p>
            <a:pPr marL="0" indent="0" algn="ctr">
              <a:lnSpc>
                <a:spcPct val="114000"/>
              </a:lnSpc>
              <a:spcBef>
                <a:spcPts val="1200"/>
              </a:spcBef>
              <a:spcAft>
                <a:spcPts val="600"/>
              </a:spcAft>
              <a:buClr>
                <a:schemeClr val="hlink"/>
              </a:buClr>
              <a:buFont typeface="Arial" panose="020B0604020202020204" pitchFamily="34" charset="0"/>
              <a:buNone/>
              <a:defRPr/>
            </a:pPr>
            <a:r>
              <a:rPr lang="el-GR" altLang="en-US" sz="2000" b="1" i="1" dirty="0" smtClean="0">
                <a:solidFill>
                  <a:srgbClr val="C00000"/>
                </a:solidFill>
              </a:rPr>
              <a:t>π</a:t>
            </a:r>
            <a:r>
              <a:rPr lang="it-IT" altLang="en-US" sz="2000" b="1" i="1" dirty="0" smtClean="0">
                <a:solidFill>
                  <a:srgbClr val="C00000"/>
                </a:solidFill>
              </a:rPr>
              <a:t> = </a:t>
            </a:r>
            <a:r>
              <a:rPr lang="el-GR" altLang="en-US" sz="2000" b="1" i="1" dirty="0" smtClean="0">
                <a:solidFill>
                  <a:srgbClr val="C00000"/>
                </a:solidFill>
              </a:rPr>
              <a:t>π</a:t>
            </a:r>
            <a:r>
              <a:rPr lang="it-IT" altLang="en-US" sz="2000" b="1" i="1" baseline="30000" dirty="0" smtClean="0">
                <a:solidFill>
                  <a:srgbClr val="C00000"/>
                </a:solidFill>
              </a:rPr>
              <a:t>a</a:t>
            </a:r>
            <a:r>
              <a:rPr lang="it-IT" altLang="en-US" sz="2000" b="1" i="1" dirty="0" smtClean="0">
                <a:solidFill>
                  <a:srgbClr val="C00000"/>
                </a:solidFill>
              </a:rPr>
              <a:t> + </a:t>
            </a:r>
            <a:r>
              <a:rPr lang="el-GR" altLang="en-US" sz="2000" b="1" i="1" dirty="0" smtClean="0">
                <a:solidFill>
                  <a:srgbClr val="C00000"/>
                </a:solidFill>
                <a:latin typeface="Arial" panose="020B0604020202020204" pitchFamily="34" charset="0"/>
                <a:cs typeface="Arial" panose="020B0604020202020204" pitchFamily="34" charset="0"/>
              </a:rPr>
              <a:t>β</a:t>
            </a:r>
            <a:r>
              <a:rPr lang="it-IT" altLang="en-US" sz="2000" b="1" i="1" dirty="0" smtClean="0">
                <a:solidFill>
                  <a:srgbClr val="C00000"/>
                </a:solidFill>
              </a:rPr>
              <a:t> (Y - Y*)</a:t>
            </a:r>
          </a:p>
          <a:p>
            <a:pPr>
              <a:lnSpc>
                <a:spcPct val="114000"/>
              </a:lnSpc>
              <a:spcBef>
                <a:spcPts val="600"/>
              </a:spcBef>
              <a:buClr>
                <a:schemeClr val="hlink"/>
              </a:buClr>
              <a:defRPr/>
            </a:pPr>
            <a:r>
              <a:rPr lang="it-IT" sz="1800" dirty="0" smtClean="0"/>
              <a:t>In caso di </a:t>
            </a:r>
            <a:r>
              <a:rPr lang="it-IT" sz="1800" b="1" dirty="0" smtClean="0">
                <a:solidFill>
                  <a:srgbClr val="000099"/>
                </a:solidFill>
              </a:rPr>
              <a:t>inflazione elevata e persistente </a:t>
            </a:r>
            <a:r>
              <a:rPr lang="it-IT" sz="1800" dirty="0" smtClean="0"/>
              <a:t>(</a:t>
            </a:r>
            <a:r>
              <a:rPr lang="el-GR" altLang="en-US" sz="1800" b="1" i="1" dirty="0" smtClean="0">
                <a:solidFill>
                  <a:schemeClr val="accent1">
                    <a:lumMod val="50000"/>
                  </a:schemeClr>
                </a:solidFill>
              </a:rPr>
              <a:t>π</a:t>
            </a:r>
            <a:r>
              <a:rPr lang="it-IT" altLang="en-US" sz="1800" b="1" i="1" baseline="30000" dirty="0" smtClean="0">
                <a:solidFill>
                  <a:schemeClr val="accent1">
                    <a:lumMod val="50000"/>
                  </a:schemeClr>
                </a:solidFill>
              </a:rPr>
              <a:t>a </a:t>
            </a:r>
            <a:r>
              <a:rPr lang="it-IT" altLang="en-US" sz="1800" dirty="0" smtClean="0"/>
              <a:t>molto elevata), </a:t>
            </a:r>
          </a:p>
          <a:p>
            <a:pPr marL="0" indent="0">
              <a:lnSpc>
                <a:spcPct val="114000"/>
              </a:lnSpc>
              <a:spcBef>
                <a:spcPts val="600"/>
              </a:spcBef>
              <a:buClr>
                <a:schemeClr val="hlink"/>
              </a:buClr>
              <a:buFont typeface="Arial" panose="020B0604020202020204" pitchFamily="34" charset="0"/>
              <a:buNone/>
              <a:defRPr/>
            </a:pPr>
            <a:r>
              <a:rPr lang="it-IT" altLang="en-US" sz="1800" dirty="0" smtClean="0"/>
              <a:t>     una </a:t>
            </a:r>
            <a:r>
              <a:rPr lang="it-IT" altLang="en-US" sz="1800" b="1" dirty="0" smtClean="0">
                <a:solidFill>
                  <a:schemeClr val="accent1">
                    <a:lumMod val="50000"/>
                  </a:schemeClr>
                </a:solidFill>
              </a:rPr>
              <a:t>PM restrittiva </a:t>
            </a:r>
            <a:r>
              <a:rPr lang="it-IT" altLang="en-US" sz="1800" dirty="0" smtClean="0"/>
              <a:t>(diminuzione di M):</a:t>
            </a:r>
          </a:p>
          <a:p>
            <a:pPr lvl="1">
              <a:lnSpc>
                <a:spcPct val="114000"/>
              </a:lnSpc>
              <a:spcBef>
                <a:spcPts val="1200"/>
              </a:spcBef>
              <a:buClr>
                <a:schemeClr val="hlink"/>
              </a:buClr>
              <a:buFont typeface="Wingdings" panose="05000000000000000000" pitchFamily="2" charset="2"/>
              <a:buChar char="Ø"/>
              <a:defRPr/>
            </a:pPr>
            <a:r>
              <a:rPr lang="it-IT" altLang="en-US" sz="1800" dirty="0" smtClean="0"/>
              <a:t>Ha effetti </a:t>
            </a:r>
            <a:r>
              <a:rPr lang="it-IT" altLang="en-US" sz="1800" b="1" dirty="0" err="1" smtClean="0">
                <a:solidFill>
                  <a:srgbClr val="006666"/>
                </a:solidFill>
              </a:rPr>
              <a:t>dis</a:t>
            </a:r>
            <a:r>
              <a:rPr lang="it-IT" altLang="en-US" sz="1800" b="1" dirty="0" smtClean="0">
                <a:solidFill>
                  <a:srgbClr val="006666"/>
                </a:solidFill>
              </a:rPr>
              <a:t>-inflazionistici</a:t>
            </a:r>
            <a:r>
              <a:rPr lang="it-IT" altLang="en-US" sz="1800" dirty="0" smtClean="0"/>
              <a:t> (senza indurre una recessione) se viene adeguatamente            </a:t>
            </a:r>
            <a:r>
              <a:rPr lang="it-IT" altLang="en-US" sz="1800" b="1" dirty="0" err="1" smtClean="0">
                <a:solidFill>
                  <a:srgbClr val="006666"/>
                </a:solidFill>
              </a:rPr>
              <a:t>pre</a:t>
            </a:r>
            <a:r>
              <a:rPr lang="it-IT" altLang="en-US" sz="1800" b="1" dirty="0" smtClean="0">
                <a:solidFill>
                  <a:srgbClr val="006666"/>
                </a:solidFill>
              </a:rPr>
              <a:t>-annunciata </a:t>
            </a:r>
            <a:r>
              <a:rPr lang="it-IT" altLang="en-US" sz="1800" dirty="0" smtClean="0"/>
              <a:t>e riesce subito ad influenzare (al ribasso) le </a:t>
            </a:r>
            <a:r>
              <a:rPr lang="it-IT" altLang="en-US" sz="1800" b="1" dirty="0" smtClean="0">
                <a:solidFill>
                  <a:srgbClr val="006666"/>
                </a:solidFill>
              </a:rPr>
              <a:t>aspettative</a:t>
            </a:r>
            <a:r>
              <a:rPr lang="it-IT" altLang="en-US" sz="1800" dirty="0" smtClean="0"/>
              <a:t> d’inflazione.</a:t>
            </a:r>
          </a:p>
          <a:p>
            <a:pPr lvl="1">
              <a:lnSpc>
                <a:spcPct val="114000"/>
              </a:lnSpc>
              <a:spcBef>
                <a:spcPts val="1200"/>
              </a:spcBef>
              <a:buClr>
                <a:schemeClr val="hlink"/>
              </a:buClr>
              <a:buFont typeface="Wingdings" panose="05000000000000000000" pitchFamily="2" charset="2"/>
              <a:buChar char="Ø"/>
              <a:defRPr/>
            </a:pPr>
            <a:r>
              <a:rPr lang="it-IT" altLang="en-US" sz="1800" dirty="0" smtClean="0"/>
              <a:t>Se invece le </a:t>
            </a:r>
            <a:r>
              <a:rPr lang="it-IT" altLang="en-US" sz="1800" b="1" dirty="0" smtClean="0">
                <a:solidFill>
                  <a:srgbClr val="006666"/>
                </a:solidFill>
              </a:rPr>
              <a:t>aspettative restano elevate </a:t>
            </a:r>
            <a:r>
              <a:rPr lang="it-IT" altLang="en-US" sz="1800" dirty="0" smtClean="0"/>
              <a:t>(perché la manovra </a:t>
            </a:r>
            <a:r>
              <a:rPr lang="it-IT" altLang="en-US" sz="1800" b="1" i="1" u="sng" dirty="0" smtClean="0"/>
              <a:t>non</a:t>
            </a:r>
            <a:r>
              <a:rPr lang="it-IT" altLang="en-US" sz="1800" dirty="0" smtClean="0"/>
              <a:t> è stata </a:t>
            </a:r>
            <a:r>
              <a:rPr lang="it-IT" altLang="en-US" sz="1800" b="1" i="1" dirty="0" smtClean="0"/>
              <a:t>preannunciata</a:t>
            </a:r>
            <a:r>
              <a:rPr lang="it-IT" altLang="en-US" sz="1800" dirty="0" smtClean="0"/>
              <a:t>, oppure </a:t>
            </a:r>
            <a:r>
              <a:rPr lang="it-IT" altLang="en-US" sz="1800" b="1" i="1" u="sng" dirty="0" smtClean="0"/>
              <a:t>non</a:t>
            </a:r>
            <a:r>
              <a:rPr lang="it-IT" altLang="en-US" sz="1800" dirty="0" smtClean="0"/>
              <a:t> è stata ritenuta </a:t>
            </a:r>
            <a:r>
              <a:rPr lang="it-IT" altLang="en-US" sz="1800" b="1" i="1" dirty="0" smtClean="0"/>
              <a:t>credibile</a:t>
            </a:r>
            <a:r>
              <a:rPr lang="it-IT" altLang="en-US" sz="1800" dirty="0" smtClean="0"/>
              <a:t>) allora gli effetti sono soprattutto </a:t>
            </a:r>
            <a:r>
              <a:rPr lang="it-IT" altLang="en-US" sz="1800" b="1" dirty="0" smtClean="0">
                <a:solidFill>
                  <a:srgbClr val="C00000"/>
                </a:solidFill>
              </a:rPr>
              <a:t>recessivi</a:t>
            </a:r>
            <a:r>
              <a:rPr lang="it-IT" altLang="en-US" sz="1800" dirty="0" smtClean="0"/>
              <a:t> . </a:t>
            </a:r>
          </a:p>
          <a:p>
            <a:pPr lvl="2">
              <a:lnSpc>
                <a:spcPct val="114000"/>
              </a:lnSpc>
              <a:spcBef>
                <a:spcPts val="600"/>
              </a:spcBef>
              <a:buClr>
                <a:schemeClr val="hlink"/>
              </a:buClr>
              <a:buFont typeface="Wingdings" panose="05000000000000000000" pitchFamily="2" charset="2"/>
              <a:buChar char="q"/>
              <a:defRPr/>
            </a:pPr>
            <a:r>
              <a:rPr lang="it-IT" altLang="en-US" sz="1800" dirty="0" smtClean="0"/>
              <a:t> Solo successivamente l’inflazione diminuirà</a:t>
            </a:r>
            <a:r>
              <a:rPr lang="it-IT" altLang="en-US" sz="1400" dirty="0" smtClean="0"/>
              <a:t>.</a:t>
            </a:r>
            <a:endParaRPr lang="it-IT" sz="1400" b="1" i="1" dirty="0">
              <a:solidFill>
                <a:srgbClr val="000099"/>
              </a:solidFill>
            </a:endParaRPr>
          </a:p>
        </p:txBody>
      </p:sp>
      <p:sp>
        <p:nvSpPr>
          <p:cNvPr id="4" name="Segnaposto piè di pagina 3"/>
          <p:cNvSpPr>
            <a:spLocks noGrp="1"/>
          </p:cNvSpPr>
          <p:nvPr>
            <p:ph type="ftr" sz="quarter" idx="11"/>
          </p:nvPr>
        </p:nvSpPr>
        <p:spPr>
          <a:xfrm>
            <a:off x="1132514" y="6356350"/>
            <a:ext cx="2357306" cy="365125"/>
          </a:xfrm>
        </p:spPr>
        <p:txBody>
          <a:bodyPr/>
          <a:lstStyle/>
          <a:p>
            <a:pPr algn="l"/>
            <a:r>
              <a:rPr lang="it-IT" dirty="0" err="1" smtClean="0"/>
              <a:t>Lez</a:t>
            </a:r>
            <a:r>
              <a:rPr lang="it-IT" dirty="0" smtClean="0"/>
              <a:t>. 16: Politiche DA</a:t>
            </a:r>
            <a:endParaRPr lang="en-US" dirty="0"/>
          </a:p>
        </p:txBody>
      </p:sp>
      <p:sp>
        <p:nvSpPr>
          <p:cNvPr id="6" name="Segnaposto numero diapositiva 5"/>
          <p:cNvSpPr>
            <a:spLocks noGrp="1"/>
          </p:cNvSpPr>
          <p:nvPr>
            <p:ph type="sldNum" sz="quarter" idx="12"/>
          </p:nvPr>
        </p:nvSpPr>
        <p:spPr/>
        <p:txBody>
          <a:bodyPr/>
          <a:lstStyle/>
          <a:p>
            <a:fld id="{C4DF08F0-7527-418C-A9E9-D730B5F6038F}" type="slidenum">
              <a:rPr lang="en-US" smtClean="0"/>
              <a:t>14</a:t>
            </a:fld>
            <a:endParaRPr lang="en-US"/>
          </a:p>
        </p:txBody>
      </p:sp>
    </p:spTree>
    <p:extLst>
      <p:ext uri="{BB962C8B-B14F-4D97-AF65-F5344CB8AC3E}">
        <p14:creationId xmlns:p14="http://schemas.microsoft.com/office/powerpoint/2010/main" val="2157327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Righ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Righ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trips(downRigh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trips(downRight)">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strips(downRight)">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strips(downRight)">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strips(downRight)">
                                      <p:cBhvr>
                                        <p:cTn id="42" dur="50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strips(downRight)">
                                      <p:cBhvr>
                                        <p:cTn id="4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Politiche restrittive per ridurre l’inflazione (3)</a:t>
            </a:r>
            <a:endParaRPr lang="it-IT" altLang="en-US" sz="2400" dirty="0">
              <a:latin typeface="+mn-lt"/>
            </a:endParaRPr>
          </a:p>
        </p:txBody>
      </p:sp>
      <p:sp>
        <p:nvSpPr>
          <p:cNvPr id="9" name="Rectangle 3"/>
          <p:cNvSpPr txBox="1">
            <a:spLocks noChangeArrowheads="1"/>
          </p:cNvSpPr>
          <p:nvPr/>
        </p:nvSpPr>
        <p:spPr>
          <a:xfrm>
            <a:off x="1275127" y="1283516"/>
            <a:ext cx="9471170" cy="47787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25000"/>
              </a:spcBef>
              <a:buClr>
                <a:schemeClr val="hlink"/>
              </a:buClr>
              <a:buFont typeface="Arial" panose="020B0604020202020204" pitchFamily="34" charset="0"/>
              <a:buNone/>
              <a:defRPr/>
            </a:pPr>
            <a:r>
              <a:rPr lang="el-GR" altLang="en-US" sz="2400" b="1" i="1" dirty="0" smtClean="0">
                <a:solidFill>
                  <a:schemeClr val="accent1">
                    <a:lumMod val="50000"/>
                  </a:schemeClr>
                </a:solidFill>
                <a:latin typeface="Arial" panose="020B0604020202020204" pitchFamily="34" charset="0"/>
                <a:cs typeface="Arial" panose="020B0604020202020204" pitchFamily="34" charset="0"/>
              </a:rPr>
              <a:t>π</a:t>
            </a:r>
            <a:r>
              <a:rPr lang="it-IT" altLang="en-US" sz="2400" b="1" i="1" dirty="0" smtClean="0">
                <a:solidFill>
                  <a:schemeClr val="accent1">
                    <a:lumMod val="50000"/>
                  </a:schemeClr>
                </a:solidFill>
                <a:latin typeface="Arial" panose="020B0604020202020204" pitchFamily="34" charset="0"/>
                <a:cs typeface="Arial" panose="020B0604020202020204" pitchFamily="34" charset="0"/>
              </a:rPr>
              <a:t> = </a:t>
            </a:r>
            <a:r>
              <a:rPr lang="el-GR" altLang="en-US" sz="2400" b="1" i="1" dirty="0" smtClean="0">
                <a:solidFill>
                  <a:schemeClr val="accent1">
                    <a:lumMod val="50000"/>
                  </a:schemeClr>
                </a:solidFill>
                <a:latin typeface="Arial" panose="020B0604020202020204" pitchFamily="34" charset="0"/>
                <a:cs typeface="Arial" panose="020B0604020202020204" pitchFamily="34" charset="0"/>
              </a:rPr>
              <a:t>π</a:t>
            </a:r>
            <a:r>
              <a:rPr lang="it-IT" altLang="en-US" sz="2400" b="1" i="1" dirty="0" smtClean="0">
                <a:solidFill>
                  <a:schemeClr val="accent1">
                    <a:lumMod val="50000"/>
                  </a:schemeClr>
                </a:solidFill>
                <a:latin typeface="Arial" panose="020B0604020202020204" pitchFamily="34" charset="0"/>
                <a:cs typeface="Arial" panose="020B0604020202020204" pitchFamily="34" charset="0"/>
              </a:rPr>
              <a:t> </a:t>
            </a:r>
            <a:r>
              <a:rPr lang="it-IT" altLang="en-US" sz="2400" b="1" i="1" baseline="30000" dirty="0" smtClean="0">
                <a:solidFill>
                  <a:schemeClr val="accent1">
                    <a:lumMod val="50000"/>
                  </a:schemeClr>
                </a:solidFill>
                <a:latin typeface="Arial" panose="020B0604020202020204" pitchFamily="34" charset="0"/>
                <a:cs typeface="Arial" panose="020B0604020202020204" pitchFamily="34" charset="0"/>
              </a:rPr>
              <a:t>a</a:t>
            </a:r>
            <a:r>
              <a:rPr lang="it-IT" altLang="en-US" sz="2400" b="1" i="1" dirty="0" smtClean="0">
                <a:solidFill>
                  <a:schemeClr val="accent1">
                    <a:lumMod val="50000"/>
                  </a:schemeClr>
                </a:solidFill>
                <a:latin typeface="Arial" panose="020B0604020202020204" pitchFamily="34" charset="0"/>
                <a:cs typeface="Arial" panose="020B0604020202020204" pitchFamily="34" charset="0"/>
              </a:rPr>
              <a:t> + </a:t>
            </a:r>
            <a:r>
              <a:rPr lang="el-GR" altLang="en-US" sz="2400" b="1" i="1" dirty="0" smtClean="0">
                <a:solidFill>
                  <a:schemeClr val="accent1">
                    <a:lumMod val="50000"/>
                  </a:schemeClr>
                </a:solidFill>
                <a:latin typeface="Arial" panose="020B0604020202020204" pitchFamily="34" charset="0"/>
                <a:cs typeface="Arial" panose="020B0604020202020204" pitchFamily="34" charset="0"/>
              </a:rPr>
              <a:t>β</a:t>
            </a:r>
            <a:r>
              <a:rPr lang="it-IT" altLang="en-US" sz="2400" b="1" i="1" dirty="0" smtClean="0">
                <a:solidFill>
                  <a:schemeClr val="accent1">
                    <a:lumMod val="50000"/>
                  </a:schemeClr>
                </a:solidFill>
                <a:latin typeface="Arial" panose="020B0604020202020204" pitchFamily="34" charset="0"/>
                <a:cs typeface="Arial" panose="020B0604020202020204" pitchFamily="34" charset="0"/>
              </a:rPr>
              <a:t> </a:t>
            </a:r>
            <a:r>
              <a:rPr lang="it-IT" altLang="en-US" sz="2400" b="1" i="1" dirty="0" err="1" smtClean="0">
                <a:solidFill>
                  <a:schemeClr val="accent1">
                    <a:lumMod val="50000"/>
                  </a:schemeClr>
                </a:solidFill>
                <a:latin typeface="Arial" panose="020B0604020202020204" pitchFamily="34" charset="0"/>
                <a:cs typeface="Arial" panose="020B0604020202020204" pitchFamily="34" charset="0"/>
              </a:rPr>
              <a:t>Y</a:t>
            </a:r>
            <a:r>
              <a:rPr lang="it-IT" altLang="en-US" sz="2400" b="1" i="1" baseline="-25000" dirty="0" err="1" smtClean="0">
                <a:solidFill>
                  <a:schemeClr val="accent1">
                    <a:lumMod val="50000"/>
                  </a:schemeClr>
                </a:solidFill>
                <a:latin typeface="Arial" panose="020B0604020202020204" pitchFamily="34" charset="0"/>
                <a:cs typeface="Arial" panose="020B0604020202020204" pitchFamily="34" charset="0"/>
              </a:rPr>
              <a:t>gap</a:t>
            </a:r>
            <a:endParaRPr lang="it-IT" altLang="en-US" sz="2400" b="1" i="1" dirty="0" smtClean="0">
              <a:solidFill>
                <a:schemeClr val="accent1">
                  <a:lumMod val="50000"/>
                </a:schemeClr>
              </a:solidFill>
              <a:latin typeface="Arial" panose="020B0604020202020204" pitchFamily="34" charset="0"/>
              <a:cs typeface="Arial" panose="020B0604020202020204" pitchFamily="34" charset="0"/>
            </a:endParaRPr>
          </a:p>
          <a:p>
            <a:pPr marL="0" indent="0">
              <a:lnSpc>
                <a:spcPct val="114000"/>
              </a:lnSpc>
              <a:spcBef>
                <a:spcPct val="25000"/>
              </a:spcBef>
              <a:buClr>
                <a:schemeClr val="hlink"/>
              </a:buClr>
              <a:buFont typeface="Arial" panose="020B0604020202020204" pitchFamily="34" charset="0"/>
              <a:buNone/>
              <a:defRPr/>
            </a:pPr>
            <a:r>
              <a:rPr lang="it-IT" sz="1800" dirty="0" smtClean="0"/>
              <a:t>In caso di </a:t>
            </a:r>
            <a:r>
              <a:rPr lang="it-IT" sz="1800" b="1" dirty="0" smtClean="0">
                <a:solidFill>
                  <a:srgbClr val="000099"/>
                </a:solidFill>
              </a:rPr>
              <a:t>inflazione elevata e persistente </a:t>
            </a:r>
            <a:r>
              <a:rPr lang="it-IT" sz="1800" dirty="0" smtClean="0"/>
              <a:t>(</a:t>
            </a:r>
            <a:r>
              <a:rPr lang="el-GR" altLang="en-US" sz="1800" b="1" i="1" dirty="0" smtClean="0">
                <a:solidFill>
                  <a:schemeClr val="accent1">
                    <a:lumMod val="50000"/>
                  </a:schemeClr>
                </a:solidFill>
              </a:rPr>
              <a:t>π </a:t>
            </a:r>
            <a:r>
              <a:rPr lang="it-IT" altLang="en-US" sz="1800" b="1" i="1" baseline="30000" dirty="0" smtClean="0">
                <a:solidFill>
                  <a:schemeClr val="accent1">
                    <a:lumMod val="50000"/>
                  </a:schemeClr>
                </a:solidFill>
              </a:rPr>
              <a:t>S </a:t>
            </a:r>
            <a:r>
              <a:rPr lang="it-IT" altLang="en-US" sz="1800" dirty="0" smtClean="0"/>
              <a:t>molto elevata), </a:t>
            </a:r>
          </a:p>
          <a:p>
            <a:pPr marL="360000" lvl="1">
              <a:lnSpc>
                <a:spcPct val="114000"/>
              </a:lnSpc>
              <a:spcBef>
                <a:spcPts val="1200"/>
              </a:spcBef>
              <a:buClr>
                <a:schemeClr val="hlink"/>
              </a:buClr>
              <a:buFont typeface="Wingdings" panose="05000000000000000000" pitchFamily="2" charset="2"/>
              <a:buChar char="Ø"/>
              <a:defRPr/>
            </a:pPr>
            <a:r>
              <a:rPr lang="it-IT" altLang="en-US" sz="1800" dirty="0" smtClean="0"/>
              <a:t>Se la PM restrittiva è </a:t>
            </a:r>
            <a:r>
              <a:rPr lang="it-IT" altLang="en-US" sz="1800" dirty="0" err="1" smtClean="0"/>
              <a:t>pre</a:t>
            </a:r>
            <a:r>
              <a:rPr lang="it-IT" altLang="en-US" sz="1800" dirty="0" smtClean="0"/>
              <a:t>-annunciata e «</a:t>
            </a:r>
            <a:r>
              <a:rPr lang="it-IT" altLang="en-US" sz="1800" b="1" dirty="0" smtClean="0"/>
              <a:t>creduta</a:t>
            </a:r>
            <a:r>
              <a:rPr lang="it-IT" altLang="en-US" sz="1800" dirty="0" smtClean="0"/>
              <a:t>», ci sono due effetti contemporanei:</a:t>
            </a:r>
          </a:p>
          <a:p>
            <a:pPr marL="760050" lvl="2">
              <a:lnSpc>
                <a:spcPct val="114000"/>
              </a:lnSpc>
              <a:spcBef>
                <a:spcPts val="1200"/>
              </a:spcBef>
              <a:buClr>
                <a:schemeClr val="hlink"/>
              </a:buClr>
              <a:buFont typeface="Wingdings" panose="05000000000000000000" pitchFamily="2" charset="2"/>
              <a:buChar char="Ø"/>
              <a:defRPr/>
            </a:pPr>
            <a:r>
              <a:rPr lang="it-IT" altLang="en-US" sz="1800" dirty="0" smtClean="0"/>
              <a:t>La </a:t>
            </a:r>
            <a:r>
              <a:rPr lang="it-IT" altLang="en-US" sz="1800" b="1" dirty="0" smtClean="0"/>
              <a:t>AD</a:t>
            </a:r>
            <a:r>
              <a:rPr lang="it-IT" altLang="en-US" sz="1800" dirty="0" smtClean="0"/>
              <a:t> si sposta verso il basso (per la PM restrittiva).</a:t>
            </a:r>
          </a:p>
          <a:p>
            <a:pPr marL="760050" lvl="2">
              <a:lnSpc>
                <a:spcPct val="114000"/>
              </a:lnSpc>
              <a:spcBef>
                <a:spcPts val="1200"/>
              </a:spcBef>
              <a:buClr>
                <a:schemeClr val="hlink"/>
              </a:buClr>
              <a:buFont typeface="Wingdings" panose="05000000000000000000" pitchFamily="2" charset="2"/>
              <a:buChar char="Ø"/>
              <a:defRPr/>
            </a:pPr>
            <a:r>
              <a:rPr lang="it-IT" altLang="en-US" sz="1800" b="1" i="1" dirty="0" smtClean="0">
                <a:solidFill>
                  <a:schemeClr val="accent1">
                    <a:lumMod val="50000"/>
                  </a:schemeClr>
                </a:solidFill>
              </a:rPr>
              <a:t>L’inflazione attesa (e quindi l’inflazione inerziale o sottostante) si riduce, </a:t>
            </a:r>
          </a:p>
          <a:p>
            <a:pPr marL="760050" lvl="2">
              <a:lnSpc>
                <a:spcPct val="114000"/>
              </a:lnSpc>
              <a:spcBef>
                <a:spcPts val="600"/>
              </a:spcBef>
              <a:buClr>
                <a:schemeClr val="hlink"/>
              </a:buClr>
              <a:buFont typeface="Wingdings" panose="05000000000000000000" pitchFamily="2" charset="2"/>
              <a:buChar char="Ø"/>
              <a:defRPr/>
            </a:pPr>
            <a:r>
              <a:rPr lang="it-IT" altLang="en-US" sz="1800" dirty="0" smtClean="0"/>
              <a:t>… e quindi la </a:t>
            </a:r>
            <a:r>
              <a:rPr lang="it-IT" altLang="en-US" sz="1800" b="1" dirty="0" smtClean="0"/>
              <a:t>AS</a:t>
            </a:r>
            <a:r>
              <a:rPr lang="it-IT" altLang="en-US" sz="1800" dirty="0" smtClean="0"/>
              <a:t> si trasla in basso.</a:t>
            </a:r>
          </a:p>
          <a:p>
            <a:pPr marL="1331550" lvl="3" indent="-342900">
              <a:lnSpc>
                <a:spcPct val="114000"/>
              </a:lnSpc>
              <a:spcBef>
                <a:spcPts val="600"/>
              </a:spcBef>
              <a:buClr>
                <a:schemeClr val="hlink"/>
              </a:buClr>
              <a:buFont typeface="Wingdings" panose="05000000000000000000" pitchFamily="2" charset="2"/>
              <a:buChar char="v"/>
              <a:defRPr/>
            </a:pPr>
            <a:r>
              <a:rPr lang="it-IT" altLang="en-US" dirty="0" smtClean="0"/>
              <a:t>In questo caso, la manovra per ridurre l’inflazione </a:t>
            </a:r>
            <a:r>
              <a:rPr lang="it-IT" altLang="en-US" b="1" u="sng" dirty="0" smtClean="0"/>
              <a:t>non</a:t>
            </a:r>
            <a:r>
              <a:rPr lang="it-IT" altLang="en-US" dirty="0" smtClean="0"/>
              <a:t> ha «costi» reali, </a:t>
            </a:r>
          </a:p>
          <a:p>
            <a:pPr marL="531450" lvl="2" indent="0">
              <a:lnSpc>
                <a:spcPct val="114000"/>
              </a:lnSpc>
              <a:spcBef>
                <a:spcPts val="0"/>
              </a:spcBef>
              <a:buClr>
                <a:schemeClr val="hlink"/>
              </a:buClr>
              <a:buNone/>
              <a:defRPr/>
            </a:pPr>
            <a:r>
              <a:rPr lang="it-IT" altLang="en-US" sz="1800" dirty="0" smtClean="0"/>
              <a:t>                ossia la disoccupazione </a:t>
            </a:r>
            <a:r>
              <a:rPr lang="it-IT" altLang="en-US" sz="1800" b="1" dirty="0" smtClean="0"/>
              <a:t>non</a:t>
            </a:r>
            <a:r>
              <a:rPr lang="it-IT" altLang="en-US" sz="1800" dirty="0" smtClean="0"/>
              <a:t> aumenta! </a:t>
            </a:r>
          </a:p>
          <a:p>
            <a:pPr marL="360000" lvl="1">
              <a:lnSpc>
                <a:spcPct val="114000"/>
              </a:lnSpc>
              <a:spcBef>
                <a:spcPts val="1200"/>
              </a:spcBef>
              <a:buClr>
                <a:schemeClr val="hlink"/>
              </a:buClr>
              <a:buFont typeface="Wingdings" panose="05000000000000000000" pitchFamily="2" charset="2"/>
              <a:buChar char="Ø"/>
              <a:defRPr/>
            </a:pPr>
            <a:r>
              <a:rPr lang="it-IT" altLang="en-US" sz="1800" dirty="0" smtClean="0"/>
              <a:t>Al contrario, se la PM restrittiva </a:t>
            </a:r>
            <a:r>
              <a:rPr lang="it-IT" altLang="en-US" sz="1800" b="1" u="sng" dirty="0" smtClean="0"/>
              <a:t>non</a:t>
            </a:r>
            <a:r>
              <a:rPr lang="it-IT" altLang="en-US" sz="1800" dirty="0" smtClean="0"/>
              <a:t> è «</a:t>
            </a:r>
            <a:r>
              <a:rPr lang="it-IT" altLang="en-US" sz="1800" b="1" dirty="0" smtClean="0"/>
              <a:t>creduta</a:t>
            </a:r>
            <a:r>
              <a:rPr lang="it-IT" altLang="en-US" sz="1800" dirty="0" smtClean="0"/>
              <a:t>», le </a:t>
            </a:r>
            <a:r>
              <a:rPr lang="it-IT" altLang="en-US" sz="1800" b="1" dirty="0" smtClean="0">
                <a:solidFill>
                  <a:srgbClr val="006666"/>
                </a:solidFill>
              </a:rPr>
              <a:t>aspettative di inflazione restano elevate:</a:t>
            </a:r>
            <a:r>
              <a:rPr lang="it-IT" altLang="en-US" sz="1800" dirty="0" smtClean="0"/>
              <a:t> </a:t>
            </a:r>
          </a:p>
          <a:p>
            <a:pPr marL="817200" lvl="2">
              <a:lnSpc>
                <a:spcPct val="114000"/>
              </a:lnSpc>
              <a:spcBef>
                <a:spcPts val="1200"/>
              </a:spcBef>
              <a:buClr>
                <a:schemeClr val="hlink"/>
              </a:buClr>
              <a:buFont typeface="Wingdings" panose="05000000000000000000" pitchFamily="2" charset="2"/>
              <a:buChar char="Ø"/>
              <a:defRPr/>
            </a:pPr>
            <a:r>
              <a:rPr lang="it-IT" altLang="en-US" sz="1800" dirty="0" smtClean="0"/>
              <a:t> inizialmente </a:t>
            </a:r>
            <a:r>
              <a:rPr lang="it-IT" altLang="en-US" sz="1800" dirty="0"/>
              <a:t>si sposta solo la </a:t>
            </a:r>
            <a:r>
              <a:rPr lang="it-IT" altLang="en-US" sz="1800" dirty="0" smtClean="0"/>
              <a:t>DA: la nuova politica ha effetti </a:t>
            </a:r>
            <a:r>
              <a:rPr lang="it-IT" altLang="en-US" sz="1800" b="1" dirty="0" smtClean="0">
                <a:solidFill>
                  <a:srgbClr val="C00000"/>
                </a:solidFill>
              </a:rPr>
              <a:t>recessivi</a:t>
            </a:r>
            <a:r>
              <a:rPr lang="it-IT" altLang="en-US" sz="1800" dirty="0"/>
              <a:t>.</a:t>
            </a:r>
          </a:p>
          <a:p>
            <a:pPr marL="874350" lvl="2" indent="-285750">
              <a:lnSpc>
                <a:spcPct val="114000"/>
              </a:lnSpc>
              <a:spcBef>
                <a:spcPts val="1200"/>
              </a:spcBef>
              <a:buClr>
                <a:schemeClr val="hlink"/>
              </a:buClr>
              <a:buFont typeface="Wingdings" panose="05000000000000000000" pitchFamily="2" charset="2"/>
              <a:buChar char="Ø"/>
              <a:defRPr/>
            </a:pPr>
            <a:r>
              <a:rPr lang="it-IT" altLang="en-US" sz="1800" dirty="0" smtClean="0"/>
              <a:t>Solo con ritardo, in seguito alla recessione, anche le aspettative d’inflazione si ridurranno e con esse l’inflazione.                                                                                         </a:t>
            </a:r>
            <a:r>
              <a:rPr lang="it-IT" altLang="en-US" sz="1800" b="1" dirty="0" smtClean="0">
                <a:solidFill>
                  <a:srgbClr val="00B0F0"/>
                </a:solidFill>
                <a:sym typeface="Wingdings" panose="05000000000000000000" pitchFamily="2" charset="2"/>
              </a:rPr>
              <a:t></a:t>
            </a:r>
            <a:r>
              <a:rPr lang="it-IT" altLang="en-US" sz="1800" b="1" i="1" dirty="0" smtClean="0">
                <a:solidFill>
                  <a:srgbClr val="00B0F0"/>
                </a:solidFill>
                <a:sym typeface="Wingdings" panose="05000000000000000000" pitchFamily="2" charset="2"/>
              </a:rPr>
              <a:t>   vedi grafico</a:t>
            </a:r>
            <a:endParaRPr lang="it-IT" altLang="en-US" sz="1800" b="1" i="1" dirty="0" smtClean="0">
              <a:solidFill>
                <a:srgbClr val="00B0F0"/>
              </a:solidFill>
            </a:endParaRPr>
          </a:p>
        </p:txBody>
      </p:sp>
      <p:sp>
        <p:nvSpPr>
          <p:cNvPr id="4" name="Segnaposto piè di pagina 3"/>
          <p:cNvSpPr>
            <a:spLocks noGrp="1"/>
          </p:cNvSpPr>
          <p:nvPr>
            <p:ph type="ftr" sz="quarter" idx="11"/>
          </p:nvPr>
        </p:nvSpPr>
        <p:spPr>
          <a:xfrm>
            <a:off x="1197429" y="6238904"/>
            <a:ext cx="2127308" cy="365125"/>
          </a:xfrm>
        </p:spPr>
        <p:txBody>
          <a:bodyPr/>
          <a:lstStyle/>
          <a:p>
            <a:pPr algn="l"/>
            <a:r>
              <a:rPr lang="it-IT" smtClean="0"/>
              <a:t>Lez. 16: Politiche DA</a:t>
            </a:r>
            <a:endParaRPr lang="en-US"/>
          </a:p>
        </p:txBody>
      </p:sp>
      <p:sp>
        <p:nvSpPr>
          <p:cNvPr id="6" name="Segnaposto numero diapositiva 5"/>
          <p:cNvSpPr>
            <a:spLocks noGrp="1"/>
          </p:cNvSpPr>
          <p:nvPr>
            <p:ph type="sldNum" sz="quarter" idx="12"/>
          </p:nvPr>
        </p:nvSpPr>
        <p:spPr/>
        <p:txBody>
          <a:bodyPr/>
          <a:lstStyle/>
          <a:p>
            <a:fld id="{C4DF08F0-7527-418C-A9E9-D730B5F6038F}" type="slidenum">
              <a:rPr lang="en-US" smtClean="0"/>
              <a:t>15</a:t>
            </a:fld>
            <a:endParaRPr lang="en-US"/>
          </a:p>
        </p:txBody>
      </p:sp>
    </p:spTree>
    <p:extLst>
      <p:ext uri="{BB962C8B-B14F-4D97-AF65-F5344CB8AC3E}">
        <p14:creationId xmlns:p14="http://schemas.microsoft.com/office/powerpoint/2010/main" val="4215561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trips(downRigh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trips(downRigh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strips(downRigh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strips(downRigh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strips(downRight)">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strips(downRight)">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strips(downRight)">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strips(downRight)">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strips(downRight)">
                                      <p:cBhvr>
                                        <p:cTn id="47" dur="500"/>
                                        <p:tgtEl>
                                          <p:spTgt spid="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9">
                                            <p:txEl>
                                              <p:pRg st="9" end="9"/>
                                            </p:txEl>
                                          </p:spTgt>
                                        </p:tgtEl>
                                        <p:attrNameLst>
                                          <p:attrName>style.visibility</p:attrName>
                                        </p:attrNameLst>
                                      </p:cBhvr>
                                      <p:to>
                                        <p:strVal val="visible"/>
                                      </p:to>
                                    </p:set>
                                    <p:animEffect transition="in" filter="strips(downRight)">
                                      <p:cBhvr>
                                        <p:cTn id="52" dur="500"/>
                                        <p:tgtEl>
                                          <p:spTgt spid="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9">
                                            <p:txEl>
                                              <p:pRg st="10" end="10"/>
                                            </p:txEl>
                                          </p:spTgt>
                                        </p:tgtEl>
                                        <p:attrNameLst>
                                          <p:attrName>style.visibility</p:attrName>
                                        </p:attrNameLst>
                                      </p:cBhvr>
                                      <p:to>
                                        <p:strVal val="visible"/>
                                      </p:to>
                                    </p:set>
                                    <p:animEffect transition="in" filter="strips(downRight)">
                                      <p:cBhvr>
                                        <p:cTn id="57"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982228" y="1411387"/>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564657" y="1753203"/>
            <a:ext cx="2322512" cy="400110"/>
          </a:xfrm>
          <a:prstGeom prst="rect">
            <a:avLst/>
          </a:prstGeom>
          <a:noFill/>
          <a:ln w="9525">
            <a:noFill/>
            <a:miter lim="800000"/>
            <a:headEnd/>
            <a:tailEnd/>
          </a:ln>
        </p:spPr>
        <p:txBody>
          <a:bodyPr>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grpSp>
        <p:nvGrpSpPr>
          <p:cNvPr id="6" name="Group 8"/>
          <p:cNvGrpSpPr>
            <a:grpSpLocks/>
          </p:cNvGrpSpPr>
          <p:nvPr/>
        </p:nvGrpSpPr>
        <p:grpSpPr bwMode="auto">
          <a:xfrm>
            <a:off x="2992276" y="1561900"/>
            <a:ext cx="3098800" cy="2443164"/>
            <a:chOff x="1744" y="1832"/>
            <a:chExt cx="1952" cy="1539"/>
          </a:xfrm>
        </p:grpSpPr>
        <p:sp>
          <p:nvSpPr>
            <p:cNvPr id="7" name="Line 9"/>
            <p:cNvSpPr>
              <a:spLocks noChangeShapeType="1"/>
            </p:cNvSpPr>
            <p:nvPr/>
          </p:nvSpPr>
          <p:spPr bwMode="black">
            <a:xfrm flipV="1">
              <a:off x="1744" y="2027"/>
              <a:ext cx="1680" cy="1344"/>
            </a:xfrm>
            <a:prstGeom prst="line">
              <a:avLst/>
            </a:prstGeom>
            <a:noFill/>
            <a:ln w="38100">
              <a:solidFill>
                <a:srgbClr val="FF8000"/>
              </a:solidFill>
              <a:round/>
              <a:headEnd/>
              <a:tailEnd/>
            </a:ln>
          </p:spPr>
          <p:txBody>
            <a:bodyPr/>
            <a:lstStyle/>
            <a:p>
              <a:endParaRPr lang="it-IT" sz="2000"/>
            </a:p>
          </p:txBody>
        </p:sp>
        <p:graphicFrame>
          <p:nvGraphicFramePr>
            <p:cNvPr id="8" name="Object 10"/>
            <p:cNvGraphicFramePr>
              <a:graphicFrameLocks noChangeAspect="1"/>
            </p:cNvGraphicFramePr>
            <p:nvPr/>
          </p:nvGraphicFramePr>
          <p:xfrm>
            <a:off x="3400" y="1832"/>
            <a:ext cx="296" cy="184"/>
          </p:xfrm>
          <a:graphic>
            <a:graphicData uri="http://schemas.openxmlformats.org/presentationml/2006/ole">
              <mc:AlternateContent xmlns:mc="http://schemas.openxmlformats.org/markup-compatibility/2006">
                <mc:Choice xmlns:v="urn:schemas-microsoft-com:vml" Requires="v">
                  <p:oleObj spid="_x0000_s2164" name="Equation" r:id="rId4" imgW="610200" imgH="380880" progId="">
                    <p:embed/>
                  </p:oleObj>
                </mc:Choice>
                <mc:Fallback>
                  <p:oleObj name="Equation" r:id="rId4" imgW="6102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 y="1832"/>
                          <a:ext cx="296"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11"/>
          <p:cNvGrpSpPr>
            <a:grpSpLocks/>
          </p:cNvGrpSpPr>
          <p:nvPr/>
        </p:nvGrpSpPr>
        <p:grpSpPr bwMode="auto">
          <a:xfrm>
            <a:off x="2890788" y="2121250"/>
            <a:ext cx="3279775" cy="2006600"/>
            <a:chOff x="1680" y="1868"/>
            <a:chExt cx="2066" cy="1264"/>
          </a:xfrm>
        </p:grpSpPr>
        <p:sp>
          <p:nvSpPr>
            <p:cNvPr id="10" name="Line 12"/>
            <p:cNvSpPr>
              <a:spLocks noChangeShapeType="1"/>
            </p:cNvSpPr>
            <p:nvPr/>
          </p:nvSpPr>
          <p:spPr bwMode="black">
            <a:xfrm>
              <a:off x="1680" y="1868"/>
              <a:ext cx="1776" cy="1248"/>
            </a:xfrm>
            <a:prstGeom prst="line">
              <a:avLst/>
            </a:prstGeom>
            <a:noFill/>
            <a:ln w="38100">
              <a:solidFill>
                <a:srgbClr val="FF0000"/>
              </a:solidFill>
              <a:round/>
              <a:headEnd/>
              <a:tailEnd/>
            </a:ln>
          </p:spPr>
          <p:txBody>
            <a:bodyPr/>
            <a:lstStyle/>
            <a:p>
              <a:endParaRPr lang="it-IT" sz="2000"/>
            </a:p>
          </p:txBody>
        </p:sp>
        <p:graphicFrame>
          <p:nvGraphicFramePr>
            <p:cNvPr id="11" name="Object 13"/>
            <p:cNvGraphicFramePr>
              <a:graphicFrameLocks noChangeAspect="1"/>
            </p:cNvGraphicFramePr>
            <p:nvPr>
              <p:extLst>
                <p:ext uri="{D42A27DB-BD31-4B8C-83A1-F6EECF244321}">
                  <p14:modId xmlns:p14="http://schemas.microsoft.com/office/powerpoint/2010/main" val="2397492863"/>
                </p:ext>
              </p:extLst>
            </p:nvPr>
          </p:nvGraphicFramePr>
          <p:xfrm>
            <a:off x="3442" y="2956"/>
            <a:ext cx="304" cy="176"/>
          </p:xfrm>
          <a:graphic>
            <a:graphicData uri="http://schemas.openxmlformats.org/presentationml/2006/ole">
              <mc:AlternateContent xmlns:mc="http://schemas.openxmlformats.org/markup-compatibility/2006">
                <mc:Choice xmlns:v="urn:schemas-microsoft-com:vml" Requires="v">
                  <p:oleObj spid="_x0000_s2165" name="Equation" r:id="rId6" imgW="635760" imgH="355320" progId="">
                    <p:embed/>
                  </p:oleObj>
                </mc:Choice>
                <mc:Fallback>
                  <p:oleObj name="Equation" r:id="rId6" imgW="635760" imgH="3553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42" y="2956"/>
                          <a:ext cx="304"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 name="Text Box 14"/>
          <p:cNvSpPr txBox="1">
            <a:spLocks noChangeArrowheads="1"/>
          </p:cNvSpPr>
          <p:nvPr/>
        </p:nvSpPr>
        <p:spPr bwMode="black">
          <a:xfrm>
            <a:off x="3928584" y="2544683"/>
            <a:ext cx="281390" cy="400110"/>
          </a:xfrm>
          <a:prstGeom prst="rect">
            <a:avLst/>
          </a:prstGeom>
          <a:noFill/>
          <a:ln w="9525">
            <a:noFill/>
            <a:miter lim="800000"/>
            <a:headEnd/>
            <a:tailEnd/>
          </a:ln>
        </p:spPr>
        <p:txBody>
          <a:bodyPr wrap="square">
            <a:spAutoFit/>
          </a:bodyPr>
          <a:lstStyle/>
          <a:p>
            <a:pPr algn="ctr">
              <a:spcBef>
                <a:spcPct val="50000"/>
              </a:spcBef>
            </a:pPr>
            <a:r>
              <a:rPr lang="de-DE" sz="2000" i="1" dirty="0" smtClean="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3962400" y="5539878"/>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flipH="1">
            <a:off x="4190999" y="1340769"/>
            <a:ext cx="19083" cy="4232809"/>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ext uri="{D42A27DB-BD31-4B8C-83A1-F6EECF244321}">
                <p14:modId xmlns:p14="http://schemas.microsoft.com/office/powerpoint/2010/main" val="2380070767"/>
              </p:ext>
            </p:extLst>
          </p:nvPr>
        </p:nvGraphicFramePr>
        <p:xfrm>
          <a:off x="4010377" y="925236"/>
          <a:ext cx="622300" cy="292100"/>
        </p:xfrm>
        <a:graphic>
          <a:graphicData uri="http://schemas.openxmlformats.org/presentationml/2006/ole">
            <mc:AlternateContent xmlns:mc="http://schemas.openxmlformats.org/markup-compatibility/2006">
              <mc:Choice xmlns:v="urn:schemas-microsoft-com:vml" Requires="v">
                <p:oleObj spid="_x0000_s2166" name="Equation" r:id="rId8" imgW="813600" imgH="380880" progId="">
                  <p:embed/>
                </p:oleObj>
              </mc:Choice>
              <mc:Fallback>
                <p:oleObj name="Equation" r:id="rId8" imgW="813600" imgH="38088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10377" y="92523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1982228" y="3051448"/>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6280217" y="2905103"/>
            <a:ext cx="787782" cy="400110"/>
          </a:xfrm>
          <a:prstGeom prst="rect">
            <a:avLst/>
          </a:prstGeom>
          <a:noFill/>
          <a:ln w="9525">
            <a:noFill/>
            <a:miter lim="800000"/>
            <a:headEnd/>
            <a:tailEnd/>
          </a:ln>
        </p:spPr>
        <p:txBody>
          <a:bodyPr wrap="square">
            <a:spAutoFit/>
          </a:bodyPr>
          <a:lstStyle/>
          <a:p>
            <a:pPr algn="ctr" eaLnBrk="0" hangingPunct="0">
              <a:spcBef>
                <a:spcPct val="50000"/>
              </a:spcBef>
            </a:pPr>
            <a:r>
              <a:rPr lang="de-DE" sz="2000" i="1" dirty="0">
                <a:solidFill>
                  <a:srgbClr val="000066"/>
                </a:solidFill>
              </a:rPr>
              <a:t>LAD</a:t>
            </a:r>
            <a:endParaRPr lang="en-US" sz="2000" dirty="0">
              <a:solidFill>
                <a:srgbClr val="000066"/>
              </a:solidFill>
            </a:endParaRPr>
          </a:p>
        </p:txBody>
      </p:sp>
      <p:sp>
        <p:nvSpPr>
          <p:cNvPr id="19" name="Oval 21"/>
          <p:cNvSpPr>
            <a:spLocks noChangeArrowheads="1"/>
          </p:cNvSpPr>
          <p:nvPr/>
        </p:nvSpPr>
        <p:spPr bwMode="blackWhite">
          <a:xfrm>
            <a:off x="4151237" y="296464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2" name="Text Box 3"/>
          <p:cNvSpPr txBox="1">
            <a:spLocks noChangeArrowheads="1"/>
          </p:cNvSpPr>
          <p:nvPr/>
        </p:nvSpPr>
        <p:spPr bwMode="black">
          <a:xfrm>
            <a:off x="1264356" y="116633"/>
            <a:ext cx="9403644" cy="461665"/>
          </a:xfrm>
          <a:prstGeom prst="rect">
            <a:avLst/>
          </a:prstGeom>
          <a:solidFill>
            <a:srgbClr val="CCFFCC"/>
          </a:solidFill>
          <a:ln w="9525">
            <a:noFill/>
            <a:miter lim="800000"/>
            <a:headEnd/>
            <a:tailEnd/>
          </a:ln>
        </p:spPr>
        <p:txBody>
          <a:bodyPr wrap="square">
            <a:spAutoFit/>
          </a:bodyPr>
          <a:lstStyle>
            <a:defPPr>
              <a:defRPr lang="it-IT"/>
            </a:defPPr>
            <a:lvl1pPr algn="ctr">
              <a:spcBef>
                <a:spcPct val="50000"/>
              </a:spcBef>
              <a:defRPr sz="2400" b="1">
                <a:solidFill>
                  <a:srgbClr val="000066"/>
                </a:solidFill>
              </a:defRPr>
            </a:lvl1pPr>
          </a:lstStyle>
          <a:p>
            <a:pPr algn="l">
              <a:spcBef>
                <a:spcPts val="0"/>
              </a:spcBef>
            </a:pPr>
            <a:r>
              <a:rPr lang="de-DE" b="0" dirty="0" err="1" smtClean="0">
                <a:solidFill>
                  <a:schemeClr val="tx2">
                    <a:lumMod val="50000"/>
                  </a:schemeClr>
                </a:solidFill>
              </a:rPr>
              <a:t>Politiche</a:t>
            </a:r>
            <a:r>
              <a:rPr lang="de-DE" b="0" dirty="0" smtClean="0">
                <a:solidFill>
                  <a:schemeClr val="tx2">
                    <a:lumMod val="50000"/>
                  </a:schemeClr>
                </a:solidFill>
              </a:rPr>
              <a:t> di </a:t>
            </a:r>
            <a:r>
              <a:rPr lang="de-DE" b="0" dirty="0" err="1" smtClean="0">
                <a:solidFill>
                  <a:schemeClr val="tx2">
                    <a:lumMod val="50000"/>
                  </a:schemeClr>
                </a:solidFill>
              </a:rPr>
              <a:t>disinflazione</a:t>
            </a:r>
            <a:r>
              <a:rPr lang="de-DE" b="0" dirty="0" smtClean="0">
                <a:solidFill>
                  <a:schemeClr val="tx2">
                    <a:lumMod val="50000"/>
                  </a:schemeClr>
                </a:solidFill>
              </a:rPr>
              <a:t> (</a:t>
            </a:r>
            <a:r>
              <a:rPr lang="de-DE" b="0" dirty="0" err="1" smtClean="0">
                <a:solidFill>
                  <a:schemeClr val="tx2">
                    <a:lumMod val="50000"/>
                  </a:schemeClr>
                </a:solidFill>
              </a:rPr>
              <a:t>cambi</a:t>
            </a:r>
            <a:r>
              <a:rPr lang="de-DE" b="0" dirty="0" smtClean="0">
                <a:solidFill>
                  <a:schemeClr val="tx2">
                    <a:lumMod val="50000"/>
                  </a:schemeClr>
                </a:solidFill>
              </a:rPr>
              <a:t> </a:t>
            </a:r>
            <a:r>
              <a:rPr lang="de-DE" b="0" dirty="0" err="1" smtClean="0">
                <a:solidFill>
                  <a:schemeClr val="tx2">
                    <a:lumMod val="50000"/>
                  </a:schemeClr>
                </a:solidFill>
              </a:rPr>
              <a:t>flessibili</a:t>
            </a:r>
            <a:r>
              <a:rPr lang="de-DE" b="0" dirty="0" smtClean="0">
                <a:solidFill>
                  <a:schemeClr val="tx2">
                    <a:lumMod val="50000"/>
                  </a:schemeClr>
                </a:solidFill>
              </a:rPr>
              <a:t>)</a:t>
            </a:r>
            <a:endParaRPr lang="de-DE" b="0" dirty="0">
              <a:solidFill>
                <a:schemeClr val="tx2">
                  <a:lumMod val="50000"/>
                </a:schemeClr>
              </a:solidFill>
            </a:endParaRPr>
          </a:p>
        </p:txBody>
      </p:sp>
      <p:sp>
        <p:nvSpPr>
          <p:cNvPr id="25" name="Line 12"/>
          <p:cNvSpPr>
            <a:spLocks noChangeShapeType="1"/>
          </p:cNvSpPr>
          <p:nvPr/>
        </p:nvSpPr>
        <p:spPr bwMode="black">
          <a:xfrm>
            <a:off x="2677697" y="3159070"/>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5452533" y="4851729"/>
            <a:ext cx="971550"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flipH="1">
            <a:off x="2954942" y="3469909"/>
            <a:ext cx="364623"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5" name="Oval 21"/>
          <p:cNvSpPr>
            <a:spLocks noChangeArrowheads="1"/>
          </p:cNvSpPr>
          <p:nvPr/>
        </p:nvSpPr>
        <p:spPr bwMode="blackWhite">
          <a:xfrm>
            <a:off x="3347007" y="359649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44" name="Rettangolo 43"/>
          <p:cNvSpPr/>
          <p:nvPr/>
        </p:nvSpPr>
        <p:spPr>
          <a:xfrm>
            <a:off x="1264356" y="2782088"/>
            <a:ext cx="707489" cy="461665"/>
          </a:xfrm>
          <a:prstGeom prst="rect">
            <a:avLst/>
          </a:prstGeom>
        </p:spPr>
        <p:txBody>
          <a:bodyPr wrap="square">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 °</a:t>
            </a:r>
            <a:endParaRPr lang="en-US" sz="2400" b="1" i="1" dirty="0"/>
          </a:p>
        </p:txBody>
      </p:sp>
      <p:sp>
        <p:nvSpPr>
          <p:cNvPr id="38" name="Line 9"/>
          <p:cNvSpPr>
            <a:spLocks noChangeShapeType="1"/>
          </p:cNvSpPr>
          <p:nvPr/>
        </p:nvSpPr>
        <p:spPr bwMode="black">
          <a:xfrm flipV="1">
            <a:off x="3148076" y="2524833"/>
            <a:ext cx="3082811" cy="2531559"/>
          </a:xfrm>
          <a:prstGeom prst="line">
            <a:avLst/>
          </a:prstGeom>
          <a:noFill/>
          <a:ln w="38100">
            <a:solidFill>
              <a:srgbClr val="FF8000"/>
            </a:solidFill>
            <a:round/>
            <a:headEnd/>
            <a:tailEnd/>
          </a:ln>
        </p:spPr>
        <p:txBody>
          <a:bodyPr/>
          <a:lstStyle/>
          <a:p>
            <a:endParaRPr lang="it-IT" sz="2000"/>
          </a:p>
        </p:txBody>
      </p:sp>
      <p:sp>
        <p:nvSpPr>
          <p:cNvPr id="41" name="CasellaDiTesto 40"/>
          <p:cNvSpPr txBox="1"/>
          <p:nvPr/>
        </p:nvSpPr>
        <p:spPr>
          <a:xfrm>
            <a:off x="4268705" y="3934411"/>
            <a:ext cx="369168" cy="400110"/>
          </a:xfrm>
          <a:prstGeom prst="rect">
            <a:avLst/>
          </a:prstGeom>
          <a:noFill/>
        </p:spPr>
        <p:txBody>
          <a:bodyPr wrap="square" rtlCol="0">
            <a:spAutoFit/>
          </a:bodyPr>
          <a:lstStyle/>
          <a:p>
            <a:pPr algn="ctr">
              <a:spcBef>
                <a:spcPct val="50000"/>
              </a:spcBef>
            </a:pPr>
            <a:r>
              <a:rPr lang="it-IT" sz="2000" i="1" dirty="0" smtClean="0">
                <a:solidFill>
                  <a:srgbClr val="000099"/>
                </a:solidFill>
              </a:rPr>
              <a:t>C</a:t>
            </a:r>
            <a:endParaRPr lang="en-US" dirty="0"/>
          </a:p>
        </p:txBody>
      </p:sp>
      <p:sp>
        <p:nvSpPr>
          <p:cNvPr id="43" name="CasellaDiTesto 42"/>
          <p:cNvSpPr txBox="1"/>
          <p:nvPr/>
        </p:nvSpPr>
        <p:spPr>
          <a:xfrm>
            <a:off x="6051341" y="2063259"/>
            <a:ext cx="896144" cy="461665"/>
          </a:xfrm>
          <a:prstGeom prst="rect">
            <a:avLst/>
          </a:prstGeom>
          <a:noFill/>
        </p:spPr>
        <p:txBody>
          <a:bodyPr wrap="square" rtlCol="0">
            <a:spAutoFit/>
          </a:bodyPr>
          <a:lstStyle/>
          <a:p>
            <a:r>
              <a:rPr lang="it-IT" sz="2400" i="1" dirty="0">
                <a:solidFill>
                  <a:srgbClr val="000099"/>
                </a:solidFill>
              </a:rPr>
              <a:t>AS</a:t>
            </a:r>
            <a:r>
              <a:rPr lang="it-IT" sz="2400" i="1" dirty="0" smtClean="0">
                <a:solidFill>
                  <a:srgbClr val="000099"/>
                </a:solidFill>
              </a:rPr>
              <a:t>’</a:t>
            </a:r>
            <a:endParaRPr lang="en-US" dirty="0"/>
          </a:p>
        </p:txBody>
      </p:sp>
      <p:sp>
        <p:nvSpPr>
          <p:cNvPr id="45" name="Oval 21"/>
          <p:cNvSpPr>
            <a:spLocks noChangeArrowheads="1"/>
          </p:cNvSpPr>
          <p:nvPr/>
        </p:nvSpPr>
        <p:spPr bwMode="blackWhite">
          <a:xfrm>
            <a:off x="4142354" y="416124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3" name="Rettangolo 32"/>
          <p:cNvSpPr/>
          <p:nvPr/>
        </p:nvSpPr>
        <p:spPr>
          <a:xfrm>
            <a:off x="1315155" y="3984355"/>
            <a:ext cx="707489" cy="461665"/>
          </a:xfrm>
          <a:prstGeom prst="rect">
            <a:avLst/>
          </a:prstGeom>
        </p:spPr>
        <p:txBody>
          <a:bodyPr wrap="square">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 </a:t>
            </a:r>
            <a:r>
              <a:rPr lang="it-IT" sz="2400" b="1" i="1" baseline="30000" dirty="0" smtClean="0">
                <a:solidFill>
                  <a:srgbClr val="C00000"/>
                </a:solidFill>
                <a:latin typeface="Cambria Math" panose="02040503050406030204" pitchFamily="18" charset="0"/>
                <a:ea typeface="Cambria Math" panose="02040503050406030204" pitchFamily="18" charset="0"/>
              </a:rPr>
              <a:t>1</a:t>
            </a:r>
            <a:endParaRPr lang="en-US" sz="2400" b="1" i="1" dirty="0"/>
          </a:p>
        </p:txBody>
      </p:sp>
      <p:sp>
        <p:nvSpPr>
          <p:cNvPr id="18" name="CasellaDiTesto 17"/>
          <p:cNvSpPr txBox="1"/>
          <p:nvPr/>
        </p:nvSpPr>
        <p:spPr>
          <a:xfrm>
            <a:off x="7385834" y="10839"/>
            <a:ext cx="4787080" cy="6847161"/>
          </a:xfrm>
          <a:prstGeom prst="rect">
            <a:avLst/>
          </a:prstGeom>
          <a:solidFill>
            <a:schemeClr val="accent2">
              <a:lumMod val="20000"/>
              <a:lumOff val="80000"/>
            </a:schemeClr>
          </a:solidFill>
        </p:spPr>
        <p:txBody>
          <a:bodyPr wrap="square" rtlCol="0">
            <a:spAutoFit/>
          </a:bodyPr>
          <a:lstStyle/>
          <a:p>
            <a:pPr marL="285750" indent="-285750">
              <a:buFont typeface="Arial" panose="020B0604020202020204" pitchFamily="34" charset="0"/>
              <a:buChar char="•"/>
            </a:pPr>
            <a:r>
              <a:rPr lang="it-IT" b="1" dirty="0" smtClean="0"/>
              <a:t>PM</a:t>
            </a:r>
            <a:r>
              <a:rPr lang="it-IT" dirty="0" smtClean="0"/>
              <a:t> restrittiva </a:t>
            </a:r>
          </a:p>
          <a:p>
            <a:pPr marL="396000"/>
            <a:r>
              <a:rPr lang="it-IT" dirty="0" smtClean="0"/>
              <a:t>(= riduzione del tasso di inflazione obiettivo nella </a:t>
            </a:r>
            <a:r>
              <a:rPr lang="it-IT" b="1" dirty="0" smtClean="0">
                <a:solidFill>
                  <a:srgbClr val="2F5597"/>
                </a:solidFill>
              </a:rPr>
              <a:t>TR</a:t>
            </a:r>
            <a:r>
              <a:rPr lang="it-IT" dirty="0" smtClean="0"/>
              <a:t>) </a:t>
            </a:r>
          </a:p>
          <a:p>
            <a:pPr marL="288000"/>
            <a:r>
              <a:rPr lang="it-IT" dirty="0" smtClean="0"/>
              <a:t>sposta </a:t>
            </a:r>
            <a:r>
              <a:rPr lang="it-IT" b="1" dirty="0" smtClean="0">
                <a:solidFill>
                  <a:srgbClr val="2F5597"/>
                </a:solidFill>
              </a:rPr>
              <a:t>AD</a:t>
            </a:r>
            <a:r>
              <a:rPr lang="it-IT" dirty="0" smtClean="0"/>
              <a:t> verso il basso </a:t>
            </a:r>
            <a:r>
              <a:rPr lang="it-IT" dirty="0" smtClean="0">
                <a:sym typeface="Wingdings" panose="05000000000000000000" pitchFamily="2" charset="2"/>
              </a:rPr>
              <a:t> </a:t>
            </a:r>
            <a:r>
              <a:rPr lang="it-IT" b="1" dirty="0" smtClean="0">
                <a:solidFill>
                  <a:srgbClr val="2F5597"/>
                </a:solidFill>
                <a:sym typeface="Wingdings" panose="05000000000000000000" pitchFamily="2" charset="2"/>
              </a:rPr>
              <a:t>AD</a:t>
            </a:r>
            <a:r>
              <a:rPr lang="it-IT" dirty="0" smtClean="0">
                <a:sym typeface="Wingdings" panose="05000000000000000000" pitchFamily="2" charset="2"/>
              </a:rPr>
              <a:t>’</a:t>
            </a:r>
          </a:p>
          <a:p>
            <a:pPr marL="288000" indent="-288000">
              <a:spcBef>
                <a:spcPts val="600"/>
              </a:spcBef>
              <a:buFont typeface="Wingdings" panose="05000000000000000000" pitchFamily="2" charset="2"/>
              <a:buChar char="Ø"/>
            </a:pPr>
            <a:r>
              <a:rPr lang="it-IT" dirty="0" smtClean="0">
                <a:sym typeface="Wingdings" panose="05000000000000000000" pitchFamily="2" charset="2"/>
              </a:rPr>
              <a:t>Se </a:t>
            </a:r>
            <a:r>
              <a:rPr lang="it-IT" u="sng" dirty="0" smtClean="0">
                <a:sym typeface="Wingdings" panose="05000000000000000000" pitchFamily="2" charset="2"/>
              </a:rPr>
              <a:t>contemporaneamente</a:t>
            </a:r>
            <a:r>
              <a:rPr lang="it-IT" dirty="0" smtClean="0">
                <a:sym typeface="Wingdings" panose="05000000000000000000" pitchFamily="2" charset="2"/>
              </a:rPr>
              <a:t> lo scopo della PM viene </a:t>
            </a:r>
            <a:r>
              <a:rPr lang="it-IT" b="1" dirty="0" smtClean="0">
                <a:solidFill>
                  <a:srgbClr val="2F5597"/>
                </a:solidFill>
                <a:sym typeface="Wingdings" panose="05000000000000000000" pitchFamily="2" charset="2"/>
              </a:rPr>
              <a:t>annunciato</a:t>
            </a:r>
            <a:r>
              <a:rPr lang="it-IT" dirty="0" smtClean="0">
                <a:sym typeface="Wingdings" panose="05000000000000000000" pitchFamily="2" charset="2"/>
              </a:rPr>
              <a:t> e </a:t>
            </a:r>
            <a:r>
              <a:rPr lang="it-IT" b="1" dirty="0" smtClean="0">
                <a:solidFill>
                  <a:srgbClr val="2F5597"/>
                </a:solidFill>
                <a:sym typeface="Wingdings" panose="05000000000000000000" pitchFamily="2" charset="2"/>
              </a:rPr>
              <a:t>creduto</a:t>
            </a:r>
            <a:r>
              <a:rPr lang="it-IT" dirty="0" smtClean="0">
                <a:sym typeface="Wingdings" panose="05000000000000000000" pitchFamily="2" charset="2"/>
              </a:rPr>
              <a:t>, allora: </a:t>
            </a:r>
          </a:p>
          <a:p>
            <a:pPr marL="288000" indent="-288000">
              <a:spcBef>
                <a:spcPts val="600"/>
              </a:spcBef>
              <a:buFont typeface="Arial" panose="020B0604020202020204" pitchFamily="34" charset="0"/>
              <a:buChar char="•"/>
            </a:pPr>
            <a:r>
              <a:rPr lang="it-IT" dirty="0" smtClean="0">
                <a:sym typeface="Wingdings" panose="05000000000000000000" pitchFamily="2" charset="2"/>
              </a:rPr>
              <a:t>le aspettative di inflazione si adeguano rapidamente, </a:t>
            </a:r>
          </a:p>
          <a:p>
            <a:pPr marL="288000" indent="-324000">
              <a:spcBef>
                <a:spcPts val="600"/>
              </a:spcBef>
              <a:buFont typeface="Arial" panose="020B0604020202020204" pitchFamily="34" charset="0"/>
              <a:buChar char="•"/>
            </a:pPr>
            <a:r>
              <a:rPr lang="it-IT" dirty="0" smtClean="0">
                <a:sym typeface="Wingdings" panose="05000000000000000000" pitchFamily="2" charset="2"/>
              </a:rPr>
              <a:t>la curva </a:t>
            </a:r>
            <a:r>
              <a:rPr lang="it-IT" b="1" dirty="0" smtClean="0">
                <a:solidFill>
                  <a:srgbClr val="2F5597"/>
                </a:solidFill>
                <a:sym typeface="Wingdings" panose="05000000000000000000" pitchFamily="2" charset="2"/>
              </a:rPr>
              <a:t>AS</a:t>
            </a:r>
            <a:r>
              <a:rPr lang="it-IT" dirty="0" smtClean="0">
                <a:sym typeface="Wingdings" panose="05000000000000000000" pitchFamily="2" charset="2"/>
              </a:rPr>
              <a:t> si trasla verso il basso  </a:t>
            </a:r>
            <a:r>
              <a:rPr lang="it-IT" b="1" dirty="0" smtClean="0">
                <a:solidFill>
                  <a:srgbClr val="2F5597"/>
                </a:solidFill>
                <a:sym typeface="Wingdings" panose="05000000000000000000" pitchFamily="2" charset="2"/>
              </a:rPr>
              <a:t>AS</a:t>
            </a:r>
            <a:r>
              <a:rPr lang="it-IT" dirty="0" smtClean="0">
                <a:sym typeface="Wingdings" panose="05000000000000000000" pitchFamily="2" charset="2"/>
              </a:rPr>
              <a:t>’</a:t>
            </a:r>
          </a:p>
          <a:p>
            <a:pPr marL="288000" indent="-324000">
              <a:spcBef>
                <a:spcPts val="600"/>
              </a:spcBef>
              <a:buFont typeface="Arial" panose="020B0604020202020204" pitchFamily="34" charset="0"/>
              <a:buChar char="•"/>
            </a:pPr>
            <a:r>
              <a:rPr lang="it-IT" dirty="0" smtClean="0">
                <a:sym typeface="Wingdings" panose="05000000000000000000" pitchFamily="2" charset="2"/>
              </a:rPr>
              <a:t>l’economia converge rapidamente all’equilibrio di </a:t>
            </a:r>
            <a:r>
              <a:rPr lang="it-IT" b="1" dirty="0" smtClean="0">
                <a:sym typeface="Wingdings" panose="05000000000000000000" pitchFamily="2" charset="2"/>
              </a:rPr>
              <a:t>LP</a:t>
            </a:r>
            <a:r>
              <a:rPr lang="it-IT" dirty="0" smtClean="0">
                <a:sym typeface="Wingdings" panose="05000000000000000000" pitchFamily="2" charset="2"/>
              </a:rPr>
              <a:t> </a:t>
            </a:r>
            <a:r>
              <a:rPr lang="it-IT" b="1" dirty="0" smtClean="0">
                <a:solidFill>
                  <a:srgbClr val="2F5597"/>
                </a:solidFill>
                <a:sym typeface="Wingdings" panose="05000000000000000000" pitchFamily="2" charset="2"/>
              </a:rPr>
              <a:t>C</a:t>
            </a:r>
            <a:r>
              <a:rPr lang="it-IT" dirty="0" smtClean="0">
                <a:sym typeface="Wingdings" panose="05000000000000000000" pitchFamily="2" charset="2"/>
              </a:rPr>
              <a:t>:</a:t>
            </a:r>
          </a:p>
          <a:p>
            <a:pPr marL="288000" indent="-324000">
              <a:spcBef>
                <a:spcPts val="600"/>
              </a:spcBef>
              <a:buFont typeface="Arial" panose="020B0604020202020204" pitchFamily="34" charset="0"/>
              <a:buChar char="•"/>
            </a:pPr>
            <a:r>
              <a:rPr lang="it-IT" dirty="0" smtClean="0">
                <a:sym typeface="Wingdings" panose="05000000000000000000" pitchFamily="2" charset="2"/>
              </a:rPr>
              <a:t>La disinflazione </a:t>
            </a:r>
            <a:r>
              <a:rPr lang="it-IT" u="sng" dirty="0" smtClean="0">
                <a:sym typeface="Wingdings" panose="05000000000000000000" pitchFamily="2" charset="2"/>
              </a:rPr>
              <a:t>non</a:t>
            </a:r>
            <a:r>
              <a:rPr lang="it-IT" dirty="0" smtClean="0">
                <a:sym typeface="Wingdings" panose="05000000000000000000" pitchFamily="2" charset="2"/>
              </a:rPr>
              <a:t> ha causato una   recessione.</a:t>
            </a:r>
          </a:p>
          <a:p>
            <a:pPr marL="288000" indent="-324000">
              <a:spcBef>
                <a:spcPts val="600"/>
              </a:spcBef>
              <a:buFont typeface="Wingdings" panose="05000000000000000000" pitchFamily="2" charset="2"/>
              <a:buChar char="Ø"/>
            </a:pPr>
            <a:r>
              <a:rPr lang="it-IT" dirty="0" smtClean="0">
                <a:sym typeface="Wingdings" panose="05000000000000000000" pitchFamily="2" charset="2"/>
              </a:rPr>
              <a:t>Se al contrario la PM non viene annunciata o comunque non viene creduta, allora la </a:t>
            </a:r>
            <a:r>
              <a:rPr lang="it-IT" b="1" dirty="0" smtClean="0">
                <a:sym typeface="Wingdings" panose="05000000000000000000" pitchFamily="2" charset="2"/>
              </a:rPr>
              <a:t>AS</a:t>
            </a:r>
            <a:r>
              <a:rPr lang="it-IT" dirty="0" smtClean="0">
                <a:sym typeface="Wingdings" panose="05000000000000000000" pitchFamily="2" charset="2"/>
              </a:rPr>
              <a:t> inizialmente non si sposta:</a:t>
            </a:r>
          </a:p>
          <a:p>
            <a:pPr marL="288000" indent="-324000">
              <a:spcBef>
                <a:spcPts val="600"/>
              </a:spcBef>
              <a:buFont typeface="Arial" panose="020B0604020202020204" pitchFamily="34" charset="0"/>
              <a:buChar char="•"/>
            </a:pPr>
            <a:r>
              <a:rPr lang="it-IT" dirty="0" smtClean="0">
                <a:sym typeface="Wingdings" panose="05000000000000000000" pitchFamily="2" charset="2"/>
              </a:rPr>
              <a:t>L’aggiustamento passa per l’equilibrio di </a:t>
            </a:r>
            <a:r>
              <a:rPr lang="it-IT" b="1" dirty="0" smtClean="0">
                <a:sym typeface="Wingdings" panose="05000000000000000000" pitchFamily="2" charset="2"/>
              </a:rPr>
              <a:t>BP</a:t>
            </a:r>
            <a:r>
              <a:rPr lang="it-IT" dirty="0" smtClean="0">
                <a:sym typeface="Wingdings" panose="05000000000000000000" pitchFamily="2" charset="2"/>
              </a:rPr>
              <a:t> </a:t>
            </a:r>
            <a:r>
              <a:rPr lang="it-IT" b="1" dirty="0" smtClean="0">
                <a:solidFill>
                  <a:srgbClr val="2F5597"/>
                </a:solidFill>
                <a:sym typeface="Wingdings" panose="05000000000000000000" pitchFamily="2" charset="2"/>
              </a:rPr>
              <a:t>B</a:t>
            </a:r>
            <a:r>
              <a:rPr lang="it-IT" dirty="0" smtClean="0">
                <a:sym typeface="Wingdings" panose="05000000000000000000" pitchFamily="2" charset="2"/>
              </a:rPr>
              <a:t>, ossia per una </a:t>
            </a:r>
            <a:r>
              <a:rPr lang="it-IT" b="1" dirty="0" smtClean="0">
                <a:solidFill>
                  <a:srgbClr val="2F5597"/>
                </a:solidFill>
                <a:sym typeface="Wingdings" panose="05000000000000000000" pitchFamily="2" charset="2"/>
              </a:rPr>
              <a:t>recessione</a:t>
            </a:r>
            <a:r>
              <a:rPr lang="it-IT" dirty="0" smtClean="0">
                <a:sym typeface="Wingdings" panose="05000000000000000000" pitchFamily="2" charset="2"/>
              </a:rPr>
              <a:t>.</a:t>
            </a:r>
          </a:p>
          <a:p>
            <a:pPr marL="288000" indent="-324000">
              <a:spcBef>
                <a:spcPts val="600"/>
              </a:spcBef>
              <a:buFont typeface="Arial" panose="020B0604020202020204" pitchFamily="34" charset="0"/>
              <a:buChar char="•"/>
            </a:pPr>
            <a:r>
              <a:rPr lang="it-IT" dirty="0" smtClean="0">
                <a:sym typeface="Wingdings" panose="05000000000000000000" pitchFamily="2" charset="2"/>
              </a:rPr>
              <a:t>Solo successivamente la AS si </a:t>
            </a:r>
            <a:r>
              <a:rPr lang="it-IT" dirty="0">
                <a:sym typeface="Wingdings" panose="05000000000000000000" pitchFamily="2" charset="2"/>
              </a:rPr>
              <a:t>trasla verso il basso  </a:t>
            </a:r>
            <a:r>
              <a:rPr lang="it-IT" b="1" dirty="0">
                <a:solidFill>
                  <a:srgbClr val="2F5597"/>
                </a:solidFill>
                <a:sym typeface="Wingdings" panose="05000000000000000000" pitchFamily="2" charset="2"/>
              </a:rPr>
              <a:t>AS</a:t>
            </a:r>
            <a:r>
              <a:rPr lang="it-IT" dirty="0" smtClean="0">
                <a:sym typeface="Wingdings" panose="05000000000000000000" pitchFamily="2" charset="2"/>
              </a:rPr>
              <a:t>’</a:t>
            </a:r>
          </a:p>
          <a:p>
            <a:pPr marL="288000" indent="-324000">
              <a:spcBef>
                <a:spcPts val="600"/>
              </a:spcBef>
              <a:buFont typeface="Arial" panose="020B0604020202020204" pitchFamily="34" charset="0"/>
              <a:buChar char="•"/>
            </a:pPr>
            <a:r>
              <a:rPr lang="it-IT" dirty="0" smtClean="0">
                <a:sym typeface="Wingdings" panose="05000000000000000000" pitchFamily="2" charset="2"/>
              </a:rPr>
              <a:t>… e l’economia arriva </a:t>
            </a:r>
            <a:r>
              <a:rPr lang="it-IT" u="sng" dirty="0" smtClean="0">
                <a:sym typeface="Wingdings" panose="05000000000000000000" pitchFamily="2" charset="2"/>
              </a:rPr>
              <a:t>con ritardo </a:t>
            </a:r>
            <a:r>
              <a:rPr lang="it-IT" dirty="0" smtClean="0">
                <a:sym typeface="Wingdings" panose="05000000000000000000" pitchFamily="2" charset="2"/>
              </a:rPr>
              <a:t>all’equilibrio di </a:t>
            </a:r>
            <a:r>
              <a:rPr lang="it-IT" b="1" dirty="0" smtClean="0">
                <a:sym typeface="Wingdings" panose="05000000000000000000" pitchFamily="2" charset="2"/>
              </a:rPr>
              <a:t>LP  </a:t>
            </a:r>
            <a:r>
              <a:rPr lang="it-IT" b="1" dirty="0" smtClean="0">
                <a:solidFill>
                  <a:srgbClr val="2F5597"/>
                </a:solidFill>
                <a:sym typeface="Wingdings" panose="05000000000000000000" pitchFamily="2" charset="2"/>
              </a:rPr>
              <a:t>C.</a:t>
            </a:r>
            <a:endParaRPr lang="en-US" dirty="0"/>
          </a:p>
        </p:txBody>
      </p:sp>
      <p:sp>
        <p:nvSpPr>
          <p:cNvPr id="36" name="Line 18"/>
          <p:cNvSpPr>
            <a:spLocks noChangeShapeType="1"/>
          </p:cNvSpPr>
          <p:nvPr/>
        </p:nvSpPr>
        <p:spPr bwMode="auto">
          <a:xfrm>
            <a:off x="2022644" y="4244850"/>
            <a:ext cx="4191000" cy="0"/>
          </a:xfrm>
          <a:prstGeom prst="line">
            <a:avLst/>
          </a:prstGeom>
          <a:noFill/>
          <a:ln w="38100">
            <a:solidFill>
              <a:srgbClr val="0080FF"/>
            </a:solidFill>
            <a:prstDash val="dash"/>
            <a:round/>
            <a:headEnd/>
            <a:tailEnd/>
          </a:ln>
        </p:spPr>
        <p:txBody>
          <a:bodyPr/>
          <a:lstStyle/>
          <a:p>
            <a:pPr algn="ctr">
              <a:spcBef>
                <a:spcPct val="50000"/>
              </a:spcBef>
            </a:pPr>
            <a:endParaRPr lang="en-US" sz="2000" i="1" dirty="0">
              <a:solidFill>
                <a:srgbClr val="000099"/>
              </a:solidFill>
            </a:endParaRPr>
          </a:p>
        </p:txBody>
      </p:sp>
      <p:sp>
        <p:nvSpPr>
          <p:cNvPr id="24" name="Segnaposto piè di pagina 23"/>
          <p:cNvSpPr>
            <a:spLocks noGrp="1"/>
          </p:cNvSpPr>
          <p:nvPr>
            <p:ph type="ftr" sz="quarter" idx="11"/>
          </p:nvPr>
        </p:nvSpPr>
        <p:spPr>
          <a:xfrm>
            <a:off x="1241985" y="6356350"/>
            <a:ext cx="2949014" cy="365125"/>
          </a:xfrm>
        </p:spPr>
        <p:txBody>
          <a:bodyPr/>
          <a:lstStyle/>
          <a:p>
            <a:pPr algn="l"/>
            <a:r>
              <a:rPr lang="it-IT" dirty="0" err="1" smtClean="0"/>
              <a:t>Lez</a:t>
            </a:r>
            <a:r>
              <a:rPr lang="it-IT" dirty="0" smtClean="0"/>
              <a:t>. 16: Politiche DA</a:t>
            </a:r>
            <a:endParaRPr lang="en-US" dirty="0"/>
          </a:p>
        </p:txBody>
      </p:sp>
      <p:sp>
        <p:nvSpPr>
          <p:cNvPr id="26" name="Segnaposto numero diapositiva 25"/>
          <p:cNvSpPr>
            <a:spLocks noGrp="1"/>
          </p:cNvSpPr>
          <p:nvPr>
            <p:ph type="sldNum" sz="quarter" idx="12"/>
          </p:nvPr>
        </p:nvSpPr>
        <p:spPr>
          <a:xfrm>
            <a:off x="9391650" y="6508750"/>
            <a:ext cx="2743200" cy="365125"/>
          </a:xfrm>
        </p:spPr>
        <p:txBody>
          <a:bodyPr/>
          <a:lstStyle/>
          <a:p>
            <a:fld id="{C4DF08F0-7527-418C-A9E9-D730B5F6038F}" type="slidenum">
              <a:rPr lang="en-US" smtClean="0"/>
              <a:t>16</a:t>
            </a:fld>
            <a:endParaRPr lang="en-US" dirty="0"/>
          </a:p>
        </p:txBody>
      </p:sp>
    </p:spTree>
    <p:extLst>
      <p:ext uri="{BB962C8B-B14F-4D97-AF65-F5344CB8AC3E}">
        <p14:creationId xmlns:p14="http://schemas.microsoft.com/office/powerpoint/2010/main" val="1867952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22674"/>
            <a:ext cx="10156371" cy="553175"/>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La disinflazione di </a:t>
            </a:r>
            <a:r>
              <a:rPr lang="it-IT" altLang="en-US" sz="2400" b="1" dirty="0" err="1" smtClean="0">
                <a:latin typeface="+mn-lt"/>
              </a:rPr>
              <a:t>Volcker</a:t>
            </a:r>
            <a:r>
              <a:rPr lang="it-IT" altLang="en-US" sz="2400" b="1" dirty="0" smtClean="0">
                <a:latin typeface="+mn-lt"/>
              </a:rPr>
              <a:t>: USA, 1980-1984</a:t>
            </a:r>
            <a:endParaRPr lang="it-IT" altLang="en-US" sz="2400" b="1" dirty="0">
              <a:latin typeface="+mn-lt"/>
            </a:endParaRPr>
          </a:p>
        </p:txBody>
      </p:sp>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9022" y="606051"/>
            <a:ext cx="4680417" cy="2180208"/>
          </a:xfrm>
          <a:prstGeom prst="rect">
            <a:avLst/>
          </a:prstGeom>
        </p:spPr>
      </p:pic>
      <p:pic>
        <p:nvPicPr>
          <p:cNvPr id="10" name="Immagin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9116" y="2604662"/>
            <a:ext cx="4674313" cy="2400921"/>
          </a:xfrm>
          <a:prstGeom prst="rect">
            <a:avLst/>
          </a:prstGeom>
        </p:spPr>
      </p:pic>
      <p:pic>
        <p:nvPicPr>
          <p:cNvPr id="11" name="Immagin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07306" y="4420040"/>
            <a:ext cx="4665496" cy="2133823"/>
          </a:xfrm>
          <a:prstGeom prst="rect">
            <a:avLst/>
          </a:prstGeom>
        </p:spPr>
      </p:pic>
      <p:sp>
        <p:nvSpPr>
          <p:cNvPr id="4" name="Rettangolo 3"/>
          <p:cNvSpPr/>
          <p:nvPr/>
        </p:nvSpPr>
        <p:spPr>
          <a:xfrm>
            <a:off x="8384525" y="5328318"/>
            <a:ext cx="3364704" cy="646331"/>
          </a:xfrm>
          <a:prstGeom prst="rect">
            <a:avLst/>
          </a:prstGeom>
        </p:spPr>
        <p:txBody>
          <a:bodyPr wrap="none">
            <a:spAutoFit/>
          </a:bodyPr>
          <a:lstStyle/>
          <a:p>
            <a:r>
              <a:rPr lang="en-US" i="1" dirty="0" smtClean="0">
                <a:solidFill>
                  <a:srgbClr val="0070C0"/>
                </a:solidFill>
              </a:rPr>
              <a:t>Fonte</a:t>
            </a:r>
            <a:r>
              <a:rPr lang="en-US" dirty="0" smtClean="0">
                <a:solidFill>
                  <a:srgbClr val="0070C0"/>
                </a:solidFill>
              </a:rPr>
              <a:t>: </a:t>
            </a:r>
          </a:p>
          <a:p>
            <a:r>
              <a:rPr lang="en-US" dirty="0" smtClean="0">
                <a:solidFill>
                  <a:srgbClr val="0070C0"/>
                </a:solidFill>
              </a:rPr>
              <a:t>FRED, https</a:t>
            </a:r>
            <a:r>
              <a:rPr lang="en-US" dirty="0">
                <a:solidFill>
                  <a:srgbClr val="0070C0"/>
                </a:solidFill>
              </a:rPr>
              <a:t>://fred.stlouisfed.org/</a:t>
            </a:r>
          </a:p>
        </p:txBody>
      </p:sp>
      <p:sp>
        <p:nvSpPr>
          <p:cNvPr id="6" name="Segnaposto piè di pagina 5"/>
          <p:cNvSpPr>
            <a:spLocks noGrp="1"/>
          </p:cNvSpPr>
          <p:nvPr>
            <p:ph type="ftr" sz="quarter" idx="11"/>
          </p:nvPr>
        </p:nvSpPr>
        <p:spPr>
          <a:xfrm>
            <a:off x="1073791" y="6356349"/>
            <a:ext cx="1821792" cy="365125"/>
          </a:xfrm>
        </p:spPr>
        <p:txBody>
          <a:bodyPr/>
          <a:lstStyle/>
          <a:p>
            <a:pPr algn="l"/>
            <a:r>
              <a:rPr lang="it-IT" dirty="0" err="1" smtClean="0"/>
              <a:t>Lez</a:t>
            </a:r>
            <a:r>
              <a:rPr lang="it-IT" dirty="0" smtClean="0"/>
              <a:t>. 16: Politiche DA</a:t>
            </a:r>
            <a:endParaRPr lang="en-US" dirty="0"/>
          </a:p>
        </p:txBody>
      </p:sp>
      <p:sp>
        <p:nvSpPr>
          <p:cNvPr id="9" name="Segnaposto numero diapositiva 8"/>
          <p:cNvSpPr>
            <a:spLocks noGrp="1"/>
          </p:cNvSpPr>
          <p:nvPr>
            <p:ph type="sldNum" sz="quarter" idx="12"/>
          </p:nvPr>
        </p:nvSpPr>
        <p:spPr/>
        <p:txBody>
          <a:bodyPr/>
          <a:lstStyle/>
          <a:p>
            <a:fld id="{C4DF08F0-7527-418C-A9E9-D730B5F6038F}" type="slidenum">
              <a:rPr lang="en-US" smtClean="0"/>
              <a:t>17</a:t>
            </a:fld>
            <a:endParaRPr lang="en-US"/>
          </a:p>
        </p:txBody>
      </p:sp>
    </p:spTree>
    <p:extLst>
      <p:ext uri="{BB962C8B-B14F-4D97-AF65-F5344CB8AC3E}">
        <p14:creationId xmlns:p14="http://schemas.microsoft.com/office/powerpoint/2010/main" val="1489032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22674"/>
            <a:ext cx="10156371" cy="553175"/>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La disinflazione di </a:t>
            </a:r>
            <a:r>
              <a:rPr lang="it-IT" altLang="en-US" sz="2400" b="1" dirty="0" err="1" smtClean="0">
                <a:latin typeface="+mn-lt"/>
              </a:rPr>
              <a:t>Volcker</a:t>
            </a:r>
            <a:r>
              <a:rPr lang="it-IT" altLang="en-US" sz="2400" b="1" dirty="0" smtClean="0">
                <a:latin typeface="+mn-lt"/>
              </a:rPr>
              <a:t>: USA, 1980-1984</a:t>
            </a:r>
            <a:endParaRPr lang="it-IT" altLang="en-US" sz="2400" b="1" dirty="0">
              <a:latin typeface="+mn-lt"/>
            </a:endParaRPr>
          </a:p>
        </p:txBody>
      </p:sp>
      <p:sp>
        <p:nvSpPr>
          <p:cNvPr id="9" name="Rettangolo 8"/>
          <p:cNvSpPr/>
          <p:nvPr/>
        </p:nvSpPr>
        <p:spPr>
          <a:xfrm>
            <a:off x="1197429" y="1031358"/>
            <a:ext cx="9126785" cy="3426900"/>
          </a:xfrm>
          <a:prstGeom prst="rect">
            <a:avLst/>
          </a:prstGeom>
          <a:solidFill>
            <a:schemeClr val="accent5">
              <a:lumMod val="20000"/>
              <a:lumOff val="80000"/>
            </a:schemeClr>
          </a:solidFill>
        </p:spPr>
        <p:txBody>
          <a:bodyPr wrap="square">
            <a:spAutoFit/>
          </a:bodyPr>
          <a:lstStyle/>
          <a:p>
            <a:pPr>
              <a:lnSpc>
                <a:spcPct val="114000"/>
              </a:lnSpc>
              <a:spcBef>
                <a:spcPts val="600"/>
              </a:spcBef>
            </a:pPr>
            <a:r>
              <a:rPr lang="it-IT" dirty="0" smtClean="0">
                <a:latin typeface="Dcr10"/>
              </a:rPr>
              <a:t>Valutazione:</a:t>
            </a:r>
            <a:endParaRPr lang="en-US" dirty="0" smtClean="0">
              <a:latin typeface="Dcr10"/>
            </a:endParaRPr>
          </a:p>
          <a:p>
            <a:pPr>
              <a:lnSpc>
                <a:spcPct val="114000"/>
              </a:lnSpc>
              <a:spcBef>
                <a:spcPts val="600"/>
              </a:spcBef>
            </a:pPr>
            <a:r>
              <a:rPr lang="en-US" i="1" dirty="0" smtClean="0">
                <a:latin typeface="Dcr10"/>
              </a:rPr>
              <a:t>“ </a:t>
            </a:r>
            <a:r>
              <a:rPr lang="en-US" i="1" dirty="0">
                <a:latin typeface="Dcr10"/>
              </a:rPr>
              <a:t>The change in inflation that occurred during 1980 through 1984, when the Federal Reserve System was headed by Paul Volcker, is arguably the most widely discussed and visible macroeconomic event of the last 50 years of U.S. macroeconomic history. </a:t>
            </a:r>
          </a:p>
          <a:p>
            <a:pPr>
              <a:lnSpc>
                <a:spcPct val="114000"/>
              </a:lnSpc>
              <a:spcBef>
                <a:spcPts val="600"/>
              </a:spcBef>
            </a:pPr>
            <a:r>
              <a:rPr lang="en-US" i="1" dirty="0">
                <a:latin typeface="Dcr10"/>
              </a:rPr>
              <a:t>Prior to this time, inflation had been dramatically rising, but under Volcker, the Federal Reserve System first contained and then reversed this process.</a:t>
            </a:r>
          </a:p>
          <a:p>
            <a:pPr>
              <a:lnSpc>
                <a:spcPct val="114000"/>
              </a:lnSpc>
              <a:spcBef>
                <a:spcPts val="600"/>
              </a:spcBef>
            </a:pPr>
            <a:r>
              <a:rPr lang="en-US" i="1" dirty="0">
                <a:latin typeface="Dcr10"/>
              </a:rPr>
              <a:t> We argue that the </a:t>
            </a:r>
            <a:r>
              <a:rPr lang="en-US" i="1" dirty="0">
                <a:solidFill>
                  <a:srgbClr val="C00000"/>
                </a:solidFill>
                <a:latin typeface="Dcr10"/>
              </a:rPr>
              <a:t>real  </a:t>
            </a:r>
            <a:r>
              <a:rPr lang="en-US" dirty="0">
                <a:latin typeface="Dcr10"/>
              </a:rPr>
              <a:t>[recessionary]  </a:t>
            </a:r>
            <a:r>
              <a:rPr lang="en-US" i="1" dirty="0">
                <a:solidFill>
                  <a:srgbClr val="C00000"/>
                </a:solidFill>
                <a:latin typeface="Dcr10"/>
              </a:rPr>
              <a:t>effects of the Volcker disinflation were mainly due to its imperfect credibility</a:t>
            </a:r>
            <a:r>
              <a:rPr lang="en-US" i="1" dirty="0">
                <a:latin typeface="Dcr10"/>
              </a:rPr>
              <a:t>.” </a:t>
            </a:r>
          </a:p>
          <a:p>
            <a:pPr>
              <a:lnSpc>
                <a:spcPct val="114000"/>
              </a:lnSpc>
              <a:spcBef>
                <a:spcPts val="600"/>
              </a:spcBef>
            </a:pPr>
            <a:r>
              <a:rPr lang="en-US" dirty="0">
                <a:latin typeface="Dcr10"/>
              </a:rPr>
              <a:t> </a:t>
            </a:r>
            <a:endParaRPr lang="en-US" sz="1400" dirty="0">
              <a:latin typeface="Dcr10"/>
            </a:endParaRPr>
          </a:p>
          <a:p>
            <a:pPr algn="r"/>
            <a:r>
              <a:rPr lang="en-US" sz="1400" dirty="0"/>
              <a:t>Marvin </a:t>
            </a:r>
            <a:r>
              <a:rPr lang="en-US" sz="1400" dirty="0" err="1"/>
              <a:t>Goodfriend</a:t>
            </a:r>
            <a:r>
              <a:rPr lang="en-US" sz="1400" dirty="0"/>
              <a:t>, Robert G. King,  The Incredible Volcker Disinflation, 2005. </a:t>
            </a:r>
            <a:r>
              <a:rPr lang="en-US" sz="1400" i="1" dirty="0">
                <a:hlinkClick r:id="rId3"/>
              </a:rPr>
              <a:t>www.nber.org/papers/w11562.pdf</a:t>
            </a:r>
            <a:endParaRPr lang="en-US" sz="1400" dirty="0"/>
          </a:p>
        </p:txBody>
      </p:sp>
      <p:sp>
        <p:nvSpPr>
          <p:cNvPr id="3" name="Segnaposto piè di pagina 2"/>
          <p:cNvSpPr>
            <a:spLocks noGrp="1"/>
          </p:cNvSpPr>
          <p:nvPr>
            <p:ph type="ftr" sz="quarter" idx="11"/>
          </p:nvPr>
        </p:nvSpPr>
        <p:spPr>
          <a:xfrm>
            <a:off x="1197429" y="6173787"/>
            <a:ext cx="4114800" cy="365125"/>
          </a:xfrm>
        </p:spPr>
        <p:txBody>
          <a:bodyPr/>
          <a:lstStyle/>
          <a:p>
            <a:pPr algn="l"/>
            <a:r>
              <a:rPr lang="it-IT" dirty="0" err="1" smtClean="0"/>
              <a:t>Lez</a:t>
            </a:r>
            <a:r>
              <a:rPr lang="it-IT" dirty="0" smtClean="0"/>
              <a:t>. 16: Politiche DA</a:t>
            </a:r>
            <a:endParaRPr lang="en-US" dirty="0"/>
          </a:p>
        </p:txBody>
      </p:sp>
      <p:sp>
        <p:nvSpPr>
          <p:cNvPr id="4" name="Segnaposto numero diapositiva 3"/>
          <p:cNvSpPr>
            <a:spLocks noGrp="1"/>
          </p:cNvSpPr>
          <p:nvPr>
            <p:ph type="sldNum" sz="quarter" idx="12"/>
          </p:nvPr>
        </p:nvSpPr>
        <p:spPr/>
        <p:txBody>
          <a:bodyPr/>
          <a:lstStyle/>
          <a:p>
            <a:fld id="{C4DF08F0-7527-418C-A9E9-D730B5F6038F}" type="slidenum">
              <a:rPr lang="en-US" smtClean="0"/>
              <a:t>18</a:t>
            </a:fld>
            <a:endParaRPr lang="en-US"/>
          </a:p>
        </p:txBody>
      </p:sp>
    </p:spTree>
    <p:extLst>
      <p:ext uri="{BB962C8B-B14F-4D97-AF65-F5344CB8AC3E}">
        <p14:creationId xmlns:p14="http://schemas.microsoft.com/office/powerpoint/2010/main" val="3081750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2. Politiche di stabilizzazione</a:t>
            </a:r>
            <a:endParaRPr lang="it-IT" altLang="en-US" sz="2400" b="1" dirty="0">
              <a:latin typeface="+mn-lt"/>
            </a:endParaRPr>
          </a:p>
        </p:txBody>
      </p:sp>
      <p:sp>
        <p:nvSpPr>
          <p:cNvPr id="9" name="Rettangolo 8"/>
          <p:cNvSpPr/>
          <p:nvPr/>
        </p:nvSpPr>
        <p:spPr>
          <a:xfrm>
            <a:off x="1197429" y="1240971"/>
            <a:ext cx="10279224" cy="4552015"/>
          </a:xfrm>
          <a:prstGeom prst="rect">
            <a:avLst/>
          </a:prstGeom>
        </p:spPr>
        <p:txBody>
          <a:bodyPr wrap="square">
            <a:spAutoFit/>
          </a:bodyPr>
          <a:lstStyle/>
          <a:p>
            <a:pPr marL="0" lvl="1">
              <a:lnSpc>
                <a:spcPct val="114000"/>
              </a:lnSpc>
              <a:spcBef>
                <a:spcPts val="600"/>
              </a:spcBef>
            </a:pPr>
            <a:r>
              <a:rPr lang="it-IT" sz="2000" b="1" i="1" dirty="0" smtClean="0">
                <a:solidFill>
                  <a:srgbClr val="2F5597"/>
                </a:solidFill>
              </a:rPr>
              <a:t>Il contesto:</a:t>
            </a:r>
          </a:p>
          <a:p>
            <a:pPr lvl="1" indent="-457200">
              <a:lnSpc>
                <a:spcPct val="124000"/>
              </a:lnSpc>
              <a:spcBef>
                <a:spcPts val="600"/>
              </a:spcBef>
              <a:buFont typeface="Arial" panose="020B0604020202020204" pitchFamily="34" charset="0"/>
              <a:buChar char="•"/>
            </a:pPr>
            <a:r>
              <a:rPr lang="it-IT" sz="2000" dirty="0" smtClean="0"/>
              <a:t>Fino ad ora (</a:t>
            </a:r>
            <a:r>
              <a:rPr lang="it-IT" sz="2000" i="1" dirty="0" smtClean="0"/>
              <a:t>in questa lezione</a:t>
            </a:r>
            <a:r>
              <a:rPr lang="it-IT" sz="2000" dirty="0" smtClean="0"/>
              <a:t>), abbiamo studiato l’efficacia delle politiche macroeconomiche quando già l’economia si trova in un </a:t>
            </a:r>
            <a:r>
              <a:rPr lang="it-IT" sz="2000" b="1" dirty="0" smtClean="0">
                <a:solidFill>
                  <a:srgbClr val="2F5597"/>
                </a:solidFill>
              </a:rPr>
              <a:t>equilibrio di LP.</a:t>
            </a:r>
          </a:p>
          <a:p>
            <a:pPr lvl="1" indent="-457200">
              <a:lnSpc>
                <a:spcPct val="114000"/>
              </a:lnSpc>
              <a:spcBef>
                <a:spcPts val="600"/>
              </a:spcBef>
              <a:buFont typeface="Arial" panose="020B0604020202020204" pitchFamily="34" charset="0"/>
              <a:buChar char="•"/>
            </a:pPr>
            <a:r>
              <a:rPr lang="it-IT" sz="2000" dirty="0" smtClean="0"/>
              <a:t>In pratica, spesso si richiede l’adozione di </a:t>
            </a:r>
            <a:r>
              <a:rPr lang="it-IT" sz="2000" b="1" dirty="0" smtClean="0">
                <a:solidFill>
                  <a:srgbClr val="2F5597"/>
                </a:solidFill>
              </a:rPr>
              <a:t>politiche macroeconomiche di stabilizzazione</a:t>
            </a:r>
            <a:r>
              <a:rPr lang="it-IT" sz="2000" dirty="0" smtClean="0"/>
              <a:t>, quando l’economia </a:t>
            </a:r>
            <a:r>
              <a:rPr lang="it-IT" sz="2000" b="1" u="sng" dirty="0" smtClean="0"/>
              <a:t>non</a:t>
            </a:r>
            <a:r>
              <a:rPr lang="it-IT" sz="2000" dirty="0" smtClean="0"/>
              <a:t> si trova in un equilibrio di LP</a:t>
            </a:r>
          </a:p>
          <a:p>
            <a:pPr lvl="1" indent="-457200">
              <a:lnSpc>
                <a:spcPct val="114000"/>
              </a:lnSpc>
              <a:spcBef>
                <a:spcPts val="600"/>
              </a:spcBef>
              <a:buFont typeface="Arial" panose="020B0604020202020204" pitchFamily="34" charset="0"/>
              <a:buChar char="•"/>
            </a:pPr>
            <a:r>
              <a:rPr lang="it-IT" sz="2000" dirty="0" smtClean="0"/>
              <a:t>… ovvero l’equilibrio iniziale è stato </a:t>
            </a:r>
            <a:r>
              <a:rPr lang="it-IT" sz="2000" b="1" i="1" dirty="0" smtClean="0"/>
              <a:t>disturbato</a:t>
            </a:r>
            <a:r>
              <a:rPr lang="it-IT" sz="2000" dirty="0" smtClean="0"/>
              <a:t> da uno «</a:t>
            </a:r>
            <a:r>
              <a:rPr lang="it-IT" sz="2000" b="1" dirty="0" smtClean="0">
                <a:solidFill>
                  <a:srgbClr val="C00000"/>
                </a:solidFill>
              </a:rPr>
              <a:t>shock</a:t>
            </a:r>
            <a:r>
              <a:rPr lang="it-IT" sz="2000" dirty="0" smtClean="0"/>
              <a:t>»:</a:t>
            </a:r>
          </a:p>
          <a:p>
            <a:pPr lvl="4" indent="-457200">
              <a:lnSpc>
                <a:spcPct val="114000"/>
              </a:lnSpc>
              <a:spcBef>
                <a:spcPts val="600"/>
              </a:spcBef>
              <a:buFont typeface="Arial" panose="020B0604020202020204" pitchFamily="34" charset="0"/>
              <a:buChar char="•"/>
            </a:pPr>
            <a:r>
              <a:rPr lang="it-IT" sz="2000" dirty="0" smtClean="0"/>
              <a:t>Shock alla </a:t>
            </a:r>
            <a:r>
              <a:rPr lang="it-IT" sz="2000" b="1" dirty="0" smtClean="0"/>
              <a:t>AD</a:t>
            </a:r>
            <a:r>
              <a:rPr lang="it-IT" sz="2000" dirty="0" smtClean="0"/>
              <a:t>.</a:t>
            </a:r>
          </a:p>
          <a:p>
            <a:pPr lvl="4" indent="-457200">
              <a:lnSpc>
                <a:spcPct val="114000"/>
              </a:lnSpc>
              <a:spcBef>
                <a:spcPts val="600"/>
              </a:spcBef>
              <a:buFont typeface="Arial" panose="020B0604020202020204" pitchFamily="34" charset="0"/>
              <a:buChar char="•"/>
            </a:pPr>
            <a:r>
              <a:rPr lang="it-IT" sz="2000" dirty="0" smtClean="0"/>
              <a:t>Shock alla </a:t>
            </a:r>
            <a:r>
              <a:rPr lang="it-IT" sz="2000" b="1" dirty="0" smtClean="0"/>
              <a:t>AS</a:t>
            </a:r>
            <a:r>
              <a:rPr lang="it-IT" sz="2000" dirty="0" smtClean="0"/>
              <a:t>.</a:t>
            </a:r>
          </a:p>
          <a:p>
            <a:pPr marL="342900" lvl="1" indent="-342900">
              <a:lnSpc>
                <a:spcPct val="114000"/>
              </a:lnSpc>
              <a:spcBef>
                <a:spcPts val="600"/>
              </a:spcBef>
              <a:buFont typeface="Arial" panose="020B0604020202020204" pitchFamily="34" charset="0"/>
              <a:buChar char="•"/>
            </a:pPr>
            <a:r>
              <a:rPr lang="it-IT" sz="2000" dirty="0"/>
              <a:t>In entrambi i casi, l’economia si attesta </a:t>
            </a:r>
            <a:r>
              <a:rPr lang="it-IT" sz="2000" dirty="0" smtClean="0"/>
              <a:t>(almeno temporaneamente) </a:t>
            </a:r>
            <a:r>
              <a:rPr lang="it-IT" sz="2000" dirty="0"/>
              <a:t>in un equilibrio di BP, diverso </a:t>
            </a:r>
            <a:r>
              <a:rPr lang="it-IT" sz="2000" dirty="0" smtClean="0"/>
              <a:t>(e spesso «inferiore») al precedente equilibrio di LP. </a:t>
            </a:r>
          </a:p>
          <a:p>
            <a:pPr marL="0" lvl="1">
              <a:lnSpc>
                <a:spcPct val="114000"/>
              </a:lnSpc>
              <a:spcBef>
                <a:spcPts val="600"/>
              </a:spcBef>
            </a:pPr>
            <a:r>
              <a:rPr lang="it-IT" sz="2000" b="1" i="1" dirty="0" smtClean="0">
                <a:solidFill>
                  <a:srgbClr val="2F5597"/>
                </a:solidFill>
              </a:rPr>
              <a:t>Che fare?</a:t>
            </a:r>
          </a:p>
        </p:txBody>
      </p:sp>
      <p:sp>
        <p:nvSpPr>
          <p:cNvPr id="4" name="Segnaposto piè di pagina 3"/>
          <p:cNvSpPr>
            <a:spLocks noGrp="1"/>
          </p:cNvSpPr>
          <p:nvPr>
            <p:ph type="ftr" sz="quarter" idx="11"/>
          </p:nvPr>
        </p:nvSpPr>
        <p:spPr>
          <a:xfrm>
            <a:off x="1197429" y="6247293"/>
            <a:ext cx="4114800" cy="365125"/>
          </a:xfrm>
        </p:spPr>
        <p:txBody>
          <a:bodyPr/>
          <a:lstStyle/>
          <a:p>
            <a:pPr algn="l"/>
            <a:r>
              <a:rPr lang="it-IT" dirty="0" err="1" smtClean="0"/>
              <a:t>Lez</a:t>
            </a:r>
            <a:r>
              <a:rPr lang="it-IT" dirty="0" smtClean="0"/>
              <a:t>. 16: Politiche DA</a:t>
            </a:r>
            <a:endParaRPr lang="en-US" dirty="0"/>
          </a:p>
        </p:txBody>
      </p:sp>
      <p:sp>
        <p:nvSpPr>
          <p:cNvPr id="6" name="Segnaposto numero diapositiva 5"/>
          <p:cNvSpPr>
            <a:spLocks noGrp="1"/>
          </p:cNvSpPr>
          <p:nvPr>
            <p:ph type="sldNum" sz="quarter" idx="12"/>
          </p:nvPr>
        </p:nvSpPr>
        <p:spPr/>
        <p:txBody>
          <a:bodyPr/>
          <a:lstStyle/>
          <a:p>
            <a:fld id="{C4DF08F0-7527-418C-A9E9-D730B5F6038F}" type="slidenum">
              <a:rPr lang="en-US" smtClean="0"/>
              <a:t>19</a:t>
            </a:fld>
            <a:endParaRPr lang="en-US"/>
          </a:p>
        </p:txBody>
      </p:sp>
    </p:spTree>
    <p:extLst>
      <p:ext uri="{BB962C8B-B14F-4D97-AF65-F5344CB8AC3E}">
        <p14:creationId xmlns:p14="http://schemas.microsoft.com/office/powerpoint/2010/main" val="1853879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42837" y="45366"/>
            <a:ext cx="10648828"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Politiche di gestione della Domanda Aggregata (2)</a:t>
            </a:r>
            <a:br>
              <a:rPr lang="it-IT" altLang="en-US" sz="2400" dirty="0" smtClean="0">
                <a:latin typeface="+mn-lt"/>
              </a:rPr>
            </a:br>
            <a:endParaRPr lang="it-IT" altLang="en-US" sz="2400" dirty="0">
              <a:solidFill>
                <a:srgbClr val="0070C0"/>
              </a:solidFill>
              <a:latin typeface="+mn-lt"/>
            </a:endParaRPr>
          </a:p>
        </p:txBody>
      </p:sp>
      <p:sp>
        <p:nvSpPr>
          <p:cNvPr id="4" name="CasellaDiTesto 3"/>
          <p:cNvSpPr txBox="1"/>
          <p:nvPr/>
        </p:nvSpPr>
        <p:spPr>
          <a:xfrm>
            <a:off x="1184983" y="1284643"/>
            <a:ext cx="10056265" cy="2294859"/>
          </a:xfrm>
          <a:prstGeom prst="rect">
            <a:avLst/>
          </a:prstGeom>
          <a:noFill/>
        </p:spPr>
        <p:txBody>
          <a:bodyPr wrap="square" rtlCol="0">
            <a:spAutoFit/>
          </a:bodyPr>
          <a:lstStyle/>
          <a:p>
            <a:pPr>
              <a:lnSpc>
                <a:spcPct val="114000"/>
              </a:lnSpc>
              <a:spcBef>
                <a:spcPts val="600"/>
              </a:spcBef>
            </a:pPr>
            <a:r>
              <a:rPr lang="it-IT" dirty="0" smtClean="0"/>
              <a:t>Questa lezione:</a:t>
            </a:r>
          </a:p>
          <a:p>
            <a:pPr>
              <a:lnSpc>
                <a:spcPct val="114000"/>
              </a:lnSpc>
              <a:spcBef>
                <a:spcPts val="600"/>
              </a:spcBef>
            </a:pPr>
            <a:r>
              <a:rPr lang="it-IT" dirty="0" smtClean="0"/>
              <a:t>Analisi di situazioni nelle quali i  </a:t>
            </a:r>
            <a:r>
              <a:rPr lang="it-IT" b="1" i="1" dirty="0" smtClean="0"/>
              <a:t>policy </a:t>
            </a:r>
            <a:r>
              <a:rPr lang="it-IT" b="1" i="1" dirty="0" err="1" smtClean="0"/>
              <a:t>makers</a:t>
            </a:r>
            <a:r>
              <a:rPr lang="it-IT" b="1" i="1" dirty="0" smtClean="0"/>
              <a:t>  </a:t>
            </a:r>
            <a:r>
              <a:rPr lang="it-IT" dirty="0" smtClean="0"/>
              <a:t>(il governo  per la </a:t>
            </a:r>
            <a:r>
              <a:rPr lang="it-IT" b="1" dirty="0" smtClean="0">
                <a:solidFill>
                  <a:srgbClr val="C00000"/>
                </a:solidFill>
              </a:rPr>
              <a:t>PF</a:t>
            </a:r>
            <a:r>
              <a:rPr lang="it-IT" dirty="0" smtClean="0"/>
              <a:t>, la BC per la </a:t>
            </a:r>
            <a:r>
              <a:rPr lang="it-IT" b="1" dirty="0" smtClean="0">
                <a:solidFill>
                  <a:srgbClr val="C00000"/>
                </a:solidFill>
              </a:rPr>
              <a:t>PM</a:t>
            </a:r>
            <a:r>
              <a:rPr lang="it-IT" dirty="0" smtClean="0"/>
              <a:t>) decidono di adottare </a:t>
            </a:r>
            <a:r>
              <a:rPr lang="it-IT" b="1" dirty="0" smtClean="0">
                <a:solidFill>
                  <a:srgbClr val="2F5597"/>
                </a:solidFill>
              </a:rPr>
              <a:t>politiche di gestione della domanda </a:t>
            </a:r>
            <a:r>
              <a:rPr lang="it-IT" dirty="0" smtClean="0"/>
              <a:t>aggregata, per modificare:</a:t>
            </a:r>
          </a:p>
          <a:p>
            <a:pPr marL="285750" indent="-285750">
              <a:lnSpc>
                <a:spcPct val="114000"/>
              </a:lnSpc>
              <a:spcBef>
                <a:spcPts val="600"/>
              </a:spcBef>
              <a:buFont typeface="Arial" panose="020B0604020202020204" pitchFamily="34" charset="0"/>
              <a:buChar char="•"/>
            </a:pPr>
            <a:r>
              <a:rPr lang="it-IT" dirty="0" smtClean="0"/>
              <a:t>l</a:t>
            </a:r>
            <a:r>
              <a:rPr lang="it-IT" i="1" dirty="0" smtClean="0"/>
              <a:t>’</a:t>
            </a:r>
            <a:r>
              <a:rPr lang="it-IT" b="1" i="1" dirty="0" smtClean="0">
                <a:solidFill>
                  <a:srgbClr val="C00000"/>
                </a:solidFill>
              </a:rPr>
              <a:t>equilibrio</a:t>
            </a:r>
            <a:r>
              <a:rPr lang="it-IT" b="1" dirty="0" smtClean="0">
                <a:solidFill>
                  <a:srgbClr val="C00000"/>
                </a:solidFill>
              </a:rPr>
              <a:t> di LP </a:t>
            </a:r>
            <a:r>
              <a:rPr lang="it-IT" dirty="0" smtClean="0"/>
              <a:t>del sistema economico;  </a:t>
            </a:r>
          </a:p>
          <a:p>
            <a:pPr marL="285750" indent="-285750">
              <a:lnSpc>
                <a:spcPct val="114000"/>
              </a:lnSpc>
              <a:spcBef>
                <a:spcPts val="600"/>
              </a:spcBef>
              <a:buFont typeface="Arial" panose="020B0604020202020204" pitchFamily="34" charset="0"/>
              <a:buChar char="•"/>
            </a:pPr>
            <a:r>
              <a:rPr lang="it-IT" dirty="0" smtClean="0"/>
              <a:t>la </a:t>
            </a:r>
            <a:r>
              <a:rPr lang="it-IT" b="1" i="1" dirty="0" smtClean="0">
                <a:solidFill>
                  <a:srgbClr val="C00000"/>
                </a:solidFill>
              </a:rPr>
              <a:t>velocità</a:t>
            </a:r>
            <a:r>
              <a:rPr lang="it-IT" dirty="0" smtClean="0"/>
              <a:t> </a:t>
            </a:r>
            <a:r>
              <a:rPr lang="it-IT" b="1" i="1" dirty="0" smtClean="0">
                <a:solidFill>
                  <a:srgbClr val="C00000"/>
                </a:solidFill>
              </a:rPr>
              <a:t>di aggiustamento </a:t>
            </a:r>
            <a:r>
              <a:rPr lang="it-IT" dirty="0" smtClean="0"/>
              <a:t>verso l’equilibrio di LP.</a:t>
            </a:r>
          </a:p>
          <a:p>
            <a:pPr marL="288000" lvl="1">
              <a:lnSpc>
                <a:spcPct val="114000"/>
              </a:lnSpc>
              <a:spcBef>
                <a:spcPts val="600"/>
              </a:spcBef>
            </a:pPr>
            <a:r>
              <a:rPr lang="it-IT" dirty="0" smtClean="0"/>
              <a:t>Nel secondo caso si parla, propriamente, di </a:t>
            </a:r>
            <a:r>
              <a:rPr lang="it-IT" b="1" dirty="0" smtClean="0">
                <a:solidFill>
                  <a:srgbClr val="2F5597"/>
                </a:solidFill>
              </a:rPr>
              <a:t>politiche di stabilizzazione </a:t>
            </a:r>
            <a:r>
              <a:rPr lang="it-IT" dirty="0" smtClean="0"/>
              <a:t>macroeconomica.</a:t>
            </a:r>
            <a:endParaRPr lang="en-US" dirty="0"/>
          </a:p>
        </p:txBody>
      </p:sp>
      <p:sp>
        <p:nvSpPr>
          <p:cNvPr id="6" name="Segnaposto piè di pagina 5"/>
          <p:cNvSpPr>
            <a:spLocks noGrp="1"/>
          </p:cNvSpPr>
          <p:nvPr>
            <p:ph type="ftr" sz="quarter" idx="11"/>
          </p:nvPr>
        </p:nvSpPr>
        <p:spPr>
          <a:xfrm>
            <a:off x="1142837" y="6319537"/>
            <a:ext cx="2169253" cy="365125"/>
          </a:xfrm>
        </p:spPr>
        <p:txBody>
          <a:bodyPr/>
          <a:lstStyle/>
          <a:p>
            <a:pPr algn="l"/>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2</a:t>
            </a:fld>
            <a:endParaRPr lang="en-US"/>
          </a:p>
        </p:txBody>
      </p:sp>
    </p:spTree>
    <p:extLst>
      <p:ext uri="{BB962C8B-B14F-4D97-AF65-F5344CB8AC3E}">
        <p14:creationId xmlns:p14="http://schemas.microsoft.com/office/powerpoint/2010/main" val="3059979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2190310" y="2466753"/>
            <a:ext cx="8187067" cy="122274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2.1. </a:t>
            </a:r>
            <a:r>
              <a:rPr lang="it-IT" altLang="en-US" sz="2400" b="1" dirty="0">
                <a:latin typeface="+mn-lt"/>
              </a:rPr>
              <a:t> </a:t>
            </a:r>
            <a:r>
              <a:rPr lang="it-IT" altLang="en-US" sz="2400" b="1" dirty="0" smtClean="0">
                <a:latin typeface="+mn-lt"/>
              </a:rPr>
              <a:t>Shock di domanda</a:t>
            </a:r>
            <a:endParaRPr lang="it-IT" altLang="en-US" sz="2400" b="1"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sp>
        <p:nvSpPr>
          <p:cNvPr id="9" name="Rettangolo 8"/>
          <p:cNvSpPr/>
          <p:nvPr/>
        </p:nvSpPr>
        <p:spPr>
          <a:xfrm>
            <a:off x="1197429" y="1240971"/>
            <a:ext cx="10279224" cy="4841325"/>
          </a:xfrm>
          <a:prstGeom prst="rect">
            <a:avLst/>
          </a:prstGeom>
        </p:spPr>
        <p:txBody>
          <a:bodyPr wrap="square">
            <a:spAutoFit/>
          </a:bodyPr>
          <a:lstStyle/>
          <a:p>
            <a:pPr marL="0" lvl="1">
              <a:lnSpc>
                <a:spcPct val="114000"/>
              </a:lnSpc>
              <a:spcBef>
                <a:spcPts val="600"/>
              </a:spcBef>
            </a:pPr>
            <a:r>
              <a:rPr lang="it-IT" sz="2000" dirty="0" smtClean="0"/>
              <a:t>Uno shock di domanda si manifesta (nel modello AD-AS) con una variazione (esogena, in genere inattesa) di una variabile o di un parametro della </a:t>
            </a:r>
            <a:r>
              <a:rPr lang="it-IT" sz="2000" b="1" dirty="0" smtClean="0">
                <a:solidFill>
                  <a:srgbClr val="2F5597"/>
                </a:solidFill>
              </a:rPr>
              <a:t>curva AD</a:t>
            </a:r>
            <a:r>
              <a:rPr lang="it-IT" sz="2000" dirty="0" smtClean="0"/>
              <a:t>.</a:t>
            </a:r>
          </a:p>
          <a:p>
            <a:pPr marL="0" lvl="1">
              <a:lnSpc>
                <a:spcPct val="114000"/>
              </a:lnSpc>
              <a:spcBef>
                <a:spcPts val="600"/>
              </a:spcBef>
            </a:pPr>
            <a:r>
              <a:rPr lang="it-IT" sz="2000" dirty="0" smtClean="0"/>
              <a:t>A sua volta, questa può essere ricondotta ad una variazione della </a:t>
            </a:r>
            <a:r>
              <a:rPr lang="it-IT" sz="2000" b="1" dirty="0" smtClean="0">
                <a:solidFill>
                  <a:srgbClr val="2F5597"/>
                </a:solidFill>
              </a:rPr>
              <a:t>curva IS </a:t>
            </a:r>
            <a:r>
              <a:rPr lang="it-IT" sz="2000" dirty="0" smtClean="0"/>
              <a:t>oppure </a:t>
            </a:r>
            <a:r>
              <a:rPr lang="it-IT" sz="2000" b="1" dirty="0" smtClean="0">
                <a:solidFill>
                  <a:srgbClr val="2F5597"/>
                </a:solidFill>
              </a:rPr>
              <a:t>TR</a:t>
            </a:r>
            <a:r>
              <a:rPr lang="it-IT" sz="2000" dirty="0" smtClean="0"/>
              <a:t>.</a:t>
            </a:r>
          </a:p>
          <a:p>
            <a:pPr marL="0" lvl="1">
              <a:lnSpc>
                <a:spcPct val="114000"/>
              </a:lnSpc>
              <a:spcBef>
                <a:spcPts val="600"/>
              </a:spcBef>
            </a:pPr>
            <a:r>
              <a:rPr lang="it-IT" sz="2000" dirty="0"/>
              <a:t>	</a:t>
            </a:r>
            <a:r>
              <a:rPr lang="it-IT" sz="2000" dirty="0" smtClean="0"/>
              <a:t> </a:t>
            </a:r>
            <a:r>
              <a:rPr lang="it-IT" sz="2000" dirty="0" smtClean="0">
                <a:solidFill>
                  <a:srgbClr val="005C5A"/>
                </a:solidFill>
              </a:rPr>
              <a:t>Ricordiamo, dalla lezione </a:t>
            </a:r>
            <a:r>
              <a:rPr lang="it-IT" sz="2000" dirty="0" smtClean="0">
                <a:solidFill>
                  <a:srgbClr val="005C5A"/>
                </a:solidFill>
              </a:rPr>
              <a:t>11, </a:t>
            </a:r>
            <a:r>
              <a:rPr lang="it-IT" sz="2000" dirty="0" smtClean="0">
                <a:solidFill>
                  <a:srgbClr val="005C5A"/>
                </a:solidFill>
              </a:rPr>
              <a:t>che la curva IS a sua volta deriva dalla funzione di 	 	 	 domanda desiderata ZZ:</a:t>
            </a:r>
          </a:p>
          <a:p>
            <a:pPr marL="0" lvl="1">
              <a:lnSpc>
                <a:spcPct val="114000"/>
              </a:lnSpc>
              <a:spcBef>
                <a:spcPts val="600"/>
              </a:spcBef>
            </a:pPr>
            <a:r>
              <a:rPr lang="it-IT" sz="2000" dirty="0"/>
              <a:t>	</a:t>
            </a:r>
            <a:endParaRPr lang="it-IT" sz="2000" dirty="0" smtClean="0"/>
          </a:p>
          <a:p>
            <a:pPr marL="0" lvl="1">
              <a:lnSpc>
                <a:spcPct val="114000"/>
              </a:lnSpc>
              <a:spcBef>
                <a:spcPts val="1800"/>
              </a:spcBef>
            </a:pPr>
            <a:r>
              <a:rPr lang="it-IT" sz="2000" dirty="0" smtClean="0"/>
              <a:t>Da questo punto di vista, anche la variazione di una variabile di politica economica (fiscale o monetaria) può indurre uno shock di domanda. Tuttavia, in genere consideriamo le decisioni della politica economica come risposte (da parte dei </a:t>
            </a:r>
            <a:r>
              <a:rPr lang="it-IT" sz="2000" i="1" dirty="0" smtClean="0"/>
              <a:t>policy </a:t>
            </a:r>
            <a:r>
              <a:rPr lang="it-IT" sz="2000" i="1" dirty="0" err="1" smtClean="0"/>
              <a:t>makers</a:t>
            </a:r>
            <a:r>
              <a:rPr lang="it-IT" sz="2000" dirty="0" smtClean="0"/>
              <a:t>) a shock iniziali, causati da </a:t>
            </a:r>
            <a:r>
              <a:rPr lang="it-IT" sz="2000" b="1" dirty="0" smtClean="0"/>
              <a:t>altre</a:t>
            </a:r>
            <a:r>
              <a:rPr lang="it-IT" sz="2000" dirty="0" smtClean="0"/>
              <a:t> variabili o parametri: </a:t>
            </a:r>
          </a:p>
          <a:p>
            <a:pPr marL="342900" lvl="1" indent="-342900">
              <a:lnSpc>
                <a:spcPct val="114000"/>
              </a:lnSpc>
              <a:spcBef>
                <a:spcPts val="600"/>
              </a:spcBef>
              <a:buFont typeface="Arial" panose="020B0604020202020204" pitchFamily="34" charset="0"/>
              <a:buChar char="•"/>
            </a:pPr>
            <a:r>
              <a:rPr lang="it-IT" sz="2000" i="1" dirty="0" smtClean="0"/>
              <a:t>(ad esempio) </a:t>
            </a:r>
            <a:r>
              <a:rPr lang="it-IT" sz="2000" dirty="0" smtClean="0"/>
              <a:t>Una variazione della </a:t>
            </a:r>
            <a:r>
              <a:rPr lang="it-IT" sz="2000" b="1" dirty="0" smtClean="0">
                <a:solidFill>
                  <a:srgbClr val="2F5597"/>
                </a:solidFill>
              </a:rPr>
              <a:t>propensione al consumo</a:t>
            </a:r>
            <a:r>
              <a:rPr lang="it-IT" sz="2000" dirty="0" smtClean="0"/>
              <a:t>; una variazione della </a:t>
            </a:r>
            <a:r>
              <a:rPr lang="it-IT" sz="2000" b="1" dirty="0" smtClean="0">
                <a:solidFill>
                  <a:srgbClr val="2F5597"/>
                </a:solidFill>
              </a:rPr>
              <a:t>«q» di </a:t>
            </a:r>
            <a:r>
              <a:rPr lang="it-IT" sz="2000" b="1" dirty="0" err="1" smtClean="0">
                <a:solidFill>
                  <a:srgbClr val="2F5597"/>
                </a:solidFill>
              </a:rPr>
              <a:t>Tobin</a:t>
            </a:r>
            <a:r>
              <a:rPr lang="it-IT" sz="2000" dirty="0" smtClean="0"/>
              <a:t>; una variazione della </a:t>
            </a:r>
            <a:r>
              <a:rPr lang="it-IT" sz="2000" b="1" dirty="0" smtClean="0">
                <a:solidFill>
                  <a:srgbClr val="2F5597"/>
                </a:solidFill>
              </a:rPr>
              <a:t>domanda di esportazioni </a:t>
            </a:r>
            <a:r>
              <a:rPr lang="it-IT" sz="2000" dirty="0" smtClean="0"/>
              <a:t>o dell’ </a:t>
            </a:r>
            <a:r>
              <a:rPr lang="it-IT" sz="2000" b="1" dirty="0" smtClean="0">
                <a:solidFill>
                  <a:srgbClr val="2F5597"/>
                </a:solidFill>
              </a:rPr>
              <a:t>inflazione</a:t>
            </a:r>
            <a:r>
              <a:rPr lang="it-IT" sz="2000" dirty="0" smtClean="0"/>
              <a:t> nel resto del mondo …</a:t>
            </a:r>
            <a:endParaRPr lang="it-IT" sz="2000" i="1" dirty="0" smtClean="0"/>
          </a:p>
        </p:txBody>
      </p:sp>
      <p:pic>
        <p:nvPicPr>
          <p:cNvPr id="8" name="Picture 8"/>
          <p:cNvPicPr>
            <a:picLocks noChangeAspect="1" noChangeArrowheads="1"/>
          </p:cNvPicPr>
          <p:nvPr/>
        </p:nvPicPr>
        <p:blipFill>
          <a:blip r:embed="rId3" cstate="print"/>
          <a:srcRect/>
          <a:stretch>
            <a:fillRect/>
          </a:stretch>
        </p:blipFill>
        <p:spPr bwMode="auto">
          <a:xfrm>
            <a:off x="2615612" y="3136582"/>
            <a:ext cx="6985590" cy="511868"/>
          </a:xfrm>
          <a:prstGeom prst="rect">
            <a:avLst/>
          </a:prstGeom>
          <a:noFill/>
          <a:ln w="9525">
            <a:noFill/>
            <a:miter lim="800000"/>
            <a:headEnd/>
            <a:tailEnd/>
          </a:ln>
        </p:spPr>
      </p:pic>
      <p:sp>
        <p:nvSpPr>
          <p:cNvPr id="6" name="Segnaposto piè di pagina 5"/>
          <p:cNvSpPr>
            <a:spLocks noGrp="1"/>
          </p:cNvSpPr>
          <p:nvPr>
            <p:ph type="ftr" sz="quarter" idx="11"/>
          </p:nvPr>
        </p:nvSpPr>
        <p:spPr>
          <a:xfrm>
            <a:off x="1197429" y="6300691"/>
            <a:ext cx="4114800" cy="365125"/>
          </a:xfrm>
        </p:spPr>
        <p:txBody>
          <a:bodyPr/>
          <a:lstStyle/>
          <a:p>
            <a:pPr algn="l"/>
            <a:r>
              <a:rPr lang="it-IT" smtClean="0"/>
              <a:t>Lez. 16: Politiche DA</a:t>
            </a:r>
            <a:endParaRPr lang="en-US"/>
          </a:p>
        </p:txBody>
      </p:sp>
      <p:sp>
        <p:nvSpPr>
          <p:cNvPr id="10" name="Segnaposto numero diapositiva 9"/>
          <p:cNvSpPr>
            <a:spLocks noGrp="1"/>
          </p:cNvSpPr>
          <p:nvPr>
            <p:ph type="sldNum" sz="quarter" idx="12"/>
          </p:nvPr>
        </p:nvSpPr>
        <p:spPr/>
        <p:txBody>
          <a:bodyPr/>
          <a:lstStyle/>
          <a:p>
            <a:fld id="{C4DF08F0-7527-418C-A9E9-D730B5F6038F}" type="slidenum">
              <a:rPr lang="en-US" smtClean="0"/>
              <a:t>20</a:t>
            </a:fld>
            <a:endParaRPr lang="en-US"/>
          </a:p>
        </p:txBody>
      </p:sp>
    </p:spTree>
    <p:extLst>
      <p:ext uri="{BB962C8B-B14F-4D97-AF65-F5344CB8AC3E}">
        <p14:creationId xmlns:p14="http://schemas.microsoft.com/office/powerpoint/2010/main" val="2518336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fontScale="90000"/>
          </a:bodyPr>
          <a:lstStyle/>
          <a:p>
            <a:pPr eaLnBrk="1" hangingPunct="1">
              <a:lnSpc>
                <a:spcPct val="125000"/>
              </a:lnSpc>
              <a:spcBef>
                <a:spcPts val="0"/>
              </a:spcBef>
            </a:pPr>
            <a:r>
              <a:rPr lang="it-IT" altLang="en-US" sz="2400" dirty="0" smtClean="0">
                <a:latin typeface="+mn-lt"/>
              </a:rPr>
              <a:t>Shock di domanda: come reagire?  </a:t>
            </a:r>
            <a:br>
              <a:rPr lang="it-IT" altLang="en-US" sz="2400" dirty="0" smtClean="0">
                <a:latin typeface="+mn-lt"/>
              </a:rPr>
            </a:br>
            <a:r>
              <a:rPr lang="it-IT" altLang="en-US" sz="2400" dirty="0" smtClean="0">
                <a:latin typeface="+mn-lt"/>
              </a:rPr>
              <a:t>(</a:t>
            </a:r>
            <a:r>
              <a:rPr lang="it-IT" altLang="en-US" sz="2400" i="1" dirty="0" smtClean="0">
                <a:latin typeface="+mn-lt"/>
              </a:rPr>
              <a:t>ovvero</a:t>
            </a:r>
            <a:r>
              <a:rPr lang="it-IT" altLang="en-US" sz="2400" dirty="0" smtClean="0">
                <a:latin typeface="+mn-lt"/>
              </a:rPr>
              <a:t>: come cambiano le opinioni di economisti e policy </a:t>
            </a:r>
            <a:r>
              <a:rPr lang="it-IT" altLang="en-US" sz="2400" dirty="0" err="1" smtClean="0">
                <a:latin typeface="+mn-lt"/>
              </a:rPr>
              <a:t>makers</a:t>
            </a:r>
            <a:r>
              <a:rPr lang="it-IT" altLang="en-US" sz="2400" dirty="0" smtClean="0">
                <a:latin typeface="+mn-lt"/>
              </a:rPr>
              <a:t>?)</a:t>
            </a:r>
            <a:endParaRPr lang="it-IT" altLang="en-US" sz="2400"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sp>
        <p:nvSpPr>
          <p:cNvPr id="11" name="Rettangolo 10"/>
          <p:cNvSpPr/>
          <p:nvPr/>
        </p:nvSpPr>
        <p:spPr>
          <a:xfrm>
            <a:off x="1197429" y="1041330"/>
            <a:ext cx="10186851" cy="5139869"/>
          </a:xfrm>
          <a:prstGeom prst="rect">
            <a:avLst/>
          </a:prstGeom>
          <a:solidFill>
            <a:schemeClr val="accent3">
              <a:lumMod val="20000"/>
              <a:lumOff val="80000"/>
            </a:schemeClr>
          </a:solidFill>
        </p:spPr>
        <p:txBody>
          <a:bodyPr wrap="square">
            <a:spAutoFit/>
          </a:bodyPr>
          <a:lstStyle/>
          <a:p>
            <a:pPr marL="324000" indent="-457200" algn="just">
              <a:spcBef>
                <a:spcPts val="600"/>
              </a:spcBef>
            </a:pPr>
            <a:endParaRPr lang="en-US" i="1" dirty="0" smtClean="0">
              <a:solidFill>
                <a:srgbClr val="0563C1"/>
              </a:solidFill>
            </a:endParaRPr>
          </a:p>
          <a:p>
            <a:pPr marL="324000" indent="-457200" algn="just">
              <a:spcBef>
                <a:spcPts val="600"/>
              </a:spcBef>
            </a:pPr>
            <a:r>
              <a:rPr lang="en-US" i="1" dirty="0" smtClean="0">
                <a:solidFill>
                  <a:srgbClr val="0563C1"/>
                </a:solidFill>
              </a:rPr>
              <a:t>There </a:t>
            </a:r>
            <a:r>
              <a:rPr lang="en-US" i="1" dirty="0">
                <a:solidFill>
                  <a:srgbClr val="0563C1"/>
                </a:solidFill>
              </a:rPr>
              <a:t>have been large changes in the conduct of aggregate demand policy in the United States over the past fifty years. </a:t>
            </a:r>
            <a:r>
              <a:rPr lang="en-US" i="1" dirty="0" smtClean="0">
                <a:solidFill>
                  <a:srgbClr val="0563C1"/>
                </a:solidFill>
              </a:rPr>
              <a:t>…</a:t>
            </a:r>
          </a:p>
          <a:p>
            <a:pPr marL="324000" indent="-457200" algn="just">
              <a:spcBef>
                <a:spcPts val="600"/>
              </a:spcBef>
            </a:pPr>
            <a:r>
              <a:rPr lang="en-US" i="1" dirty="0" smtClean="0">
                <a:solidFill>
                  <a:srgbClr val="0563C1"/>
                </a:solidFill>
              </a:rPr>
              <a:t>These </a:t>
            </a:r>
            <a:r>
              <a:rPr lang="en-US" i="1" dirty="0">
                <a:solidFill>
                  <a:srgbClr val="0563C1"/>
                </a:solidFill>
              </a:rPr>
              <a:t>changes in policy have resulted largely from </a:t>
            </a:r>
            <a:r>
              <a:rPr lang="en-US" b="1" i="1" dirty="0">
                <a:solidFill>
                  <a:schemeClr val="accent1">
                    <a:lumMod val="50000"/>
                  </a:schemeClr>
                </a:solidFill>
              </a:rPr>
              <a:t>changes in policymakers' beliefs </a:t>
            </a:r>
            <a:r>
              <a:rPr lang="en-US" i="1" dirty="0">
                <a:solidFill>
                  <a:srgbClr val="0563C1"/>
                </a:solidFill>
              </a:rPr>
              <a:t>about the functioning of the economy and the effects of policy. </a:t>
            </a:r>
            <a:endParaRPr lang="en-US" i="1" dirty="0" smtClean="0">
              <a:solidFill>
                <a:srgbClr val="0563C1"/>
              </a:solidFill>
            </a:endParaRPr>
          </a:p>
          <a:p>
            <a:pPr marL="324000" indent="-457200" algn="r">
              <a:spcBef>
                <a:spcPts val="600"/>
              </a:spcBef>
            </a:pPr>
            <a:r>
              <a:rPr lang="en-US" sz="1400" dirty="0"/>
              <a:t>Christina D. </a:t>
            </a:r>
            <a:r>
              <a:rPr lang="en-US" sz="1400" dirty="0" err="1"/>
              <a:t>Romer</a:t>
            </a:r>
            <a:r>
              <a:rPr lang="en-US" sz="1400" dirty="0"/>
              <a:t> &amp; David H. </a:t>
            </a:r>
            <a:r>
              <a:rPr lang="en-US" sz="1400" dirty="0" err="1"/>
              <a:t>Romer</a:t>
            </a:r>
            <a:r>
              <a:rPr lang="en-US" sz="1400" dirty="0"/>
              <a:t>, 2002. "</a:t>
            </a:r>
            <a:r>
              <a:rPr lang="en-US" sz="1400" dirty="0">
                <a:hlinkClick r:id="rId3"/>
              </a:rPr>
              <a:t>The evolution of economic understanding and postwar stabilization policy</a:t>
            </a:r>
            <a:r>
              <a:rPr lang="en-US" sz="1400" dirty="0" smtClean="0">
                <a:hlinkClick r:id="rId3"/>
              </a:rPr>
              <a:t>,</a:t>
            </a:r>
            <a:r>
              <a:rPr lang="en-US" sz="1400" dirty="0" smtClean="0"/>
              <a:t>“ NBER WP 9274</a:t>
            </a:r>
          </a:p>
          <a:p>
            <a:pPr marL="324000" indent="-457200" algn="just">
              <a:spcBef>
                <a:spcPts val="3600"/>
              </a:spcBef>
            </a:pPr>
            <a:r>
              <a:rPr lang="en-US" i="1" dirty="0" smtClean="0">
                <a:solidFill>
                  <a:srgbClr val="0563C1"/>
                </a:solidFill>
              </a:rPr>
              <a:t>As </a:t>
            </a:r>
            <a:r>
              <a:rPr lang="en-US" i="1" dirty="0">
                <a:solidFill>
                  <a:srgbClr val="0563C1"/>
                </a:solidFill>
              </a:rPr>
              <a:t>recently as two years ago there was a </a:t>
            </a:r>
            <a:r>
              <a:rPr lang="en-US" i="1" dirty="0" smtClean="0">
                <a:solidFill>
                  <a:srgbClr val="0563C1"/>
                </a:solidFill>
              </a:rPr>
              <a:t>widespread consensus </a:t>
            </a:r>
            <a:r>
              <a:rPr lang="en-US" i="1" dirty="0">
                <a:solidFill>
                  <a:srgbClr val="0563C1"/>
                </a:solidFill>
              </a:rPr>
              <a:t>among economists that </a:t>
            </a:r>
            <a:r>
              <a:rPr lang="en-US" i="1" dirty="0" smtClean="0">
                <a:solidFill>
                  <a:srgbClr val="0563C1"/>
                </a:solidFill>
              </a:rPr>
              <a:t>fiscal policy </a:t>
            </a:r>
            <a:r>
              <a:rPr lang="en-US" i="1" dirty="0">
                <a:solidFill>
                  <a:srgbClr val="0563C1"/>
                </a:solidFill>
              </a:rPr>
              <a:t>is </a:t>
            </a:r>
            <a:r>
              <a:rPr lang="en-US" b="1" i="1" dirty="0">
                <a:solidFill>
                  <a:schemeClr val="accent1">
                    <a:lumMod val="50000"/>
                  </a:schemeClr>
                </a:solidFill>
              </a:rPr>
              <a:t>not useful as a countercyclical instrument.</a:t>
            </a:r>
          </a:p>
          <a:p>
            <a:pPr marL="324000" indent="-457200" algn="just">
              <a:spcBef>
                <a:spcPts val="600"/>
              </a:spcBef>
            </a:pPr>
            <a:r>
              <a:rPr lang="en-US" i="1" dirty="0">
                <a:solidFill>
                  <a:srgbClr val="0563C1"/>
                </a:solidFill>
              </a:rPr>
              <a:t>Now governments in Washington </a:t>
            </a:r>
            <a:r>
              <a:rPr lang="en-US" i="1" dirty="0" smtClean="0">
                <a:solidFill>
                  <a:srgbClr val="0563C1"/>
                </a:solidFill>
              </a:rPr>
              <a:t>and around </a:t>
            </a:r>
            <a:r>
              <a:rPr lang="en-US" i="1" dirty="0">
                <a:solidFill>
                  <a:srgbClr val="0563C1"/>
                </a:solidFill>
              </a:rPr>
              <a:t>the world are developing </a:t>
            </a:r>
            <a:r>
              <a:rPr lang="en-US" b="1" i="1" dirty="0">
                <a:solidFill>
                  <a:schemeClr val="accent1">
                    <a:lumMod val="50000"/>
                  </a:schemeClr>
                </a:solidFill>
              </a:rPr>
              <a:t>massive </a:t>
            </a:r>
            <a:r>
              <a:rPr lang="en-US" b="1" i="1" dirty="0" smtClean="0">
                <a:solidFill>
                  <a:schemeClr val="accent1">
                    <a:lumMod val="50000"/>
                  </a:schemeClr>
                </a:solidFill>
              </a:rPr>
              <a:t>fiscal stimulus </a:t>
            </a:r>
            <a:r>
              <a:rPr lang="en-US" b="1" i="1" dirty="0">
                <a:solidFill>
                  <a:schemeClr val="accent1">
                    <a:lumMod val="50000"/>
                  </a:schemeClr>
                </a:solidFill>
              </a:rPr>
              <a:t>packages</a:t>
            </a:r>
            <a:r>
              <a:rPr lang="en-US" i="1" dirty="0">
                <a:solidFill>
                  <a:srgbClr val="0563C1"/>
                </a:solidFill>
              </a:rPr>
              <a:t>, supported by a wide </a:t>
            </a:r>
            <a:r>
              <a:rPr lang="en-US" i="1" dirty="0" smtClean="0">
                <a:solidFill>
                  <a:srgbClr val="0563C1"/>
                </a:solidFill>
              </a:rPr>
              <a:t>range of </a:t>
            </a:r>
            <a:r>
              <a:rPr lang="en-US" i="1" dirty="0">
                <a:solidFill>
                  <a:srgbClr val="0563C1"/>
                </a:solidFill>
              </a:rPr>
              <a:t>economists in universities, governments, </a:t>
            </a:r>
            <a:r>
              <a:rPr lang="en-US" i="1" dirty="0" smtClean="0">
                <a:solidFill>
                  <a:srgbClr val="0563C1"/>
                </a:solidFill>
              </a:rPr>
              <a:t>and businesses</a:t>
            </a:r>
            <a:r>
              <a:rPr lang="en-US" i="1" dirty="0">
                <a:solidFill>
                  <a:srgbClr val="0563C1"/>
                </a:solidFill>
              </a:rPr>
              <a:t>.</a:t>
            </a:r>
          </a:p>
          <a:p>
            <a:pPr marL="324000" indent="-457200" algn="just">
              <a:spcBef>
                <a:spcPts val="600"/>
              </a:spcBef>
            </a:pPr>
            <a:r>
              <a:rPr lang="en-US" i="1" dirty="0">
                <a:solidFill>
                  <a:srgbClr val="0563C1"/>
                </a:solidFill>
              </a:rPr>
              <a:t>Why has this change occurred? </a:t>
            </a:r>
            <a:endParaRPr lang="en-US" i="1" dirty="0" smtClean="0">
              <a:solidFill>
                <a:srgbClr val="0563C1"/>
              </a:solidFill>
            </a:endParaRPr>
          </a:p>
          <a:p>
            <a:pPr marL="324000" indent="-457200" algn="just">
              <a:spcBef>
                <a:spcPts val="600"/>
              </a:spcBef>
            </a:pPr>
            <a:r>
              <a:rPr lang="en-US" i="1" dirty="0" smtClean="0">
                <a:solidFill>
                  <a:srgbClr val="0563C1"/>
                </a:solidFill>
              </a:rPr>
              <a:t>What </a:t>
            </a:r>
            <a:r>
              <a:rPr lang="en-US" i="1" dirty="0">
                <a:solidFill>
                  <a:srgbClr val="0563C1"/>
                </a:solidFill>
              </a:rPr>
              <a:t>are </a:t>
            </a:r>
            <a:r>
              <a:rPr lang="en-US" i="1" dirty="0" smtClean="0">
                <a:solidFill>
                  <a:srgbClr val="0563C1"/>
                </a:solidFill>
              </a:rPr>
              <a:t>the principles </a:t>
            </a:r>
            <a:r>
              <a:rPr lang="en-US" i="1" dirty="0">
                <a:solidFill>
                  <a:srgbClr val="0563C1"/>
                </a:solidFill>
              </a:rPr>
              <a:t>for designing a potentially useful </a:t>
            </a:r>
            <a:r>
              <a:rPr lang="en-US" i="1" dirty="0" smtClean="0">
                <a:solidFill>
                  <a:srgbClr val="0563C1"/>
                </a:solidFill>
              </a:rPr>
              <a:t>fiscal stimulus</a:t>
            </a:r>
            <a:r>
              <a:rPr lang="en-US" i="1" dirty="0">
                <a:solidFill>
                  <a:srgbClr val="0563C1"/>
                </a:solidFill>
              </a:rPr>
              <a:t>? </a:t>
            </a:r>
            <a:endParaRPr lang="en-US" i="1" dirty="0" smtClean="0">
              <a:solidFill>
                <a:srgbClr val="0563C1"/>
              </a:solidFill>
            </a:endParaRPr>
          </a:p>
          <a:p>
            <a:pPr marL="324000" indent="-457200" algn="just">
              <a:spcBef>
                <a:spcPts val="600"/>
              </a:spcBef>
            </a:pPr>
            <a:r>
              <a:rPr lang="en-US" i="1" dirty="0" smtClean="0">
                <a:solidFill>
                  <a:srgbClr val="0563C1"/>
                </a:solidFill>
              </a:rPr>
              <a:t>And </a:t>
            </a:r>
            <a:r>
              <a:rPr lang="en-US" i="1" dirty="0">
                <a:solidFill>
                  <a:srgbClr val="0563C1"/>
                </a:solidFill>
              </a:rPr>
              <a:t>what will happen if the </a:t>
            </a:r>
            <a:r>
              <a:rPr lang="en-US" i="1" dirty="0" smtClean="0">
                <a:solidFill>
                  <a:srgbClr val="0563C1"/>
                </a:solidFill>
              </a:rPr>
              <a:t>current fiscal </a:t>
            </a:r>
            <a:r>
              <a:rPr lang="en-US" i="1" dirty="0">
                <a:solidFill>
                  <a:srgbClr val="0563C1"/>
                </a:solidFill>
              </a:rPr>
              <a:t>stimulus fails</a:t>
            </a:r>
            <a:r>
              <a:rPr lang="en-US" i="1" dirty="0" smtClean="0">
                <a:solidFill>
                  <a:srgbClr val="0563C1"/>
                </a:solidFill>
              </a:rPr>
              <a:t>?</a:t>
            </a:r>
          </a:p>
          <a:p>
            <a:pPr marL="324000" indent="-457200" algn="r">
              <a:spcBef>
                <a:spcPts val="600"/>
              </a:spcBef>
            </a:pPr>
            <a:r>
              <a:rPr lang="en-US" sz="1400" dirty="0"/>
              <a:t>Martin Feldstein, 2009, “Rethinking the Role of Fiscal Policy”. American Economic Review, 99:2,556-559</a:t>
            </a:r>
          </a:p>
          <a:p>
            <a:pPr marL="324000" indent="-457200" algn="r"/>
            <a:r>
              <a:rPr lang="en-US" sz="1400" dirty="0">
                <a:hlinkClick r:id="rId4"/>
              </a:rPr>
              <a:t>http://www.aeaweb.org/articles.php?doi=10.1257/aer.99.2.556</a:t>
            </a:r>
            <a:endParaRPr lang="en-US" sz="1400" dirty="0"/>
          </a:p>
        </p:txBody>
      </p:sp>
      <p:sp>
        <p:nvSpPr>
          <p:cNvPr id="4" name="Segnaposto piè di pagina 3"/>
          <p:cNvSpPr>
            <a:spLocks noGrp="1"/>
          </p:cNvSpPr>
          <p:nvPr>
            <p:ph type="ftr" sz="quarter" idx="11"/>
          </p:nvPr>
        </p:nvSpPr>
        <p:spPr>
          <a:xfrm>
            <a:off x="1295400" y="6356350"/>
            <a:ext cx="4114800" cy="365125"/>
          </a:xfrm>
        </p:spPr>
        <p:txBody>
          <a:bodyPr/>
          <a:lstStyle/>
          <a:p>
            <a:pPr algn="l"/>
            <a:r>
              <a:rPr lang="it-IT" dirty="0" err="1" smtClean="0"/>
              <a:t>Lez</a:t>
            </a:r>
            <a:r>
              <a:rPr lang="it-IT" dirty="0" smtClean="0"/>
              <a:t>. 16: Politiche DA</a:t>
            </a:r>
            <a:endParaRPr lang="en-US" dirty="0"/>
          </a:p>
        </p:txBody>
      </p:sp>
      <p:sp>
        <p:nvSpPr>
          <p:cNvPr id="6" name="Segnaposto numero diapositiva 5"/>
          <p:cNvSpPr>
            <a:spLocks noGrp="1"/>
          </p:cNvSpPr>
          <p:nvPr>
            <p:ph type="sldNum" sz="quarter" idx="12"/>
          </p:nvPr>
        </p:nvSpPr>
        <p:spPr/>
        <p:txBody>
          <a:bodyPr/>
          <a:lstStyle/>
          <a:p>
            <a:fld id="{C4DF08F0-7527-418C-A9E9-D730B5F6038F}" type="slidenum">
              <a:rPr lang="en-US" smtClean="0"/>
              <a:t>21</a:t>
            </a:fld>
            <a:endParaRPr lang="en-US"/>
          </a:p>
        </p:txBody>
      </p:sp>
    </p:spTree>
    <p:extLst>
      <p:ext uri="{BB962C8B-B14F-4D97-AF65-F5344CB8AC3E}">
        <p14:creationId xmlns:p14="http://schemas.microsoft.com/office/powerpoint/2010/main" val="372322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Shock di domanda: il modello AD-AS</a:t>
            </a:r>
            <a:endParaRPr lang="it-IT" altLang="en-US" sz="2400"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pic>
        <p:nvPicPr>
          <p:cNvPr id="9" name="Immagine 8"/>
          <p:cNvPicPr>
            <a:picLocks noChangeAspect="1"/>
          </p:cNvPicPr>
          <p:nvPr/>
        </p:nvPicPr>
        <p:blipFill>
          <a:blip r:embed="rId3"/>
          <a:stretch>
            <a:fillRect/>
          </a:stretch>
        </p:blipFill>
        <p:spPr>
          <a:xfrm>
            <a:off x="1042461" y="1454729"/>
            <a:ext cx="5634785" cy="4553619"/>
          </a:xfrm>
          <a:prstGeom prst="rect">
            <a:avLst/>
          </a:prstGeom>
        </p:spPr>
      </p:pic>
      <p:sp>
        <p:nvSpPr>
          <p:cNvPr id="4" name="Rettangolo 3"/>
          <p:cNvSpPr/>
          <p:nvPr/>
        </p:nvSpPr>
        <p:spPr>
          <a:xfrm>
            <a:off x="5953744" y="1304182"/>
            <a:ext cx="5522395" cy="3557897"/>
          </a:xfrm>
          <a:prstGeom prst="rect">
            <a:avLst/>
          </a:prstGeom>
        </p:spPr>
        <p:txBody>
          <a:bodyPr wrap="square">
            <a:spAutoFit/>
          </a:bodyPr>
          <a:lstStyle/>
          <a:p>
            <a:pPr marL="0" lvl="1">
              <a:lnSpc>
                <a:spcPct val="114000"/>
              </a:lnSpc>
              <a:spcBef>
                <a:spcPts val="600"/>
              </a:spcBef>
            </a:pPr>
            <a:r>
              <a:rPr lang="it-IT" sz="2000" dirty="0"/>
              <a:t>Uno </a:t>
            </a:r>
            <a:r>
              <a:rPr lang="it-IT" sz="2000" b="1" dirty="0"/>
              <a:t>shock di domanda </a:t>
            </a:r>
            <a:r>
              <a:rPr lang="it-IT" sz="2000" b="1" dirty="0" smtClean="0"/>
              <a:t>negativo </a:t>
            </a:r>
            <a:r>
              <a:rPr lang="it-IT" sz="2000" dirty="0" smtClean="0"/>
              <a:t>determina una </a:t>
            </a:r>
            <a:r>
              <a:rPr lang="it-IT" sz="2000" b="1" dirty="0" smtClean="0">
                <a:solidFill>
                  <a:srgbClr val="0070C0"/>
                </a:solidFill>
              </a:rPr>
              <a:t>diminuzione dell’inflazione </a:t>
            </a:r>
            <a:r>
              <a:rPr lang="it-IT" sz="2000" dirty="0" smtClean="0"/>
              <a:t>e un </a:t>
            </a:r>
            <a:r>
              <a:rPr lang="it-IT" sz="2000" b="1" dirty="0" smtClean="0">
                <a:solidFill>
                  <a:srgbClr val="C00000"/>
                </a:solidFill>
              </a:rPr>
              <a:t>output gap negativo </a:t>
            </a:r>
          </a:p>
          <a:p>
            <a:pPr marL="0" lvl="1">
              <a:lnSpc>
                <a:spcPct val="114000"/>
              </a:lnSpc>
              <a:spcBef>
                <a:spcPts val="600"/>
              </a:spcBef>
            </a:pPr>
            <a:r>
              <a:rPr lang="it-IT" sz="2000" dirty="0"/>
              <a:t> </a:t>
            </a:r>
            <a:r>
              <a:rPr lang="it-IT" sz="2000" dirty="0" smtClean="0"/>
              <a:t>     (con aumento della disoccupazione).</a:t>
            </a:r>
          </a:p>
          <a:p>
            <a:pPr marL="0" lvl="1">
              <a:lnSpc>
                <a:spcPct val="114000"/>
              </a:lnSpc>
              <a:spcBef>
                <a:spcPts val="600"/>
              </a:spcBef>
            </a:pPr>
            <a:r>
              <a:rPr lang="it-IT" sz="2000" dirty="0" smtClean="0"/>
              <a:t>Nel BP l’equilibrio è </a:t>
            </a:r>
            <a:r>
              <a:rPr lang="it-IT" sz="2000" b="1" dirty="0" smtClean="0"/>
              <a:t>C</a:t>
            </a:r>
            <a:r>
              <a:rPr lang="it-IT" sz="2000" b="1" dirty="0" smtClean="0">
                <a:solidFill>
                  <a:srgbClr val="0070C0"/>
                </a:solidFill>
              </a:rPr>
              <a:t>.</a:t>
            </a:r>
          </a:p>
          <a:p>
            <a:pPr marL="0" lvl="1">
              <a:lnSpc>
                <a:spcPct val="114000"/>
              </a:lnSpc>
              <a:spcBef>
                <a:spcPts val="600"/>
              </a:spcBef>
            </a:pPr>
            <a:r>
              <a:rPr lang="it-IT" sz="2000" i="1" dirty="0" smtClean="0"/>
              <a:t>E’ necessaria una politica di stabilizzazione?</a:t>
            </a:r>
          </a:p>
          <a:p>
            <a:pPr marL="342900" lvl="1" indent="-342900">
              <a:lnSpc>
                <a:spcPct val="114000"/>
              </a:lnSpc>
              <a:spcBef>
                <a:spcPts val="600"/>
              </a:spcBef>
              <a:buFont typeface="Arial" panose="020B0604020202020204" pitchFamily="34" charset="0"/>
              <a:buChar char="•"/>
            </a:pPr>
            <a:r>
              <a:rPr lang="it-IT" sz="2000" b="1" dirty="0" smtClean="0">
                <a:solidFill>
                  <a:srgbClr val="0070C0"/>
                </a:solidFill>
              </a:rPr>
              <a:t>No</a:t>
            </a:r>
            <a:r>
              <a:rPr lang="it-IT" sz="2000" dirty="0" smtClean="0"/>
              <a:t>, se la </a:t>
            </a:r>
            <a:r>
              <a:rPr lang="it-IT" sz="2000" b="1" dirty="0" smtClean="0">
                <a:solidFill>
                  <a:srgbClr val="0070C0"/>
                </a:solidFill>
              </a:rPr>
              <a:t>flessibilità</a:t>
            </a:r>
            <a:r>
              <a:rPr lang="it-IT" sz="2000" dirty="0" smtClean="0"/>
              <a:t> verso il basso di prezzi e salari trasla rapidamente verso il basso la curva AS </a:t>
            </a:r>
            <a:r>
              <a:rPr lang="it-IT" sz="2000" dirty="0" smtClean="0">
                <a:sym typeface="Wingdings" panose="05000000000000000000" pitchFamily="2" charset="2"/>
              </a:rPr>
              <a:t> </a:t>
            </a:r>
            <a:endParaRPr lang="it-IT" sz="2000" dirty="0" smtClean="0"/>
          </a:p>
        </p:txBody>
      </p:sp>
      <p:sp>
        <p:nvSpPr>
          <p:cNvPr id="6" name="Segnaposto piè di pagina 5"/>
          <p:cNvSpPr>
            <a:spLocks noGrp="1"/>
          </p:cNvSpPr>
          <p:nvPr>
            <p:ph type="ftr" sz="quarter" idx="11"/>
          </p:nvPr>
        </p:nvSpPr>
        <p:spPr>
          <a:xfrm>
            <a:off x="1387679" y="6257938"/>
            <a:ext cx="4114800" cy="365125"/>
          </a:xfrm>
        </p:spPr>
        <p:txBody>
          <a:bodyPr/>
          <a:lstStyle/>
          <a:p>
            <a:pPr algn="l"/>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22</a:t>
            </a:fld>
            <a:endParaRPr lang="en-US"/>
          </a:p>
        </p:txBody>
      </p:sp>
    </p:spTree>
    <p:extLst>
      <p:ext uri="{BB962C8B-B14F-4D97-AF65-F5344CB8AC3E}">
        <p14:creationId xmlns:p14="http://schemas.microsoft.com/office/powerpoint/2010/main" val="3285244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090569" y="86472"/>
            <a:ext cx="10631976"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Shock di domanda: Il caso neoclassico (cambi fissi)</a:t>
            </a:r>
            <a:endParaRPr lang="it-IT" altLang="en-US" sz="2400"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pic>
        <p:nvPicPr>
          <p:cNvPr id="6" name="Immagine 5"/>
          <p:cNvPicPr>
            <a:picLocks noChangeAspect="1"/>
          </p:cNvPicPr>
          <p:nvPr/>
        </p:nvPicPr>
        <p:blipFill>
          <a:blip r:embed="rId3"/>
          <a:stretch>
            <a:fillRect/>
          </a:stretch>
        </p:blipFill>
        <p:spPr>
          <a:xfrm>
            <a:off x="897546" y="1154962"/>
            <a:ext cx="6236028" cy="5118249"/>
          </a:xfrm>
          <a:prstGeom prst="rect">
            <a:avLst/>
          </a:prstGeom>
        </p:spPr>
      </p:pic>
      <p:sp>
        <p:nvSpPr>
          <p:cNvPr id="4" name="Rettangolo 3"/>
          <p:cNvSpPr/>
          <p:nvPr/>
        </p:nvSpPr>
        <p:spPr>
          <a:xfrm>
            <a:off x="6772940" y="1028858"/>
            <a:ext cx="4949605" cy="5226046"/>
          </a:xfrm>
          <a:prstGeom prst="rect">
            <a:avLst/>
          </a:prstGeom>
        </p:spPr>
        <p:txBody>
          <a:bodyPr wrap="square">
            <a:spAutoFit/>
          </a:bodyPr>
          <a:lstStyle/>
          <a:p>
            <a:pPr>
              <a:spcBef>
                <a:spcPct val="50000"/>
              </a:spcBef>
            </a:pPr>
            <a:r>
              <a:rPr lang="de-DE" sz="2000" dirty="0">
                <a:solidFill>
                  <a:srgbClr val="000066"/>
                </a:solidFill>
              </a:rPr>
              <a:t>Se </a:t>
            </a:r>
            <a:r>
              <a:rPr lang="de-DE" sz="2000" dirty="0" err="1">
                <a:solidFill>
                  <a:srgbClr val="000066"/>
                </a:solidFill>
              </a:rPr>
              <a:t>l‘inflazione</a:t>
            </a:r>
            <a:r>
              <a:rPr lang="de-DE" sz="2000" dirty="0">
                <a:solidFill>
                  <a:srgbClr val="000066"/>
                </a:solidFill>
              </a:rPr>
              <a:t> </a:t>
            </a:r>
            <a:r>
              <a:rPr lang="de-DE" sz="2000" dirty="0" err="1">
                <a:solidFill>
                  <a:srgbClr val="000066"/>
                </a:solidFill>
              </a:rPr>
              <a:t>sottostante</a:t>
            </a:r>
            <a:r>
              <a:rPr lang="de-DE" sz="2000" dirty="0">
                <a:solidFill>
                  <a:srgbClr val="000066"/>
                </a:solidFill>
              </a:rPr>
              <a:t> </a:t>
            </a:r>
            <a:r>
              <a:rPr lang="de-DE" sz="2000" dirty="0" err="1" smtClean="0">
                <a:solidFill>
                  <a:srgbClr val="000066"/>
                </a:solidFill>
              </a:rPr>
              <a:t>diminuisce</a:t>
            </a:r>
            <a:r>
              <a:rPr lang="de-DE" sz="2000" dirty="0" smtClean="0">
                <a:solidFill>
                  <a:srgbClr val="000066"/>
                </a:solidFill>
              </a:rPr>
              <a:t> presto, </a:t>
            </a:r>
            <a:r>
              <a:rPr lang="de-DE" sz="2000" dirty="0" err="1">
                <a:solidFill>
                  <a:srgbClr val="000066"/>
                </a:solidFill>
              </a:rPr>
              <a:t>anche</a:t>
            </a:r>
            <a:r>
              <a:rPr lang="de-DE" sz="2000" dirty="0">
                <a:solidFill>
                  <a:srgbClr val="000066"/>
                </a:solidFill>
              </a:rPr>
              <a:t> </a:t>
            </a:r>
            <a:r>
              <a:rPr lang="de-DE" sz="2000" b="1" i="1" dirty="0">
                <a:solidFill>
                  <a:srgbClr val="000066"/>
                </a:solidFill>
                <a:latin typeface="Symbol" pitchFamily="18" charset="2"/>
              </a:rPr>
              <a:t>p</a:t>
            </a:r>
            <a:r>
              <a:rPr lang="de-DE" sz="2000" dirty="0">
                <a:solidFill>
                  <a:srgbClr val="000066"/>
                </a:solidFill>
              </a:rPr>
              <a:t>  si </a:t>
            </a:r>
            <a:r>
              <a:rPr lang="de-DE" sz="2000" dirty="0" err="1">
                <a:solidFill>
                  <a:srgbClr val="000066"/>
                </a:solidFill>
              </a:rPr>
              <a:t>aggiusterà</a:t>
            </a:r>
            <a:r>
              <a:rPr lang="de-DE" sz="2000" dirty="0">
                <a:solidFill>
                  <a:srgbClr val="000066"/>
                </a:solidFill>
              </a:rPr>
              <a:t> </a:t>
            </a:r>
            <a:r>
              <a:rPr lang="de-DE" sz="2000" dirty="0" err="1">
                <a:solidFill>
                  <a:srgbClr val="000066"/>
                </a:solidFill>
              </a:rPr>
              <a:t>rapidamente</a:t>
            </a:r>
            <a:r>
              <a:rPr lang="de-DE" sz="2000" dirty="0">
                <a:solidFill>
                  <a:srgbClr val="000066"/>
                </a:solidFill>
              </a:rPr>
              <a:t>.</a:t>
            </a:r>
            <a:endParaRPr lang="en-US" sz="2000" i="1" dirty="0">
              <a:solidFill>
                <a:srgbClr val="000066"/>
              </a:solidFill>
            </a:endParaRPr>
          </a:p>
          <a:p>
            <a:pPr marL="0" lvl="1">
              <a:lnSpc>
                <a:spcPct val="114000"/>
              </a:lnSpc>
              <a:spcBef>
                <a:spcPts val="600"/>
              </a:spcBef>
            </a:pPr>
            <a:r>
              <a:rPr lang="it-IT" sz="2000" dirty="0" smtClean="0"/>
              <a:t>Si arriva rapidamente all’equilibrio </a:t>
            </a:r>
            <a:r>
              <a:rPr lang="it-IT" sz="2000" b="1" dirty="0" smtClean="0">
                <a:solidFill>
                  <a:srgbClr val="0070C0"/>
                </a:solidFill>
              </a:rPr>
              <a:t>D</a:t>
            </a:r>
            <a:r>
              <a:rPr lang="it-IT" sz="2000" i="1" dirty="0" smtClean="0"/>
              <a:t>, senza che sia necessario decidere una politica di stabilizzazione.</a:t>
            </a:r>
          </a:p>
          <a:p>
            <a:pPr marL="342900" lvl="1" indent="-342900">
              <a:lnSpc>
                <a:spcPct val="114000"/>
              </a:lnSpc>
              <a:spcBef>
                <a:spcPts val="600"/>
              </a:spcBef>
              <a:buFont typeface="Arial" panose="020B0604020202020204" pitchFamily="34" charset="0"/>
              <a:buChar char="•"/>
            </a:pPr>
            <a:r>
              <a:rPr lang="it-IT" sz="2000" b="1" dirty="0" smtClean="0">
                <a:solidFill>
                  <a:srgbClr val="0070C0"/>
                </a:solidFill>
              </a:rPr>
              <a:t>Cambi fissi: </a:t>
            </a:r>
            <a:r>
              <a:rPr lang="it-IT" sz="2000" dirty="0" err="1" smtClean="0"/>
              <a:t>ll</a:t>
            </a:r>
            <a:r>
              <a:rPr lang="it-IT" sz="2000" dirty="0" smtClean="0"/>
              <a:t> cambio reale si è deprezzato, quindi migliora il saldo di NX (movimento </a:t>
            </a:r>
            <a:r>
              <a:rPr lang="it-IT" sz="2000" u="sng" dirty="0" smtClean="0"/>
              <a:t>lungo</a:t>
            </a:r>
            <a:r>
              <a:rPr lang="it-IT" sz="2000" dirty="0" smtClean="0"/>
              <a:t> la AD’), compensando l’iniziale diminuzione della domanda.</a:t>
            </a:r>
          </a:p>
          <a:p>
            <a:pPr marL="342900" lvl="1" indent="-342900">
              <a:lnSpc>
                <a:spcPct val="114000"/>
              </a:lnSpc>
              <a:spcBef>
                <a:spcPts val="600"/>
              </a:spcBef>
              <a:buFont typeface="Arial" panose="020B0604020202020204" pitchFamily="34" charset="0"/>
              <a:buChar char="•"/>
            </a:pPr>
            <a:r>
              <a:rPr lang="it-IT" sz="2000" dirty="0" smtClean="0"/>
              <a:t>Inoltre, l’aumento della disoccupazione attiva gli «stabilizzatori automatici» </a:t>
            </a:r>
            <a:r>
              <a:rPr lang="it-IT" sz="2000" i="1" dirty="0" smtClean="0"/>
              <a:t>(vedi avanti) </a:t>
            </a:r>
            <a:r>
              <a:rPr lang="it-IT" sz="2000" dirty="0" smtClean="0"/>
              <a:t>della politica fiscale:  </a:t>
            </a:r>
          </a:p>
          <a:p>
            <a:pPr marL="1094400" lvl="3" indent="-457200">
              <a:lnSpc>
                <a:spcPct val="114000"/>
              </a:lnSpc>
            </a:pPr>
            <a:r>
              <a:rPr lang="it-IT" sz="2000" dirty="0" smtClean="0">
                <a:sym typeface="Wingdings" panose="05000000000000000000" pitchFamily="2" charset="2"/>
              </a:rPr>
              <a:t> </a:t>
            </a:r>
            <a:r>
              <a:rPr lang="it-IT" sz="2000" dirty="0" smtClean="0"/>
              <a:t>spostamento verso l’alto della AD’ (</a:t>
            </a:r>
            <a:r>
              <a:rPr lang="it-IT" sz="2000" i="1" dirty="0" smtClean="0"/>
              <a:t>non mostrato sul grafico).</a:t>
            </a:r>
          </a:p>
        </p:txBody>
      </p:sp>
      <p:sp>
        <p:nvSpPr>
          <p:cNvPr id="8" name="Segnaposto piè di pagina 7"/>
          <p:cNvSpPr>
            <a:spLocks noGrp="1"/>
          </p:cNvSpPr>
          <p:nvPr>
            <p:ph type="ftr" sz="quarter" idx="11"/>
          </p:nvPr>
        </p:nvSpPr>
        <p:spPr>
          <a:xfrm>
            <a:off x="1090569" y="6319537"/>
            <a:ext cx="4114800" cy="365125"/>
          </a:xfrm>
        </p:spPr>
        <p:txBody>
          <a:bodyPr/>
          <a:lstStyle/>
          <a:p>
            <a:pPr algn="l"/>
            <a:r>
              <a:rPr lang="it-IT" dirty="0" err="1" smtClean="0"/>
              <a:t>Lez</a:t>
            </a:r>
            <a:r>
              <a:rPr lang="it-IT" dirty="0" smtClean="0"/>
              <a:t>. 16: Politiche DA</a:t>
            </a:r>
            <a:endParaRPr lang="en-US" dirty="0"/>
          </a:p>
        </p:txBody>
      </p:sp>
      <p:sp>
        <p:nvSpPr>
          <p:cNvPr id="9" name="Segnaposto numero diapositiva 8"/>
          <p:cNvSpPr>
            <a:spLocks noGrp="1"/>
          </p:cNvSpPr>
          <p:nvPr>
            <p:ph type="sldNum" sz="quarter" idx="12"/>
          </p:nvPr>
        </p:nvSpPr>
        <p:spPr/>
        <p:txBody>
          <a:bodyPr/>
          <a:lstStyle/>
          <a:p>
            <a:fld id="{C4DF08F0-7527-418C-A9E9-D730B5F6038F}" type="slidenum">
              <a:rPr lang="en-US" smtClean="0"/>
              <a:t>23</a:t>
            </a:fld>
            <a:endParaRPr lang="en-US"/>
          </a:p>
        </p:txBody>
      </p:sp>
    </p:spTree>
    <p:extLst>
      <p:ext uri="{BB962C8B-B14F-4D97-AF65-F5344CB8AC3E}">
        <p14:creationId xmlns:p14="http://schemas.microsoft.com/office/powerpoint/2010/main" val="1789549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082179" y="86472"/>
            <a:ext cx="10640365"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Shock di domanda: Il caso neoclassico (cambi flessibili)</a:t>
            </a:r>
            <a:endParaRPr lang="it-IT" altLang="en-US" sz="2400"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pic>
        <p:nvPicPr>
          <p:cNvPr id="6" name="Immagine 5"/>
          <p:cNvPicPr>
            <a:picLocks noChangeAspect="1"/>
          </p:cNvPicPr>
          <p:nvPr/>
        </p:nvPicPr>
        <p:blipFill>
          <a:blip r:embed="rId3"/>
          <a:stretch>
            <a:fillRect/>
          </a:stretch>
        </p:blipFill>
        <p:spPr>
          <a:xfrm>
            <a:off x="897546" y="1154962"/>
            <a:ext cx="6236028" cy="5118249"/>
          </a:xfrm>
          <a:prstGeom prst="rect">
            <a:avLst/>
          </a:prstGeom>
        </p:spPr>
      </p:pic>
      <p:sp>
        <p:nvSpPr>
          <p:cNvPr id="4" name="Rettangolo 3"/>
          <p:cNvSpPr/>
          <p:nvPr/>
        </p:nvSpPr>
        <p:spPr>
          <a:xfrm>
            <a:off x="6741041" y="1028858"/>
            <a:ext cx="5103629" cy="5226046"/>
          </a:xfrm>
          <a:prstGeom prst="rect">
            <a:avLst/>
          </a:prstGeom>
        </p:spPr>
        <p:txBody>
          <a:bodyPr wrap="square">
            <a:spAutoFit/>
          </a:bodyPr>
          <a:lstStyle/>
          <a:p>
            <a:pPr>
              <a:spcBef>
                <a:spcPct val="50000"/>
              </a:spcBef>
            </a:pPr>
            <a:r>
              <a:rPr lang="de-DE" sz="2000" dirty="0">
                <a:solidFill>
                  <a:srgbClr val="000066"/>
                </a:solidFill>
              </a:rPr>
              <a:t>Se </a:t>
            </a:r>
            <a:r>
              <a:rPr lang="de-DE" sz="2000" dirty="0" err="1">
                <a:solidFill>
                  <a:srgbClr val="000066"/>
                </a:solidFill>
              </a:rPr>
              <a:t>l‘inflazione</a:t>
            </a:r>
            <a:r>
              <a:rPr lang="de-DE" sz="2000" dirty="0">
                <a:solidFill>
                  <a:srgbClr val="000066"/>
                </a:solidFill>
              </a:rPr>
              <a:t> </a:t>
            </a:r>
            <a:r>
              <a:rPr lang="de-DE" sz="2000" dirty="0" err="1">
                <a:solidFill>
                  <a:srgbClr val="000066"/>
                </a:solidFill>
              </a:rPr>
              <a:t>sottostante</a:t>
            </a:r>
            <a:r>
              <a:rPr lang="de-DE" sz="2000" dirty="0">
                <a:solidFill>
                  <a:srgbClr val="000066"/>
                </a:solidFill>
              </a:rPr>
              <a:t> </a:t>
            </a:r>
            <a:r>
              <a:rPr lang="de-DE" sz="2000" dirty="0" err="1" smtClean="0">
                <a:solidFill>
                  <a:srgbClr val="000066"/>
                </a:solidFill>
              </a:rPr>
              <a:t>diminuisce</a:t>
            </a:r>
            <a:r>
              <a:rPr lang="de-DE" sz="2000" dirty="0" smtClean="0">
                <a:solidFill>
                  <a:srgbClr val="000066"/>
                </a:solidFill>
              </a:rPr>
              <a:t> presto, </a:t>
            </a:r>
            <a:r>
              <a:rPr lang="de-DE" sz="2000" dirty="0" err="1">
                <a:solidFill>
                  <a:srgbClr val="000066"/>
                </a:solidFill>
              </a:rPr>
              <a:t>anche</a:t>
            </a:r>
            <a:r>
              <a:rPr lang="de-DE" sz="2000" dirty="0">
                <a:solidFill>
                  <a:srgbClr val="000066"/>
                </a:solidFill>
              </a:rPr>
              <a:t> </a:t>
            </a:r>
            <a:r>
              <a:rPr lang="de-DE" sz="2000" b="1" i="1" dirty="0">
                <a:solidFill>
                  <a:srgbClr val="000066"/>
                </a:solidFill>
                <a:latin typeface="Symbol" pitchFamily="18" charset="2"/>
              </a:rPr>
              <a:t>p</a:t>
            </a:r>
            <a:r>
              <a:rPr lang="de-DE" sz="2000" dirty="0">
                <a:solidFill>
                  <a:srgbClr val="000066"/>
                </a:solidFill>
              </a:rPr>
              <a:t>  si </a:t>
            </a:r>
            <a:r>
              <a:rPr lang="de-DE" sz="2000" dirty="0" err="1">
                <a:solidFill>
                  <a:srgbClr val="000066"/>
                </a:solidFill>
              </a:rPr>
              <a:t>aggiusterà</a:t>
            </a:r>
            <a:r>
              <a:rPr lang="de-DE" sz="2000" dirty="0">
                <a:solidFill>
                  <a:srgbClr val="000066"/>
                </a:solidFill>
              </a:rPr>
              <a:t> </a:t>
            </a:r>
            <a:r>
              <a:rPr lang="de-DE" sz="2000" dirty="0" err="1">
                <a:solidFill>
                  <a:srgbClr val="000066"/>
                </a:solidFill>
              </a:rPr>
              <a:t>rapidamente</a:t>
            </a:r>
            <a:r>
              <a:rPr lang="de-DE" sz="2000" dirty="0">
                <a:solidFill>
                  <a:srgbClr val="000066"/>
                </a:solidFill>
              </a:rPr>
              <a:t>.</a:t>
            </a:r>
            <a:endParaRPr lang="en-US" sz="2000" i="1" dirty="0">
              <a:solidFill>
                <a:srgbClr val="000066"/>
              </a:solidFill>
            </a:endParaRPr>
          </a:p>
          <a:p>
            <a:pPr marL="0" lvl="1">
              <a:lnSpc>
                <a:spcPct val="114000"/>
              </a:lnSpc>
              <a:spcBef>
                <a:spcPts val="600"/>
              </a:spcBef>
            </a:pPr>
            <a:r>
              <a:rPr lang="it-IT" sz="2000" dirty="0" smtClean="0"/>
              <a:t>Si arriva rapidamente all’equilibrio </a:t>
            </a:r>
            <a:r>
              <a:rPr lang="it-IT" sz="2000" b="1" dirty="0" smtClean="0">
                <a:solidFill>
                  <a:srgbClr val="0070C0"/>
                </a:solidFill>
              </a:rPr>
              <a:t>D</a:t>
            </a:r>
            <a:r>
              <a:rPr lang="it-IT" sz="2000" i="1" dirty="0" smtClean="0"/>
              <a:t>, senza che sia necessario decidere una politica di stabilizzazione.</a:t>
            </a:r>
          </a:p>
          <a:p>
            <a:pPr marL="342900" lvl="1" indent="-342900">
              <a:lnSpc>
                <a:spcPct val="114000"/>
              </a:lnSpc>
              <a:spcBef>
                <a:spcPts val="600"/>
              </a:spcBef>
              <a:buFont typeface="Arial" panose="020B0604020202020204" pitchFamily="34" charset="0"/>
              <a:buChar char="•"/>
            </a:pPr>
            <a:r>
              <a:rPr lang="it-IT" sz="2000" b="1" dirty="0" smtClean="0">
                <a:solidFill>
                  <a:srgbClr val="0070C0"/>
                </a:solidFill>
              </a:rPr>
              <a:t>Cambi flessibili: </a:t>
            </a:r>
            <a:r>
              <a:rPr lang="it-IT" sz="2000" dirty="0" smtClean="0">
                <a:solidFill>
                  <a:srgbClr val="273C18"/>
                </a:solidFill>
              </a:rPr>
              <a:t>La minore inflazione (rispetto al resto del mondo) fa deprezzare il cambio reale, e questo migliora il saldo </a:t>
            </a:r>
            <a:r>
              <a:rPr lang="it-IT" sz="2000" b="1" dirty="0" smtClean="0">
                <a:solidFill>
                  <a:srgbClr val="0070C0"/>
                </a:solidFill>
              </a:rPr>
              <a:t>NX</a:t>
            </a:r>
            <a:r>
              <a:rPr lang="it-IT" sz="2000" dirty="0" smtClean="0">
                <a:solidFill>
                  <a:srgbClr val="273C18"/>
                </a:solidFill>
              </a:rPr>
              <a:t> (movimento </a:t>
            </a:r>
            <a:r>
              <a:rPr lang="it-IT" sz="2000" u="sng" dirty="0" smtClean="0">
                <a:solidFill>
                  <a:srgbClr val="273C18"/>
                </a:solidFill>
              </a:rPr>
              <a:t>lungo</a:t>
            </a:r>
            <a:r>
              <a:rPr lang="it-IT" sz="2000" dirty="0" smtClean="0">
                <a:solidFill>
                  <a:srgbClr val="273C18"/>
                </a:solidFill>
              </a:rPr>
              <a:t> la AD’)</a:t>
            </a:r>
          </a:p>
          <a:p>
            <a:pPr marL="342900" lvl="1" indent="-342900">
              <a:lnSpc>
                <a:spcPct val="114000"/>
              </a:lnSpc>
              <a:spcBef>
                <a:spcPts val="600"/>
              </a:spcBef>
              <a:buFont typeface="Arial" panose="020B0604020202020204" pitchFamily="34" charset="0"/>
              <a:buChar char="•"/>
            </a:pPr>
            <a:r>
              <a:rPr lang="it-IT" sz="2000" dirty="0" smtClean="0">
                <a:solidFill>
                  <a:srgbClr val="273C18"/>
                </a:solidFill>
              </a:rPr>
              <a:t>Inoltre, in </a:t>
            </a:r>
            <a:r>
              <a:rPr lang="it-IT" sz="2000" dirty="0" smtClean="0"/>
              <a:t>base alla TR, il tasso d’interesse diminuisce. Questo deprezza il cambio nominale e contribuisce a migliorare NX </a:t>
            </a:r>
          </a:p>
          <a:p>
            <a:pPr marL="800100" lvl="2" indent="-342900">
              <a:lnSpc>
                <a:spcPct val="114000"/>
              </a:lnSpc>
              <a:buFont typeface="Wingdings" panose="05000000000000000000" pitchFamily="2" charset="2"/>
              <a:buChar char="è"/>
            </a:pPr>
            <a:r>
              <a:rPr lang="it-IT" sz="2000" dirty="0" smtClean="0"/>
              <a:t>  spostamento </a:t>
            </a:r>
            <a:r>
              <a:rPr lang="it-IT" sz="2000" dirty="0"/>
              <a:t>verso l’alto della AD</a:t>
            </a:r>
            <a:r>
              <a:rPr lang="it-IT" sz="2000" dirty="0" smtClean="0"/>
              <a:t>’</a:t>
            </a:r>
          </a:p>
          <a:p>
            <a:pPr marL="457200" lvl="2">
              <a:lnSpc>
                <a:spcPct val="114000"/>
              </a:lnSpc>
            </a:pPr>
            <a:r>
              <a:rPr lang="it-IT" sz="2000" dirty="0" smtClean="0"/>
              <a:t>	(</a:t>
            </a:r>
            <a:r>
              <a:rPr lang="it-IT" sz="2000" i="1" dirty="0" smtClean="0"/>
              <a:t>non </a:t>
            </a:r>
            <a:r>
              <a:rPr lang="it-IT" sz="2000" i="1" dirty="0"/>
              <a:t>mostrato sul grafico</a:t>
            </a:r>
            <a:r>
              <a:rPr lang="it-IT" sz="2000" dirty="0" smtClean="0"/>
              <a:t>).</a:t>
            </a:r>
          </a:p>
        </p:txBody>
      </p:sp>
      <p:sp>
        <p:nvSpPr>
          <p:cNvPr id="8" name="Segnaposto piè di pagina 7"/>
          <p:cNvSpPr>
            <a:spLocks noGrp="1"/>
          </p:cNvSpPr>
          <p:nvPr>
            <p:ph type="ftr" sz="quarter" idx="11"/>
          </p:nvPr>
        </p:nvSpPr>
        <p:spPr>
          <a:xfrm>
            <a:off x="1139585" y="6311900"/>
            <a:ext cx="4114800" cy="365125"/>
          </a:xfrm>
        </p:spPr>
        <p:txBody>
          <a:bodyPr/>
          <a:lstStyle/>
          <a:p>
            <a:pPr algn="l"/>
            <a:r>
              <a:rPr lang="it-IT" dirty="0" err="1" smtClean="0"/>
              <a:t>Lez</a:t>
            </a:r>
            <a:r>
              <a:rPr lang="it-IT" dirty="0" smtClean="0"/>
              <a:t>. 16: Politiche DA</a:t>
            </a:r>
            <a:endParaRPr lang="en-US" dirty="0"/>
          </a:p>
        </p:txBody>
      </p:sp>
      <p:sp>
        <p:nvSpPr>
          <p:cNvPr id="9" name="Segnaposto numero diapositiva 8"/>
          <p:cNvSpPr>
            <a:spLocks noGrp="1"/>
          </p:cNvSpPr>
          <p:nvPr>
            <p:ph type="sldNum" sz="quarter" idx="12"/>
          </p:nvPr>
        </p:nvSpPr>
        <p:spPr/>
        <p:txBody>
          <a:bodyPr/>
          <a:lstStyle/>
          <a:p>
            <a:fld id="{C4DF08F0-7527-418C-A9E9-D730B5F6038F}" type="slidenum">
              <a:rPr lang="en-US" smtClean="0"/>
              <a:t>24</a:t>
            </a:fld>
            <a:endParaRPr lang="en-US"/>
          </a:p>
        </p:txBody>
      </p:sp>
    </p:spTree>
    <p:extLst>
      <p:ext uri="{BB962C8B-B14F-4D97-AF65-F5344CB8AC3E}">
        <p14:creationId xmlns:p14="http://schemas.microsoft.com/office/powerpoint/2010/main" val="3781301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Shock di domanda. Il caso keynesiano</a:t>
            </a:r>
            <a:endParaRPr lang="it-IT" altLang="en-US" sz="2400" dirty="0">
              <a:latin typeface="+mn-lt"/>
            </a:endParaRPr>
          </a:p>
        </p:txBody>
      </p:sp>
      <p:pic>
        <p:nvPicPr>
          <p:cNvPr id="9" name="Immagine 8"/>
          <p:cNvPicPr>
            <a:picLocks noChangeAspect="1"/>
          </p:cNvPicPr>
          <p:nvPr/>
        </p:nvPicPr>
        <p:blipFill>
          <a:blip r:embed="rId3"/>
          <a:stretch>
            <a:fillRect/>
          </a:stretch>
        </p:blipFill>
        <p:spPr>
          <a:xfrm>
            <a:off x="1042461" y="1454729"/>
            <a:ext cx="5634785" cy="4553619"/>
          </a:xfrm>
          <a:prstGeom prst="rect">
            <a:avLst/>
          </a:prstGeom>
        </p:spPr>
      </p:pic>
      <p:sp>
        <p:nvSpPr>
          <p:cNvPr id="4" name="Rettangolo 3"/>
          <p:cNvSpPr/>
          <p:nvPr/>
        </p:nvSpPr>
        <p:spPr>
          <a:xfrm>
            <a:off x="6071190" y="1059623"/>
            <a:ext cx="5282609" cy="5038302"/>
          </a:xfrm>
          <a:prstGeom prst="rect">
            <a:avLst/>
          </a:prstGeom>
        </p:spPr>
        <p:txBody>
          <a:bodyPr wrap="square">
            <a:spAutoFit/>
          </a:bodyPr>
          <a:lstStyle/>
          <a:p>
            <a:pPr marL="0" lvl="1">
              <a:lnSpc>
                <a:spcPct val="114000"/>
              </a:lnSpc>
              <a:spcBef>
                <a:spcPts val="600"/>
              </a:spcBef>
            </a:pPr>
            <a:r>
              <a:rPr lang="it-IT" sz="2000" dirty="0" smtClean="0"/>
              <a:t>Se lo shock di domanda negativo è forte e persistente, e salari e prezzi sono piuttosto rigidi, è possibile che l’economia resti «</a:t>
            </a:r>
            <a:r>
              <a:rPr lang="it-IT" sz="2000" b="1" dirty="0" smtClean="0">
                <a:solidFill>
                  <a:srgbClr val="0070C0"/>
                </a:solidFill>
              </a:rPr>
              <a:t>troppo</a:t>
            </a:r>
            <a:r>
              <a:rPr lang="it-IT" sz="2000" dirty="0" smtClean="0"/>
              <a:t>» a lungo nell’equilibrio C.  </a:t>
            </a:r>
          </a:p>
          <a:p>
            <a:pPr marL="0" lvl="1">
              <a:lnSpc>
                <a:spcPct val="114000"/>
              </a:lnSpc>
              <a:spcBef>
                <a:spcPts val="600"/>
              </a:spcBef>
            </a:pPr>
            <a:r>
              <a:rPr lang="it-IT" sz="2000" dirty="0" smtClean="0"/>
              <a:t>In questo caso, anche le previsioni di consumatori e investitori peggiorano, e ciò fa </a:t>
            </a:r>
            <a:r>
              <a:rPr lang="it-IT" sz="2000" b="1" dirty="0" smtClean="0">
                <a:solidFill>
                  <a:srgbClr val="0070C0"/>
                </a:solidFill>
              </a:rPr>
              <a:t>ulteriormente diminuire </a:t>
            </a:r>
            <a:r>
              <a:rPr lang="it-IT" sz="2000" dirty="0" smtClean="0"/>
              <a:t>la domanda aggregata.</a:t>
            </a:r>
          </a:p>
          <a:p>
            <a:pPr marL="0" lvl="1">
              <a:lnSpc>
                <a:spcPct val="114000"/>
              </a:lnSpc>
              <a:spcBef>
                <a:spcPts val="600"/>
              </a:spcBef>
            </a:pPr>
            <a:r>
              <a:rPr lang="it-IT" sz="2000" dirty="0" smtClean="0"/>
              <a:t>In questo caso, è desiderabile adottare politiche espansive, per ripristinare la piena occupazione:</a:t>
            </a:r>
          </a:p>
          <a:p>
            <a:pPr marL="342900" lvl="1" indent="-342900">
              <a:lnSpc>
                <a:spcPct val="114000"/>
              </a:lnSpc>
              <a:spcBef>
                <a:spcPts val="600"/>
              </a:spcBef>
              <a:buFont typeface="Arial" panose="020B0604020202020204" pitchFamily="34" charset="0"/>
              <a:buChar char="•"/>
            </a:pPr>
            <a:r>
              <a:rPr lang="it-IT" sz="2000" b="1" dirty="0" smtClean="0">
                <a:solidFill>
                  <a:srgbClr val="0070C0"/>
                </a:solidFill>
              </a:rPr>
              <a:t>C. Fissi: </a:t>
            </a:r>
            <a:r>
              <a:rPr lang="it-IT" sz="2000" dirty="0" smtClean="0"/>
              <a:t>PF espansiva.</a:t>
            </a:r>
          </a:p>
          <a:p>
            <a:pPr marL="342900" lvl="1" indent="-342900">
              <a:lnSpc>
                <a:spcPct val="114000"/>
              </a:lnSpc>
              <a:spcBef>
                <a:spcPts val="600"/>
              </a:spcBef>
              <a:buFont typeface="Arial" panose="020B0604020202020204" pitchFamily="34" charset="0"/>
              <a:buChar char="•"/>
            </a:pPr>
            <a:r>
              <a:rPr lang="it-IT" sz="2000" b="1" dirty="0" smtClean="0">
                <a:solidFill>
                  <a:srgbClr val="0070C0"/>
                </a:solidFill>
              </a:rPr>
              <a:t>C. Flessibili: </a:t>
            </a:r>
            <a:r>
              <a:rPr lang="it-IT" sz="2000" dirty="0" smtClean="0"/>
              <a:t>PM e PF espansiva</a:t>
            </a:r>
          </a:p>
          <a:p>
            <a:pPr marL="324000" lvl="1">
              <a:lnSpc>
                <a:spcPct val="114000"/>
              </a:lnSpc>
            </a:pPr>
            <a:r>
              <a:rPr lang="it-IT" sz="2000" dirty="0" smtClean="0"/>
              <a:t>(questo è quanto è avvenuto dal 2009 – </a:t>
            </a:r>
            <a:r>
              <a:rPr lang="it-IT" sz="2000" i="1" dirty="0" smtClean="0"/>
              <a:t>come vedremo in una prossima lezione</a:t>
            </a:r>
            <a:r>
              <a:rPr lang="it-IT" sz="2000" dirty="0" smtClean="0"/>
              <a:t>).</a:t>
            </a:r>
          </a:p>
        </p:txBody>
      </p:sp>
      <p:sp>
        <p:nvSpPr>
          <p:cNvPr id="6" name="Segnaposto piè di pagina 5"/>
          <p:cNvSpPr>
            <a:spLocks noGrp="1"/>
          </p:cNvSpPr>
          <p:nvPr>
            <p:ph type="ftr" sz="quarter" idx="11"/>
          </p:nvPr>
        </p:nvSpPr>
        <p:spPr>
          <a:xfrm>
            <a:off x="1042461" y="6257938"/>
            <a:ext cx="4114800" cy="365125"/>
          </a:xfrm>
        </p:spPr>
        <p:txBody>
          <a:bodyPr/>
          <a:lstStyle/>
          <a:p>
            <a:pPr algn="l"/>
            <a:r>
              <a:rPr lang="it-IT" smtClean="0"/>
              <a:t>Lez. 16: Politiche DA</a:t>
            </a:r>
            <a:endParaRPr lang="en-US"/>
          </a:p>
        </p:txBody>
      </p:sp>
      <p:sp>
        <p:nvSpPr>
          <p:cNvPr id="8" name="Segnaposto numero diapositiva 7"/>
          <p:cNvSpPr>
            <a:spLocks noGrp="1"/>
          </p:cNvSpPr>
          <p:nvPr>
            <p:ph type="sldNum" sz="quarter" idx="12"/>
          </p:nvPr>
        </p:nvSpPr>
        <p:spPr/>
        <p:txBody>
          <a:bodyPr/>
          <a:lstStyle/>
          <a:p>
            <a:fld id="{C4DF08F0-7527-418C-A9E9-D730B5F6038F}" type="slidenum">
              <a:rPr lang="en-US" smtClean="0"/>
              <a:t>25</a:t>
            </a:fld>
            <a:endParaRPr lang="en-US"/>
          </a:p>
        </p:txBody>
      </p:sp>
    </p:spTree>
    <p:extLst>
      <p:ext uri="{BB962C8B-B14F-4D97-AF65-F5344CB8AC3E}">
        <p14:creationId xmlns:p14="http://schemas.microsoft.com/office/powerpoint/2010/main" val="2986614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8" y="10633"/>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2.2.  Shock di offerta temporanei</a:t>
            </a:r>
            <a:endParaRPr lang="it-IT" altLang="en-US" sz="2400" b="1"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pic>
        <p:nvPicPr>
          <p:cNvPr id="6" name="Immagine 5"/>
          <p:cNvPicPr>
            <a:picLocks noChangeAspect="1"/>
          </p:cNvPicPr>
          <p:nvPr/>
        </p:nvPicPr>
        <p:blipFill>
          <a:blip r:embed="rId3"/>
          <a:stretch>
            <a:fillRect/>
          </a:stretch>
        </p:blipFill>
        <p:spPr>
          <a:xfrm>
            <a:off x="1201598" y="1420436"/>
            <a:ext cx="5465018" cy="4384295"/>
          </a:xfrm>
          <a:prstGeom prst="rect">
            <a:avLst/>
          </a:prstGeom>
        </p:spPr>
      </p:pic>
      <p:sp>
        <p:nvSpPr>
          <p:cNvPr id="4" name="Rettangolo 3"/>
          <p:cNvSpPr/>
          <p:nvPr/>
        </p:nvSpPr>
        <p:spPr>
          <a:xfrm>
            <a:off x="6384034" y="1092211"/>
            <a:ext cx="5322413" cy="5235279"/>
          </a:xfrm>
          <a:prstGeom prst="rect">
            <a:avLst/>
          </a:prstGeom>
        </p:spPr>
        <p:txBody>
          <a:bodyPr wrap="square">
            <a:spAutoFit/>
          </a:bodyPr>
          <a:lstStyle/>
          <a:p>
            <a:pPr marL="0" lvl="1">
              <a:lnSpc>
                <a:spcPct val="114000"/>
              </a:lnSpc>
              <a:spcBef>
                <a:spcPts val="600"/>
              </a:spcBef>
            </a:pPr>
            <a:r>
              <a:rPr lang="it-IT" sz="2000" dirty="0" smtClean="0"/>
              <a:t>Uno shock temporaneo di offerta trasla la AS verso sinistra→ impatto </a:t>
            </a:r>
            <a:r>
              <a:rPr lang="it-IT" sz="2000" u="sng" dirty="0"/>
              <a:t>positivo</a:t>
            </a:r>
            <a:r>
              <a:rPr lang="it-IT" sz="2000" dirty="0"/>
              <a:t> </a:t>
            </a:r>
            <a:r>
              <a:rPr lang="it-IT" sz="2000" dirty="0" smtClean="0"/>
              <a:t>su  </a:t>
            </a:r>
            <a:r>
              <a:rPr lang="el-GR" sz="2000" dirty="0" smtClean="0"/>
              <a:t>π</a:t>
            </a:r>
            <a:r>
              <a:rPr lang="it-IT" sz="2000" dirty="0" smtClean="0"/>
              <a:t>  e </a:t>
            </a:r>
            <a:r>
              <a:rPr lang="it-IT" sz="2000" u="sng" dirty="0" smtClean="0"/>
              <a:t>negativo</a:t>
            </a:r>
            <a:r>
              <a:rPr lang="it-IT" sz="2000" dirty="0" smtClean="0"/>
              <a:t> su Y. </a:t>
            </a:r>
          </a:p>
          <a:p>
            <a:pPr marL="0" lvl="1">
              <a:lnSpc>
                <a:spcPct val="114000"/>
              </a:lnSpc>
              <a:spcBef>
                <a:spcPts val="600"/>
              </a:spcBef>
            </a:pPr>
            <a:r>
              <a:rPr lang="it-IT" sz="2000" dirty="0" smtClean="0"/>
              <a:t>In questo caso, è possibile «</a:t>
            </a:r>
            <a:r>
              <a:rPr lang="it-IT" sz="2000" b="1" i="1" dirty="0" smtClean="0"/>
              <a:t>attendere</a:t>
            </a:r>
            <a:r>
              <a:rPr lang="it-IT" sz="2000" dirty="0" smtClean="0"/>
              <a:t>»: dopo un certo tempo, cessato lo shock, l’economia ritornerà all’equilibrio iniziale.</a:t>
            </a:r>
          </a:p>
          <a:p>
            <a:pPr marL="342900" lvl="1" indent="-342900">
              <a:lnSpc>
                <a:spcPct val="114000"/>
              </a:lnSpc>
              <a:spcBef>
                <a:spcPts val="600"/>
              </a:spcBef>
              <a:buFont typeface="Arial" panose="020B0604020202020204" pitchFamily="34" charset="0"/>
              <a:buChar char="•"/>
            </a:pPr>
            <a:r>
              <a:rPr lang="it-IT" sz="2000" dirty="0" smtClean="0"/>
              <a:t>In </a:t>
            </a:r>
            <a:r>
              <a:rPr lang="it-IT" sz="2000" b="1" dirty="0" smtClean="0">
                <a:solidFill>
                  <a:srgbClr val="0070C0"/>
                </a:solidFill>
              </a:rPr>
              <a:t>cambi fissi</a:t>
            </a:r>
            <a:r>
              <a:rPr lang="it-IT" sz="2000" dirty="0" smtClean="0"/>
              <a:t>, un contributo alla stabilizzazione dell’output gap è dato dagli </a:t>
            </a:r>
            <a:r>
              <a:rPr lang="it-IT" sz="2000" b="1" dirty="0" smtClean="0">
                <a:solidFill>
                  <a:srgbClr val="0070C0"/>
                </a:solidFill>
              </a:rPr>
              <a:t>stabilizzatori automatici </a:t>
            </a:r>
            <a:r>
              <a:rPr lang="it-IT" sz="2000" dirty="0" smtClean="0"/>
              <a:t>della PF.</a:t>
            </a:r>
          </a:p>
          <a:p>
            <a:pPr marL="342900" lvl="1" indent="-342900">
              <a:lnSpc>
                <a:spcPct val="114000"/>
              </a:lnSpc>
              <a:spcBef>
                <a:spcPts val="600"/>
              </a:spcBef>
              <a:buFont typeface="Arial" panose="020B0604020202020204" pitchFamily="34" charset="0"/>
              <a:buChar char="•"/>
            </a:pPr>
            <a:r>
              <a:rPr lang="it-IT" sz="2000" dirty="0" smtClean="0"/>
              <a:t>In </a:t>
            </a:r>
            <a:r>
              <a:rPr lang="it-IT" sz="2000" b="1" dirty="0" smtClean="0">
                <a:solidFill>
                  <a:srgbClr val="0070C0"/>
                </a:solidFill>
              </a:rPr>
              <a:t>cambi flessibili</a:t>
            </a:r>
            <a:r>
              <a:rPr lang="it-IT" sz="2000" dirty="0" smtClean="0"/>
              <a:t>, la BC probabilmente adotta un atteggiamento «</a:t>
            </a:r>
            <a:r>
              <a:rPr lang="it-IT" sz="2000" b="1" i="1" dirty="0" smtClean="0"/>
              <a:t>attendista</a:t>
            </a:r>
            <a:r>
              <a:rPr lang="it-IT" sz="2000" dirty="0" smtClean="0"/>
              <a:t>»: infatti l’aumento dell’inflazione indurrebbe ad aumentare i tassi, mentre il peggioramento dell’output gap spinge in direzione opposta.</a:t>
            </a:r>
          </a:p>
        </p:txBody>
      </p:sp>
      <p:sp>
        <p:nvSpPr>
          <p:cNvPr id="8" name="Segnaposto piè di pagina 7"/>
          <p:cNvSpPr>
            <a:spLocks noGrp="1"/>
          </p:cNvSpPr>
          <p:nvPr>
            <p:ph type="ftr" sz="quarter" idx="11"/>
          </p:nvPr>
        </p:nvSpPr>
        <p:spPr>
          <a:xfrm>
            <a:off x="1295400" y="6173787"/>
            <a:ext cx="4114800" cy="365125"/>
          </a:xfrm>
        </p:spPr>
        <p:txBody>
          <a:bodyPr/>
          <a:lstStyle/>
          <a:p>
            <a:pPr algn="l"/>
            <a:r>
              <a:rPr lang="it-IT" dirty="0" err="1" smtClean="0"/>
              <a:t>Lez</a:t>
            </a:r>
            <a:r>
              <a:rPr lang="it-IT" dirty="0" smtClean="0"/>
              <a:t>. 16: Politiche DA</a:t>
            </a:r>
            <a:endParaRPr lang="en-US" dirty="0"/>
          </a:p>
        </p:txBody>
      </p:sp>
      <p:sp>
        <p:nvSpPr>
          <p:cNvPr id="9" name="Segnaposto numero diapositiva 8"/>
          <p:cNvSpPr>
            <a:spLocks noGrp="1"/>
          </p:cNvSpPr>
          <p:nvPr>
            <p:ph type="sldNum" sz="quarter" idx="12"/>
          </p:nvPr>
        </p:nvSpPr>
        <p:spPr/>
        <p:txBody>
          <a:bodyPr/>
          <a:lstStyle/>
          <a:p>
            <a:fld id="{C4DF08F0-7527-418C-A9E9-D730B5F6038F}" type="slidenum">
              <a:rPr lang="en-US" smtClean="0"/>
              <a:t>26</a:t>
            </a:fld>
            <a:endParaRPr lang="en-US"/>
          </a:p>
        </p:txBody>
      </p:sp>
    </p:spTree>
    <p:extLst>
      <p:ext uri="{BB962C8B-B14F-4D97-AF65-F5344CB8AC3E}">
        <p14:creationId xmlns:p14="http://schemas.microsoft.com/office/powerpoint/2010/main" val="1519221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8" y="10633"/>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Shock di offerta temporanei: è il caso di stabilizzarli?</a:t>
            </a:r>
            <a:endParaRPr lang="it-IT" altLang="en-US" sz="2400" b="1"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pic>
        <p:nvPicPr>
          <p:cNvPr id="6" name="Immagine 5"/>
          <p:cNvPicPr>
            <a:picLocks noChangeAspect="1"/>
          </p:cNvPicPr>
          <p:nvPr/>
        </p:nvPicPr>
        <p:blipFill>
          <a:blip r:embed="rId3"/>
          <a:stretch>
            <a:fillRect/>
          </a:stretch>
        </p:blipFill>
        <p:spPr>
          <a:xfrm>
            <a:off x="919015" y="1448028"/>
            <a:ext cx="5465018" cy="4384295"/>
          </a:xfrm>
          <a:prstGeom prst="rect">
            <a:avLst/>
          </a:prstGeom>
        </p:spPr>
      </p:pic>
      <p:sp>
        <p:nvSpPr>
          <p:cNvPr id="4" name="Rettangolo 3"/>
          <p:cNvSpPr/>
          <p:nvPr/>
        </p:nvSpPr>
        <p:spPr>
          <a:xfrm>
            <a:off x="6207865" y="966376"/>
            <a:ext cx="5322413" cy="5663089"/>
          </a:xfrm>
          <a:prstGeom prst="rect">
            <a:avLst/>
          </a:prstGeom>
        </p:spPr>
        <p:txBody>
          <a:bodyPr wrap="square">
            <a:spAutoFit/>
          </a:bodyPr>
          <a:lstStyle/>
          <a:p>
            <a:pPr marL="0" lvl="1">
              <a:lnSpc>
                <a:spcPct val="114000"/>
              </a:lnSpc>
              <a:spcBef>
                <a:spcPts val="600"/>
              </a:spcBef>
            </a:pPr>
            <a:r>
              <a:rPr lang="it-IT" sz="2000" dirty="0" smtClean="0"/>
              <a:t>Uno shock negativo temporaneo di offerta trasla la AS verso sinistra. </a:t>
            </a:r>
          </a:p>
          <a:p>
            <a:pPr marL="342900" lvl="1" indent="-342900">
              <a:lnSpc>
                <a:spcPct val="114000"/>
              </a:lnSpc>
              <a:spcBef>
                <a:spcPts val="600"/>
              </a:spcBef>
              <a:buFont typeface="Arial" panose="020B0604020202020204" pitchFamily="34" charset="0"/>
              <a:buChar char="•"/>
            </a:pPr>
            <a:r>
              <a:rPr lang="it-IT" sz="2000" dirty="0" smtClean="0"/>
              <a:t>Se l’economia trascorre troppo tempo in B, una </a:t>
            </a:r>
            <a:r>
              <a:rPr lang="it-IT" sz="2000" b="1" dirty="0" smtClean="0"/>
              <a:t>BC</a:t>
            </a:r>
            <a:r>
              <a:rPr lang="it-IT" sz="2000" dirty="0" smtClean="0"/>
              <a:t> «</a:t>
            </a:r>
            <a:r>
              <a:rPr lang="it-IT" sz="2000" b="1" dirty="0" smtClean="0">
                <a:solidFill>
                  <a:srgbClr val="0070C0"/>
                </a:solidFill>
              </a:rPr>
              <a:t>colomba</a:t>
            </a:r>
            <a:r>
              <a:rPr lang="it-IT" sz="2000" dirty="0" smtClean="0"/>
              <a:t>» (in cambi flessibili) oppure la </a:t>
            </a:r>
            <a:r>
              <a:rPr lang="it-IT" sz="2000" b="1" dirty="0" smtClean="0"/>
              <a:t>PF</a:t>
            </a:r>
            <a:r>
              <a:rPr lang="it-IT" sz="2000" dirty="0" smtClean="0"/>
              <a:t> (in cambi fissi) potranno decidere di attuare una politica espansiva (</a:t>
            </a:r>
            <a:r>
              <a:rPr lang="it-IT" sz="2000" dirty="0" smtClean="0">
                <a:latin typeface="Calibri" panose="020F0502020204030204" pitchFamily="34" charset="0"/>
                <a:cs typeface="Calibri" panose="020F0502020204030204" pitchFamily="34" charset="0"/>
              </a:rPr>
              <a:t>→</a:t>
            </a:r>
            <a:r>
              <a:rPr lang="it-IT" sz="2000" dirty="0" smtClean="0"/>
              <a:t> </a:t>
            </a:r>
            <a:r>
              <a:rPr lang="it-IT" sz="2000" b="1" i="1" dirty="0" smtClean="0">
                <a:solidFill>
                  <a:srgbClr val="C00000"/>
                </a:solidFill>
              </a:rPr>
              <a:t>C </a:t>
            </a:r>
            <a:r>
              <a:rPr lang="it-IT" sz="2000" dirty="0" smtClean="0"/>
              <a:t>) </a:t>
            </a:r>
          </a:p>
          <a:p>
            <a:pPr marL="457200" lvl="2" algn="ctr">
              <a:lnSpc>
                <a:spcPct val="114000"/>
              </a:lnSpc>
              <a:spcBef>
                <a:spcPts val="600"/>
              </a:spcBef>
            </a:pPr>
            <a:r>
              <a:rPr lang="it-IT" sz="2000" dirty="0" smtClean="0"/>
              <a:t>(un contributo espansivo viene in ogni caso dagli stabilizzatori automatici della PF) </a:t>
            </a:r>
          </a:p>
          <a:p>
            <a:pPr marL="342900" lvl="1" indent="-342900">
              <a:lnSpc>
                <a:spcPct val="114000"/>
              </a:lnSpc>
              <a:spcBef>
                <a:spcPts val="600"/>
              </a:spcBef>
              <a:buFont typeface="Arial" panose="020B0604020202020204" pitchFamily="34" charset="0"/>
              <a:buChar char="•"/>
            </a:pPr>
            <a:r>
              <a:rPr lang="it-IT" sz="2000" dirty="0" smtClean="0"/>
              <a:t>… ma per evitare una stabilizzazione «eccessiva», le autorità devono essere </a:t>
            </a:r>
            <a:r>
              <a:rPr lang="it-IT" sz="2000" b="1" dirty="0" smtClean="0">
                <a:solidFill>
                  <a:srgbClr val="0070C0"/>
                </a:solidFill>
              </a:rPr>
              <a:t>pronte a ridurre lo stimolo</a:t>
            </a:r>
            <a:r>
              <a:rPr lang="it-IT" sz="2000" dirty="0" smtClean="0"/>
              <a:t> appena lo shock iniziale si è dissipato</a:t>
            </a:r>
          </a:p>
          <a:p>
            <a:pPr marL="342900" lvl="1" indent="-342900">
              <a:lnSpc>
                <a:spcPct val="114000"/>
              </a:lnSpc>
              <a:spcBef>
                <a:spcPts val="600"/>
              </a:spcBef>
              <a:buFont typeface="Arial" panose="020B0604020202020204" pitchFamily="34" charset="0"/>
              <a:buChar char="•"/>
            </a:pPr>
            <a:r>
              <a:rPr lang="it-IT" sz="2000" dirty="0" smtClean="0"/>
              <a:t>… altrimenti l’economia si troverà nel punto </a:t>
            </a:r>
            <a:r>
              <a:rPr lang="it-IT" sz="2000" b="1" i="1" dirty="0" smtClean="0">
                <a:solidFill>
                  <a:srgbClr val="C00000"/>
                </a:solidFill>
              </a:rPr>
              <a:t>D</a:t>
            </a:r>
            <a:r>
              <a:rPr lang="it-IT" sz="2000" dirty="0" smtClean="0"/>
              <a:t>, dal quale poi conseguirà un nuovo aumento dell’inflazione.</a:t>
            </a:r>
          </a:p>
        </p:txBody>
      </p:sp>
      <p:sp>
        <p:nvSpPr>
          <p:cNvPr id="8" name="Segnaposto piè di pagina 7"/>
          <p:cNvSpPr>
            <a:spLocks noGrp="1"/>
          </p:cNvSpPr>
          <p:nvPr>
            <p:ph type="ftr" sz="quarter" idx="11"/>
          </p:nvPr>
        </p:nvSpPr>
        <p:spPr>
          <a:xfrm>
            <a:off x="1295400" y="6173787"/>
            <a:ext cx="4114800" cy="365125"/>
          </a:xfrm>
        </p:spPr>
        <p:txBody>
          <a:bodyPr/>
          <a:lstStyle/>
          <a:p>
            <a:pPr algn="l"/>
            <a:r>
              <a:rPr lang="it-IT" dirty="0" err="1" smtClean="0"/>
              <a:t>Lez</a:t>
            </a:r>
            <a:r>
              <a:rPr lang="it-IT" dirty="0" smtClean="0"/>
              <a:t>. 16: Politiche DA</a:t>
            </a:r>
            <a:endParaRPr lang="en-US" dirty="0"/>
          </a:p>
        </p:txBody>
      </p:sp>
      <p:sp>
        <p:nvSpPr>
          <p:cNvPr id="9" name="Segnaposto numero diapositiva 8"/>
          <p:cNvSpPr>
            <a:spLocks noGrp="1"/>
          </p:cNvSpPr>
          <p:nvPr>
            <p:ph type="sldNum" sz="quarter" idx="12"/>
          </p:nvPr>
        </p:nvSpPr>
        <p:spPr/>
        <p:txBody>
          <a:bodyPr/>
          <a:lstStyle/>
          <a:p>
            <a:fld id="{C4DF08F0-7527-418C-A9E9-D730B5F6038F}" type="slidenum">
              <a:rPr lang="en-US" smtClean="0"/>
              <a:t>27</a:t>
            </a:fld>
            <a:endParaRPr lang="en-US"/>
          </a:p>
        </p:txBody>
      </p:sp>
      <p:cxnSp>
        <p:nvCxnSpPr>
          <p:cNvPr id="5" name="Connettore 1 4"/>
          <p:cNvCxnSpPr/>
          <p:nvPr/>
        </p:nvCxnSpPr>
        <p:spPr>
          <a:xfrm>
            <a:off x="3405930" y="192107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3464653" y="2063692"/>
            <a:ext cx="1987492" cy="1908128"/>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5323026" y="3389152"/>
            <a:ext cx="624767" cy="400110"/>
          </a:xfrm>
          <a:prstGeom prst="rect">
            <a:avLst/>
          </a:prstGeom>
          <a:noFill/>
        </p:spPr>
        <p:txBody>
          <a:bodyPr wrap="square" rtlCol="0">
            <a:spAutoFit/>
          </a:bodyPr>
          <a:lstStyle/>
          <a:p>
            <a:r>
              <a:rPr lang="en-GB" sz="2000" i="1" dirty="0" smtClean="0"/>
              <a:t>AD’</a:t>
            </a:r>
            <a:endParaRPr lang="en-GB" sz="2000" i="1" dirty="0"/>
          </a:p>
        </p:txBody>
      </p:sp>
      <p:sp>
        <p:nvSpPr>
          <p:cNvPr id="13" name="CasellaDiTesto 12"/>
          <p:cNvSpPr txBox="1"/>
          <p:nvPr/>
        </p:nvSpPr>
        <p:spPr>
          <a:xfrm>
            <a:off x="4633124" y="2912042"/>
            <a:ext cx="624767" cy="400110"/>
          </a:xfrm>
          <a:prstGeom prst="rect">
            <a:avLst/>
          </a:prstGeom>
          <a:noFill/>
        </p:spPr>
        <p:txBody>
          <a:bodyPr wrap="square" rtlCol="0">
            <a:spAutoFit/>
          </a:bodyPr>
          <a:lstStyle/>
          <a:p>
            <a:r>
              <a:rPr lang="en-GB" sz="2000" b="1" i="1" dirty="0" smtClean="0">
                <a:solidFill>
                  <a:srgbClr val="C00000"/>
                </a:solidFill>
              </a:rPr>
              <a:t>D</a:t>
            </a:r>
            <a:endParaRPr lang="en-GB" sz="2000" b="1" i="1" dirty="0">
              <a:solidFill>
                <a:srgbClr val="C00000"/>
              </a:solidFill>
            </a:endParaRPr>
          </a:p>
        </p:txBody>
      </p:sp>
      <p:sp>
        <p:nvSpPr>
          <p:cNvPr id="14" name="Oval 21"/>
          <p:cNvSpPr>
            <a:spLocks noChangeArrowheads="1"/>
          </p:cNvSpPr>
          <p:nvPr/>
        </p:nvSpPr>
        <p:spPr bwMode="blackWhite">
          <a:xfrm>
            <a:off x="3872283" y="2444524"/>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15" name="Oval 21"/>
          <p:cNvSpPr>
            <a:spLocks noChangeArrowheads="1"/>
          </p:cNvSpPr>
          <p:nvPr/>
        </p:nvSpPr>
        <p:spPr bwMode="blackWhite">
          <a:xfrm>
            <a:off x="4515649" y="3053359"/>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16" name="CasellaDiTesto 15"/>
          <p:cNvSpPr txBox="1"/>
          <p:nvPr/>
        </p:nvSpPr>
        <p:spPr>
          <a:xfrm>
            <a:off x="4005347" y="2326210"/>
            <a:ext cx="624767" cy="400110"/>
          </a:xfrm>
          <a:prstGeom prst="rect">
            <a:avLst/>
          </a:prstGeom>
          <a:noFill/>
        </p:spPr>
        <p:txBody>
          <a:bodyPr wrap="square" rtlCol="0">
            <a:spAutoFit/>
          </a:bodyPr>
          <a:lstStyle/>
          <a:p>
            <a:r>
              <a:rPr lang="en-GB" sz="2000" b="1" i="1" dirty="0" smtClean="0">
                <a:solidFill>
                  <a:srgbClr val="C00000"/>
                </a:solidFill>
              </a:rPr>
              <a:t>C</a:t>
            </a:r>
            <a:endParaRPr lang="en-GB" sz="2000" b="1" i="1" dirty="0">
              <a:solidFill>
                <a:srgbClr val="C00000"/>
              </a:solidFill>
            </a:endParaRPr>
          </a:p>
        </p:txBody>
      </p:sp>
    </p:spTree>
    <p:extLst>
      <p:ext uri="{BB962C8B-B14F-4D97-AF65-F5344CB8AC3E}">
        <p14:creationId xmlns:p14="http://schemas.microsoft.com/office/powerpoint/2010/main" val="419706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8" y="10633"/>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2.3.  Shock di offerta persistenti</a:t>
            </a:r>
            <a:endParaRPr lang="it-IT" altLang="en-US" sz="2400" b="1"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pic>
        <p:nvPicPr>
          <p:cNvPr id="8" name="Immagine 7"/>
          <p:cNvPicPr>
            <a:picLocks noChangeAspect="1"/>
          </p:cNvPicPr>
          <p:nvPr/>
        </p:nvPicPr>
        <p:blipFill>
          <a:blip r:embed="rId3"/>
          <a:stretch>
            <a:fillRect/>
          </a:stretch>
        </p:blipFill>
        <p:spPr>
          <a:xfrm>
            <a:off x="1117630" y="1248104"/>
            <a:ext cx="5708471" cy="4508032"/>
          </a:xfrm>
          <a:prstGeom prst="rect">
            <a:avLst/>
          </a:prstGeom>
        </p:spPr>
      </p:pic>
      <p:sp>
        <p:nvSpPr>
          <p:cNvPr id="4" name="Rettangolo 3"/>
          <p:cNvSpPr/>
          <p:nvPr/>
        </p:nvSpPr>
        <p:spPr>
          <a:xfrm>
            <a:off x="6511629" y="953982"/>
            <a:ext cx="5673288" cy="5312223"/>
          </a:xfrm>
          <a:prstGeom prst="rect">
            <a:avLst/>
          </a:prstGeom>
        </p:spPr>
        <p:txBody>
          <a:bodyPr wrap="square">
            <a:spAutoFit/>
          </a:bodyPr>
          <a:lstStyle/>
          <a:p>
            <a:pPr marL="0" lvl="1">
              <a:lnSpc>
                <a:spcPct val="114000"/>
              </a:lnSpc>
              <a:spcBef>
                <a:spcPts val="600"/>
              </a:spcBef>
            </a:pPr>
            <a:r>
              <a:rPr lang="it-IT" sz="2000" dirty="0" smtClean="0"/>
              <a:t>Uno shock negativo persistente sposta (almeno per alcuni anni) </a:t>
            </a:r>
            <a:r>
              <a:rPr lang="it-IT" sz="2000" b="1" u="sng" dirty="0" smtClean="0"/>
              <a:t>anche</a:t>
            </a:r>
            <a:r>
              <a:rPr lang="it-IT" sz="2000" dirty="0" smtClean="0"/>
              <a:t> la curva LAS verso sinistra. </a:t>
            </a:r>
          </a:p>
          <a:p>
            <a:pPr marL="0" lvl="1">
              <a:lnSpc>
                <a:spcPct val="114000"/>
              </a:lnSpc>
              <a:spcBef>
                <a:spcPts val="600"/>
              </a:spcBef>
            </a:pPr>
            <a:r>
              <a:rPr lang="it-IT" sz="2000" dirty="0" smtClean="0"/>
              <a:t>In questo caso, l’economia </a:t>
            </a:r>
            <a:r>
              <a:rPr lang="it-IT" sz="2000" b="1" u="sng" dirty="0" smtClean="0"/>
              <a:t>non</a:t>
            </a:r>
            <a:r>
              <a:rPr lang="it-IT" sz="2000" dirty="0" smtClean="0"/>
              <a:t> ritornerà spontaneamente all’equilibrio A: </a:t>
            </a:r>
          </a:p>
          <a:p>
            <a:pPr marL="342900" lvl="1" indent="-342900">
              <a:lnSpc>
                <a:spcPct val="114000"/>
              </a:lnSpc>
              <a:spcBef>
                <a:spcPts val="600"/>
              </a:spcBef>
              <a:buFont typeface="Arial" panose="020B0604020202020204" pitchFamily="34" charset="0"/>
              <a:buChar char="•"/>
            </a:pPr>
            <a:r>
              <a:rPr lang="it-IT" sz="2000" dirty="0" smtClean="0"/>
              <a:t>Dovrà accettare il nuovo equilibrio B, senz’altro inferiore al precedente.</a:t>
            </a:r>
          </a:p>
          <a:p>
            <a:pPr marL="342900" lvl="1" indent="-342900">
              <a:lnSpc>
                <a:spcPct val="114000"/>
              </a:lnSpc>
              <a:spcBef>
                <a:spcPts val="600"/>
              </a:spcBef>
              <a:buFont typeface="Arial" panose="020B0604020202020204" pitchFamily="34" charset="0"/>
              <a:buChar char="•"/>
            </a:pPr>
            <a:r>
              <a:rPr lang="it-IT" sz="2000" dirty="0" smtClean="0"/>
              <a:t>Inoltre, neppure le politiche espansive possono porre rimedio a questa situazione: infatti esse agiscono dal lato della domanda, ma non possono stabilizzare l’economia a destra del nuovo livello di equilibrio di LP, </a:t>
            </a:r>
            <a:r>
              <a:rPr lang="it-IT" sz="2000" b="1" dirty="0" smtClean="0">
                <a:solidFill>
                  <a:srgbClr val="0070C0"/>
                </a:solidFill>
              </a:rPr>
              <a:t>Y**</a:t>
            </a:r>
            <a:r>
              <a:rPr lang="it-IT" sz="2000" dirty="0" smtClean="0"/>
              <a:t>.</a:t>
            </a:r>
          </a:p>
          <a:p>
            <a:pPr marL="342900" lvl="1" indent="-342900">
              <a:lnSpc>
                <a:spcPct val="114000"/>
              </a:lnSpc>
              <a:spcBef>
                <a:spcPts val="600"/>
              </a:spcBef>
              <a:buFont typeface="Arial" panose="020B0604020202020204" pitchFamily="34" charset="0"/>
              <a:buChar char="•"/>
            </a:pPr>
            <a:r>
              <a:rPr lang="it-IT" sz="2000" dirty="0" smtClean="0"/>
              <a:t>Tuttavia, molti governi hanno difficoltà ad accettare questo fatto … come dimostra l’esperienza degli anni ‘70.</a:t>
            </a:r>
          </a:p>
        </p:txBody>
      </p:sp>
      <p:sp>
        <p:nvSpPr>
          <p:cNvPr id="6" name="Segnaposto piè di pagina 5"/>
          <p:cNvSpPr>
            <a:spLocks noGrp="1"/>
          </p:cNvSpPr>
          <p:nvPr>
            <p:ph type="ftr" sz="quarter" idx="11"/>
          </p:nvPr>
        </p:nvSpPr>
        <p:spPr>
          <a:xfrm>
            <a:off x="1010174" y="6356350"/>
            <a:ext cx="4114800" cy="365125"/>
          </a:xfrm>
        </p:spPr>
        <p:txBody>
          <a:bodyPr/>
          <a:lstStyle/>
          <a:p>
            <a:pPr algn="l"/>
            <a:r>
              <a:rPr lang="it-IT" dirty="0" err="1" smtClean="0"/>
              <a:t>Lez</a:t>
            </a:r>
            <a:r>
              <a:rPr lang="it-IT" dirty="0" smtClean="0"/>
              <a:t>. 16: Politiche DA</a:t>
            </a:r>
            <a:endParaRPr lang="en-US" dirty="0"/>
          </a:p>
        </p:txBody>
      </p:sp>
      <p:sp>
        <p:nvSpPr>
          <p:cNvPr id="9" name="Segnaposto numero diapositiva 8"/>
          <p:cNvSpPr>
            <a:spLocks noGrp="1"/>
          </p:cNvSpPr>
          <p:nvPr>
            <p:ph type="sldNum" sz="quarter" idx="12"/>
          </p:nvPr>
        </p:nvSpPr>
        <p:spPr/>
        <p:txBody>
          <a:bodyPr/>
          <a:lstStyle/>
          <a:p>
            <a:fld id="{C4DF08F0-7527-418C-A9E9-D730B5F6038F}" type="slidenum">
              <a:rPr lang="en-US" smtClean="0"/>
              <a:t>28</a:t>
            </a:fld>
            <a:endParaRPr lang="en-US"/>
          </a:p>
        </p:txBody>
      </p:sp>
    </p:spTree>
    <p:extLst>
      <p:ext uri="{BB962C8B-B14F-4D97-AF65-F5344CB8AC3E}">
        <p14:creationId xmlns:p14="http://schemas.microsoft.com/office/powerpoint/2010/main" val="2986589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8" y="4253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         </a:t>
            </a:r>
            <a:r>
              <a:rPr lang="it-IT" altLang="en-US" sz="2400" dirty="0" smtClean="0">
                <a:latin typeface="+mn-lt"/>
              </a:rPr>
              <a:t>Shock di offerta negativi persistenti: </a:t>
            </a:r>
            <a:br>
              <a:rPr lang="it-IT" altLang="en-US" sz="2400" dirty="0" smtClean="0">
                <a:latin typeface="+mn-lt"/>
              </a:rPr>
            </a:br>
            <a:r>
              <a:rPr lang="it-IT" altLang="en-US" sz="2400" dirty="0">
                <a:latin typeface="+mn-lt"/>
              </a:rPr>
              <a:t> </a:t>
            </a:r>
            <a:r>
              <a:rPr lang="it-IT" altLang="en-US" sz="2400" dirty="0" smtClean="0">
                <a:latin typeface="+mn-lt"/>
              </a:rPr>
              <a:t>        </a:t>
            </a:r>
            <a:r>
              <a:rPr lang="it-IT" altLang="en-US" sz="2400" u="sng" dirty="0" smtClean="0">
                <a:latin typeface="+mn-lt"/>
              </a:rPr>
              <a:t>diverse</a:t>
            </a:r>
            <a:r>
              <a:rPr lang="it-IT" altLang="en-US" sz="2400" dirty="0" smtClean="0">
                <a:latin typeface="+mn-lt"/>
              </a:rPr>
              <a:t> reazioni allo shock petrolifero del 1973</a:t>
            </a:r>
            <a:endParaRPr lang="it-IT" altLang="en-US" sz="2400" dirty="0">
              <a:latin typeface="+mn-lt"/>
            </a:endParaRPr>
          </a:p>
        </p:txBody>
      </p:sp>
      <p:sp>
        <p:nvSpPr>
          <p:cNvPr id="3" name="CasellaDiTesto 2"/>
          <p:cNvSpPr txBox="1"/>
          <p:nvPr/>
        </p:nvSpPr>
        <p:spPr>
          <a:xfrm>
            <a:off x="1889126" y="5950205"/>
            <a:ext cx="4494907" cy="369332"/>
          </a:xfrm>
          <a:prstGeom prst="rect">
            <a:avLst/>
          </a:prstGeom>
          <a:solidFill>
            <a:schemeClr val="bg1"/>
          </a:solidFill>
        </p:spPr>
        <p:txBody>
          <a:bodyPr wrap="square" rtlCol="0">
            <a:spAutoFit/>
          </a:bodyPr>
          <a:lstStyle/>
          <a:p>
            <a:endParaRPr lang="en-US" dirty="0"/>
          </a:p>
        </p:txBody>
      </p:sp>
      <p:pic>
        <p:nvPicPr>
          <p:cNvPr id="6" name="Immagine 5"/>
          <p:cNvPicPr>
            <a:picLocks noChangeAspect="1"/>
          </p:cNvPicPr>
          <p:nvPr/>
        </p:nvPicPr>
        <p:blipFill>
          <a:blip r:embed="rId3"/>
          <a:stretch>
            <a:fillRect/>
          </a:stretch>
        </p:blipFill>
        <p:spPr>
          <a:xfrm>
            <a:off x="847828" y="1734000"/>
            <a:ext cx="4371975" cy="3581400"/>
          </a:xfrm>
          <a:prstGeom prst="rect">
            <a:avLst/>
          </a:prstGeom>
        </p:spPr>
      </p:pic>
      <p:pic>
        <p:nvPicPr>
          <p:cNvPr id="9" name="Immagine 8"/>
          <p:cNvPicPr>
            <a:picLocks noChangeAspect="1"/>
          </p:cNvPicPr>
          <p:nvPr/>
        </p:nvPicPr>
        <p:blipFill>
          <a:blip r:embed="rId4"/>
          <a:stretch>
            <a:fillRect/>
          </a:stretch>
        </p:blipFill>
        <p:spPr>
          <a:xfrm>
            <a:off x="6534599" y="1723364"/>
            <a:ext cx="4800600" cy="3581400"/>
          </a:xfrm>
          <a:prstGeom prst="rect">
            <a:avLst/>
          </a:prstGeom>
        </p:spPr>
      </p:pic>
      <p:sp>
        <p:nvSpPr>
          <p:cNvPr id="10" name="CasellaDiTesto 9"/>
          <p:cNvSpPr txBox="1"/>
          <p:nvPr/>
        </p:nvSpPr>
        <p:spPr>
          <a:xfrm>
            <a:off x="2977121" y="1456657"/>
            <a:ext cx="776177" cy="369332"/>
          </a:xfrm>
          <a:prstGeom prst="rect">
            <a:avLst/>
          </a:prstGeom>
          <a:noFill/>
        </p:spPr>
        <p:txBody>
          <a:bodyPr wrap="square" rtlCol="0">
            <a:spAutoFit/>
          </a:bodyPr>
          <a:lstStyle/>
          <a:p>
            <a:r>
              <a:rPr lang="it-IT" b="1" dirty="0" smtClean="0">
                <a:solidFill>
                  <a:srgbClr val="0070C0"/>
                </a:solidFill>
              </a:rPr>
              <a:t>UK</a:t>
            </a:r>
            <a:endParaRPr lang="en-US" b="1" dirty="0">
              <a:solidFill>
                <a:srgbClr val="0070C0"/>
              </a:solidFill>
            </a:endParaRPr>
          </a:p>
        </p:txBody>
      </p:sp>
      <p:sp>
        <p:nvSpPr>
          <p:cNvPr id="13" name="CasellaDiTesto 12"/>
          <p:cNvSpPr txBox="1"/>
          <p:nvPr/>
        </p:nvSpPr>
        <p:spPr>
          <a:xfrm>
            <a:off x="8775431" y="1534626"/>
            <a:ext cx="1378662" cy="369332"/>
          </a:xfrm>
          <a:prstGeom prst="rect">
            <a:avLst/>
          </a:prstGeom>
          <a:noFill/>
        </p:spPr>
        <p:txBody>
          <a:bodyPr wrap="square" rtlCol="0">
            <a:spAutoFit/>
          </a:bodyPr>
          <a:lstStyle/>
          <a:p>
            <a:r>
              <a:rPr lang="it-IT" b="1" dirty="0" smtClean="0">
                <a:solidFill>
                  <a:srgbClr val="0070C0"/>
                </a:solidFill>
              </a:rPr>
              <a:t>Svizzera</a:t>
            </a:r>
            <a:endParaRPr lang="en-US" b="1" dirty="0">
              <a:solidFill>
                <a:srgbClr val="0070C0"/>
              </a:solidFill>
            </a:endParaRPr>
          </a:p>
        </p:txBody>
      </p:sp>
      <p:sp>
        <p:nvSpPr>
          <p:cNvPr id="4" name="Segnaposto piè di pagina 3"/>
          <p:cNvSpPr>
            <a:spLocks noGrp="1"/>
          </p:cNvSpPr>
          <p:nvPr>
            <p:ph type="ftr" sz="quarter" idx="11"/>
          </p:nvPr>
        </p:nvSpPr>
        <p:spPr>
          <a:xfrm>
            <a:off x="976415" y="6319537"/>
            <a:ext cx="4114800" cy="365125"/>
          </a:xfrm>
        </p:spPr>
        <p:txBody>
          <a:bodyPr/>
          <a:lstStyle/>
          <a:p>
            <a:pPr algn="l"/>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29</a:t>
            </a:fld>
            <a:endParaRPr lang="en-US"/>
          </a:p>
        </p:txBody>
      </p:sp>
    </p:spTree>
    <p:extLst>
      <p:ext uri="{BB962C8B-B14F-4D97-AF65-F5344CB8AC3E}">
        <p14:creationId xmlns:p14="http://schemas.microsoft.com/office/powerpoint/2010/main" val="300744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9470571" cy="936104"/>
          </a:xfrm>
          <a:solidFill>
            <a:srgbClr val="CCFFCC"/>
          </a:solidFill>
          <a:ln>
            <a:solidFill>
              <a:schemeClr val="accent1">
                <a:lumMod val="50000"/>
              </a:schemeClr>
            </a:solidFill>
          </a:ln>
        </p:spPr>
        <p:txBody>
          <a:bodyPr anchor="ctr">
            <a:normAutofit/>
          </a:bodyPr>
          <a:lstStyle/>
          <a:p>
            <a:pPr eaLnBrk="1" hangingPunct="1"/>
            <a:r>
              <a:rPr lang="it-IT" altLang="en-US" sz="2400" dirty="0" smtClean="0">
                <a:latin typeface="+mn-lt"/>
              </a:rPr>
              <a:t>Politiche di gestione della DA</a:t>
            </a:r>
            <a:endParaRPr lang="it-IT" altLang="en-US" sz="2400" dirty="0">
              <a:latin typeface="+mn-lt"/>
            </a:endParaRPr>
          </a:p>
        </p:txBody>
      </p:sp>
      <p:sp>
        <p:nvSpPr>
          <p:cNvPr id="4" name="CasellaDiTesto 3"/>
          <p:cNvSpPr txBox="1"/>
          <p:nvPr/>
        </p:nvSpPr>
        <p:spPr>
          <a:xfrm>
            <a:off x="1306286" y="1262869"/>
            <a:ext cx="9361714" cy="4728217"/>
          </a:xfrm>
          <a:prstGeom prst="rect">
            <a:avLst/>
          </a:prstGeom>
          <a:noFill/>
        </p:spPr>
        <p:txBody>
          <a:bodyPr wrap="square" rtlCol="0">
            <a:spAutoFit/>
          </a:bodyPr>
          <a:lstStyle/>
          <a:p>
            <a:pPr>
              <a:lnSpc>
                <a:spcPct val="114000"/>
              </a:lnSpc>
              <a:spcBef>
                <a:spcPts val="600"/>
              </a:spcBef>
            </a:pPr>
            <a:r>
              <a:rPr lang="it-IT" b="1" i="1" dirty="0" smtClean="0"/>
              <a:t>Indice:</a:t>
            </a:r>
          </a:p>
          <a:p>
            <a:pPr marL="342900" indent="-342900">
              <a:lnSpc>
                <a:spcPct val="114000"/>
              </a:lnSpc>
              <a:spcBef>
                <a:spcPts val="600"/>
              </a:spcBef>
              <a:buFont typeface="+mj-lt"/>
              <a:buAutoNum type="arabicPeriod"/>
            </a:pPr>
            <a:r>
              <a:rPr lang="it-IT" b="1" dirty="0" smtClean="0"/>
              <a:t>Modifiche all’equilibrio di LP						p.  4</a:t>
            </a:r>
          </a:p>
          <a:p>
            <a:pPr lvl="1">
              <a:lnSpc>
                <a:spcPct val="114000"/>
              </a:lnSpc>
              <a:spcBef>
                <a:spcPts val="600"/>
              </a:spcBef>
            </a:pPr>
            <a:r>
              <a:rPr lang="it-IT" b="1" dirty="0" smtClean="0"/>
              <a:t>1.1.  Politiche espansive per aumentare l’occupazione			p.  5</a:t>
            </a:r>
          </a:p>
          <a:p>
            <a:pPr lvl="1">
              <a:lnSpc>
                <a:spcPct val="114000"/>
              </a:lnSpc>
              <a:spcBef>
                <a:spcPts val="600"/>
              </a:spcBef>
            </a:pPr>
            <a:r>
              <a:rPr lang="it-IT" b="1" dirty="0" smtClean="0"/>
              <a:t>1.2.  Politiche restrittive per ridurre l’inflazione				p.  9</a:t>
            </a:r>
          </a:p>
          <a:p>
            <a:pPr marL="342900" indent="-342900">
              <a:lnSpc>
                <a:spcPct val="114000"/>
              </a:lnSpc>
              <a:spcBef>
                <a:spcPts val="600"/>
              </a:spcBef>
              <a:buFont typeface="+mj-lt"/>
              <a:buAutoNum type="arabicPeriod"/>
            </a:pPr>
            <a:r>
              <a:rPr lang="it-IT" b="1" dirty="0" smtClean="0"/>
              <a:t>Politiche di stabilizzazione						p. 15</a:t>
            </a:r>
          </a:p>
          <a:p>
            <a:pPr lvl="1">
              <a:lnSpc>
                <a:spcPct val="114000"/>
              </a:lnSpc>
              <a:spcBef>
                <a:spcPts val="600"/>
              </a:spcBef>
            </a:pPr>
            <a:r>
              <a:rPr lang="it-IT" b="1" dirty="0" smtClean="0"/>
              <a:t>2.1.  Shock di domanda							p. 16</a:t>
            </a:r>
          </a:p>
          <a:p>
            <a:pPr lvl="1">
              <a:lnSpc>
                <a:spcPct val="114000"/>
              </a:lnSpc>
              <a:spcBef>
                <a:spcPts val="600"/>
              </a:spcBef>
            </a:pPr>
            <a:r>
              <a:rPr lang="it-IT" b="1" dirty="0" smtClean="0"/>
              <a:t>2.2.  Shock di offerta temporanei						p. 22</a:t>
            </a:r>
          </a:p>
          <a:p>
            <a:pPr lvl="1">
              <a:lnSpc>
                <a:spcPct val="114000"/>
              </a:lnSpc>
              <a:spcBef>
                <a:spcPts val="600"/>
              </a:spcBef>
            </a:pPr>
            <a:r>
              <a:rPr lang="it-IT" b="1" dirty="0" smtClean="0"/>
              <a:t>2.3.  Shock di offerta persistenti						p. 24	</a:t>
            </a:r>
          </a:p>
          <a:p>
            <a:pPr marL="342900" indent="-342900">
              <a:lnSpc>
                <a:spcPct val="114000"/>
              </a:lnSpc>
              <a:spcBef>
                <a:spcPts val="600"/>
              </a:spcBef>
              <a:buFont typeface="+mj-lt"/>
              <a:buAutoNum type="arabicPeriod"/>
            </a:pPr>
            <a:r>
              <a:rPr lang="it-IT" b="1" dirty="0" smtClean="0"/>
              <a:t>In sintesi								p. 27</a:t>
            </a:r>
            <a:endParaRPr lang="it-IT" b="1" dirty="0"/>
          </a:p>
          <a:p>
            <a:pPr>
              <a:lnSpc>
                <a:spcPct val="114000"/>
              </a:lnSpc>
              <a:spcBef>
                <a:spcPts val="600"/>
              </a:spcBef>
            </a:pPr>
            <a:endParaRPr lang="it-IT" dirty="0" smtClean="0"/>
          </a:p>
          <a:p>
            <a:pPr>
              <a:lnSpc>
                <a:spcPct val="114000"/>
              </a:lnSpc>
              <a:spcBef>
                <a:spcPts val="600"/>
              </a:spcBef>
            </a:pPr>
            <a:endParaRPr lang="it-IT" dirty="0" smtClean="0"/>
          </a:p>
          <a:p>
            <a:pPr>
              <a:lnSpc>
                <a:spcPct val="114000"/>
              </a:lnSpc>
              <a:spcBef>
                <a:spcPts val="600"/>
              </a:spcBef>
            </a:pPr>
            <a:endParaRPr lang="en-US" dirty="0"/>
          </a:p>
        </p:txBody>
      </p:sp>
      <p:sp>
        <p:nvSpPr>
          <p:cNvPr id="6" name="Segnaposto piè di pagina 5"/>
          <p:cNvSpPr>
            <a:spLocks noGrp="1"/>
          </p:cNvSpPr>
          <p:nvPr>
            <p:ph type="ftr" sz="quarter" idx="11"/>
          </p:nvPr>
        </p:nvSpPr>
        <p:spPr>
          <a:xfrm>
            <a:off x="1197429" y="6356349"/>
            <a:ext cx="4114800" cy="365125"/>
          </a:xfrm>
        </p:spPr>
        <p:txBody>
          <a:bodyPr/>
          <a:lstStyle/>
          <a:p>
            <a:pPr algn="l"/>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3</a:t>
            </a:fld>
            <a:endParaRPr lang="en-US"/>
          </a:p>
        </p:txBody>
      </p:sp>
    </p:spTree>
    <p:extLst>
      <p:ext uri="{BB962C8B-B14F-4D97-AF65-F5344CB8AC3E}">
        <p14:creationId xmlns:p14="http://schemas.microsoft.com/office/powerpoint/2010/main" val="97407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982228" y="1411387"/>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242309" y="1703015"/>
            <a:ext cx="1454487"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sp>
        <p:nvSpPr>
          <p:cNvPr id="7" name="Line 9"/>
          <p:cNvSpPr>
            <a:spLocks noChangeShapeType="1"/>
          </p:cNvSpPr>
          <p:nvPr/>
        </p:nvSpPr>
        <p:spPr bwMode="black">
          <a:xfrm flipV="1">
            <a:off x="2348867" y="1826305"/>
            <a:ext cx="3299120" cy="2668438"/>
          </a:xfrm>
          <a:prstGeom prst="line">
            <a:avLst/>
          </a:prstGeom>
          <a:noFill/>
          <a:ln w="38100">
            <a:solidFill>
              <a:srgbClr val="FF8000"/>
            </a:solidFill>
            <a:round/>
            <a:headEnd/>
            <a:tailEnd/>
          </a:ln>
        </p:spPr>
        <p:txBody>
          <a:bodyPr/>
          <a:lstStyle/>
          <a:p>
            <a:endParaRPr lang="it-IT" sz="2000"/>
          </a:p>
        </p:txBody>
      </p:sp>
      <p:sp>
        <p:nvSpPr>
          <p:cNvPr id="10" name="Line 12"/>
          <p:cNvSpPr>
            <a:spLocks noChangeShapeType="1"/>
          </p:cNvSpPr>
          <p:nvPr/>
        </p:nvSpPr>
        <p:spPr bwMode="black">
          <a:xfrm>
            <a:off x="2541394" y="1828374"/>
            <a:ext cx="2819400" cy="1981200"/>
          </a:xfrm>
          <a:prstGeom prst="line">
            <a:avLst/>
          </a:prstGeom>
          <a:noFill/>
          <a:ln w="38100">
            <a:solidFill>
              <a:srgbClr val="FF0000"/>
            </a:solidFill>
            <a:round/>
            <a:headEnd/>
            <a:tailEnd/>
          </a:ln>
        </p:spPr>
        <p:txBody>
          <a:bodyPr/>
          <a:lstStyle/>
          <a:p>
            <a:endParaRPr lang="it-IT" sz="2000"/>
          </a:p>
        </p:txBody>
      </p:sp>
      <p:sp>
        <p:nvSpPr>
          <p:cNvPr id="13" name="Text Box 15"/>
          <p:cNvSpPr txBox="1">
            <a:spLocks noChangeArrowheads="1"/>
          </p:cNvSpPr>
          <p:nvPr/>
        </p:nvSpPr>
        <p:spPr bwMode="black">
          <a:xfrm>
            <a:off x="3962400" y="5539878"/>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flipH="1">
            <a:off x="4190999" y="1340769"/>
            <a:ext cx="19083" cy="4232809"/>
          </a:xfrm>
          <a:prstGeom prst="line">
            <a:avLst/>
          </a:prstGeom>
          <a:noFill/>
          <a:ln w="38100">
            <a:solidFill>
              <a:srgbClr val="000066"/>
            </a:solidFill>
            <a:round/>
            <a:headEnd/>
            <a:tailEnd/>
          </a:ln>
        </p:spPr>
        <p:txBody>
          <a:bodyPr/>
          <a:lstStyle/>
          <a:p>
            <a:endParaRPr lang="it-IT" sz="2000"/>
          </a:p>
        </p:txBody>
      </p:sp>
      <p:sp>
        <p:nvSpPr>
          <p:cNvPr id="16" name="Line 18"/>
          <p:cNvSpPr>
            <a:spLocks noChangeShapeType="1"/>
          </p:cNvSpPr>
          <p:nvPr/>
        </p:nvSpPr>
        <p:spPr bwMode="auto">
          <a:xfrm flipV="1">
            <a:off x="1982228" y="3651111"/>
            <a:ext cx="2208771" cy="9942"/>
          </a:xfrm>
          <a:prstGeom prst="line">
            <a:avLst/>
          </a:prstGeom>
          <a:noFill/>
          <a:ln w="38100">
            <a:solidFill>
              <a:srgbClr val="0080FF"/>
            </a:solidFill>
            <a:prstDash val="dash"/>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6280217" y="2905103"/>
            <a:ext cx="787782" cy="400110"/>
          </a:xfrm>
          <a:prstGeom prst="rect">
            <a:avLst/>
          </a:prstGeom>
          <a:noFill/>
          <a:ln w="9525">
            <a:noFill/>
            <a:miter lim="800000"/>
            <a:headEnd/>
            <a:tailEnd/>
          </a:ln>
        </p:spPr>
        <p:txBody>
          <a:bodyPr wrap="square">
            <a:spAutoFit/>
          </a:bodyPr>
          <a:lstStyle/>
          <a:p>
            <a:pPr algn="ctr" eaLnBrk="0" hangingPunct="0">
              <a:spcBef>
                <a:spcPct val="50000"/>
              </a:spcBef>
            </a:pPr>
            <a:r>
              <a:rPr lang="de-DE" sz="2000" i="1" dirty="0">
                <a:solidFill>
                  <a:srgbClr val="000066"/>
                </a:solidFill>
              </a:rPr>
              <a:t>LAD</a:t>
            </a:r>
            <a:endParaRPr lang="en-US" sz="2000" dirty="0">
              <a:solidFill>
                <a:srgbClr val="000066"/>
              </a:solidFill>
            </a:endParaRPr>
          </a:p>
        </p:txBody>
      </p:sp>
      <p:sp>
        <p:nvSpPr>
          <p:cNvPr id="19" name="Oval 21"/>
          <p:cNvSpPr>
            <a:spLocks noChangeArrowheads="1"/>
          </p:cNvSpPr>
          <p:nvPr/>
        </p:nvSpPr>
        <p:spPr bwMode="blackWhite">
          <a:xfrm>
            <a:off x="4151237" y="296464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2" name="Text Box 3"/>
          <p:cNvSpPr txBox="1">
            <a:spLocks noChangeArrowheads="1"/>
          </p:cNvSpPr>
          <p:nvPr/>
        </p:nvSpPr>
        <p:spPr bwMode="black">
          <a:xfrm>
            <a:off x="385895" y="15965"/>
            <a:ext cx="11806106" cy="400110"/>
          </a:xfrm>
          <a:prstGeom prst="rect">
            <a:avLst/>
          </a:prstGeom>
          <a:solidFill>
            <a:srgbClr val="CCFFCC"/>
          </a:solidFill>
          <a:ln w="9525">
            <a:noFill/>
            <a:miter lim="800000"/>
            <a:headEnd/>
            <a:tailEnd/>
          </a:ln>
        </p:spPr>
        <p:txBody>
          <a:bodyPr wrap="square">
            <a:spAutoFit/>
          </a:bodyPr>
          <a:lstStyle>
            <a:defPPr>
              <a:defRPr lang="it-IT"/>
            </a:defPPr>
            <a:lvl1pPr algn="ctr">
              <a:spcBef>
                <a:spcPct val="50000"/>
              </a:spcBef>
              <a:defRPr sz="2400" b="1">
                <a:solidFill>
                  <a:srgbClr val="000066"/>
                </a:solidFill>
              </a:defRPr>
            </a:lvl1pPr>
          </a:lstStyle>
          <a:p>
            <a:pPr algn="l">
              <a:spcBef>
                <a:spcPts val="0"/>
              </a:spcBef>
            </a:pPr>
            <a:r>
              <a:rPr lang="it-IT" sz="2000" dirty="0" smtClean="0"/>
              <a:t>Stagflazione:  </a:t>
            </a:r>
            <a:r>
              <a:rPr lang="de-DE" sz="2000" b="0" dirty="0" smtClean="0">
                <a:solidFill>
                  <a:schemeClr val="tx2">
                    <a:lumMod val="50000"/>
                  </a:schemeClr>
                </a:solidFill>
              </a:rPr>
              <a:t>Shock di </a:t>
            </a:r>
            <a:r>
              <a:rPr lang="de-DE" sz="2000" b="0" dirty="0" err="1" smtClean="0">
                <a:solidFill>
                  <a:schemeClr val="tx2">
                    <a:lumMod val="50000"/>
                  </a:schemeClr>
                </a:solidFill>
              </a:rPr>
              <a:t>offerta</a:t>
            </a:r>
            <a:r>
              <a:rPr lang="de-DE" sz="2000" b="0" dirty="0" smtClean="0">
                <a:solidFill>
                  <a:schemeClr val="tx2">
                    <a:lumMod val="50000"/>
                  </a:schemeClr>
                </a:solidFill>
              </a:rPr>
              <a:t> persistente </a:t>
            </a:r>
            <a:r>
              <a:rPr lang="de-DE" sz="2000" dirty="0" err="1" smtClean="0">
                <a:solidFill>
                  <a:srgbClr val="005C5A"/>
                </a:solidFill>
              </a:rPr>
              <a:t>negativo</a:t>
            </a:r>
            <a:r>
              <a:rPr lang="de-DE" sz="2000" b="0" dirty="0" smtClean="0">
                <a:solidFill>
                  <a:schemeClr val="tx2">
                    <a:lumMod val="50000"/>
                  </a:schemeClr>
                </a:solidFill>
              </a:rPr>
              <a:t> e </a:t>
            </a:r>
            <a:r>
              <a:rPr lang="de-DE" sz="2000" b="0" dirty="0" err="1" smtClean="0">
                <a:solidFill>
                  <a:schemeClr val="tx2">
                    <a:lumMod val="50000"/>
                  </a:schemeClr>
                </a:solidFill>
              </a:rPr>
              <a:t>politiche</a:t>
            </a:r>
            <a:r>
              <a:rPr lang="de-DE" sz="2000" b="0" dirty="0" smtClean="0">
                <a:solidFill>
                  <a:schemeClr val="tx2">
                    <a:lumMod val="50000"/>
                  </a:schemeClr>
                </a:solidFill>
              </a:rPr>
              <a:t> </a:t>
            </a:r>
            <a:r>
              <a:rPr lang="de-DE" sz="2000" dirty="0" err="1" smtClean="0">
                <a:solidFill>
                  <a:srgbClr val="005C5A"/>
                </a:solidFill>
              </a:rPr>
              <a:t>espansive</a:t>
            </a:r>
            <a:endParaRPr lang="de-DE" sz="2000" dirty="0">
              <a:solidFill>
                <a:srgbClr val="005C5A"/>
              </a:solidFill>
            </a:endParaRPr>
          </a:p>
        </p:txBody>
      </p:sp>
      <p:sp>
        <p:nvSpPr>
          <p:cNvPr id="25" name="Line 12"/>
          <p:cNvSpPr>
            <a:spLocks noChangeShapeType="1"/>
          </p:cNvSpPr>
          <p:nvPr/>
        </p:nvSpPr>
        <p:spPr bwMode="black">
          <a:xfrm>
            <a:off x="2677697" y="3159070"/>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5452533" y="4851729"/>
            <a:ext cx="771081" cy="461665"/>
          </a:xfrm>
          <a:prstGeom prst="rect">
            <a:avLst/>
          </a:prstGeom>
          <a:noFill/>
        </p:spPr>
        <p:txBody>
          <a:bodyPr wrap="square" rtlCol="0">
            <a:spAutoFit/>
          </a:bodyPr>
          <a:lstStyle/>
          <a:p>
            <a:r>
              <a:rPr lang="it-IT" sz="2400" i="1" dirty="0" smtClean="0">
                <a:solidFill>
                  <a:srgbClr val="000099"/>
                </a:solidFill>
              </a:rPr>
              <a:t>AD</a:t>
            </a:r>
            <a:endParaRPr lang="en-US" dirty="0"/>
          </a:p>
        </p:txBody>
      </p:sp>
      <p:sp>
        <p:nvSpPr>
          <p:cNvPr id="30" name="CasellaDiTesto 29"/>
          <p:cNvSpPr txBox="1"/>
          <p:nvPr/>
        </p:nvSpPr>
        <p:spPr>
          <a:xfrm flipH="1">
            <a:off x="3112988" y="3244129"/>
            <a:ext cx="364623"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5" name="Oval 21"/>
          <p:cNvSpPr>
            <a:spLocks noChangeArrowheads="1"/>
          </p:cNvSpPr>
          <p:nvPr/>
        </p:nvSpPr>
        <p:spPr bwMode="blackWhite">
          <a:xfrm>
            <a:off x="3347007" y="359649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44" name="Rettangolo 43"/>
          <p:cNvSpPr/>
          <p:nvPr/>
        </p:nvSpPr>
        <p:spPr>
          <a:xfrm>
            <a:off x="1297763" y="1529388"/>
            <a:ext cx="707489" cy="461665"/>
          </a:xfrm>
          <a:prstGeom prst="rect">
            <a:avLst/>
          </a:prstGeom>
        </p:spPr>
        <p:txBody>
          <a:bodyPr wrap="square">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 </a:t>
            </a:r>
            <a:r>
              <a:rPr lang="it-IT" sz="2400" b="1" i="1" baseline="30000" dirty="0" smtClean="0">
                <a:solidFill>
                  <a:srgbClr val="C00000"/>
                </a:solidFill>
                <a:latin typeface="Cambria Math" panose="02040503050406030204" pitchFamily="18" charset="0"/>
                <a:ea typeface="Cambria Math" panose="02040503050406030204" pitchFamily="18" charset="0"/>
              </a:rPr>
              <a:t>4</a:t>
            </a:r>
            <a:endParaRPr lang="en-US" sz="2400" b="1" i="1" dirty="0"/>
          </a:p>
        </p:txBody>
      </p:sp>
      <p:sp>
        <p:nvSpPr>
          <p:cNvPr id="38" name="Line 9"/>
          <p:cNvSpPr>
            <a:spLocks noChangeShapeType="1"/>
          </p:cNvSpPr>
          <p:nvPr/>
        </p:nvSpPr>
        <p:spPr bwMode="black">
          <a:xfrm flipV="1">
            <a:off x="2954942" y="2571151"/>
            <a:ext cx="3395005" cy="2587630"/>
          </a:xfrm>
          <a:prstGeom prst="line">
            <a:avLst/>
          </a:prstGeom>
          <a:noFill/>
          <a:ln w="38100">
            <a:solidFill>
              <a:srgbClr val="FF8000"/>
            </a:solidFill>
            <a:round/>
            <a:headEnd/>
            <a:tailEnd/>
          </a:ln>
        </p:spPr>
        <p:txBody>
          <a:bodyPr/>
          <a:lstStyle/>
          <a:p>
            <a:endParaRPr lang="it-IT" sz="2000"/>
          </a:p>
        </p:txBody>
      </p:sp>
      <p:sp>
        <p:nvSpPr>
          <p:cNvPr id="41" name="CasellaDiTesto 40"/>
          <p:cNvSpPr txBox="1"/>
          <p:nvPr/>
        </p:nvSpPr>
        <p:spPr>
          <a:xfrm>
            <a:off x="4133237" y="3798943"/>
            <a:ext cx="369168" cy="400110"/>
          </a:xfrm>
          <a:prstGeom prst="rect">
            <a:avLst/>
          </a:prstGeom>
          <a:noFill/>
        </p:spPr>
        <p:txBody>
          <a:bodyPr wrap="square" rtlCol="0">
            <a:spAutoFit/>
          </a:bodyPr>
          <a:lstStyle/>
          <a:p>
            <a:pPr algn="ctr">
              <a:spcBef>
                <a:spcPct val="50000"/>
              </a:spcBef>
            </a:pPr>
            <a:r>
              <a:rPr lang="it-IT" sz="2000" b="1" i="1" dirty="0" smtClean="0">
                <a:solidFill>
                  <a:srgbClr val="000099"/>
                </a:solidFill>
              </a:rPr>
              <a:t>A</a:t>
            </a:r>
            <a:endParaRPr lang="en-US" b="1" dirty="0"/>
          </a:p>
        </p:txBody>
      </p:sp>
      <p:sp>
        <p:nvSpPr>
          <p:cNvPr id="43" name="CasellaDiTesto 42"/>
          <p:cNvSpPr txBox="1"/>
          <p:nvPr/>
        </p:nvSpPr>
        <p:spPr>
          <a:xfrm>
            <a:off x="6051341" y="2210016"/>
            <a:ext cx="566785" cy="461665"/>
          </a:xfrm>
          <a:prstGeom prst="rect">
            <a:avLst/>
          </a:prstGeom>
          <a:noFill/>
        </p:spPr>
        <p:txBody>
          <a:bodyPr wrap="square" rtlCol="0">
            <a:spAutoFit/>
          </a:bodyPr>
          <a:lstStyle/>
          <a:p>
            <a:r>
              <a:rPr lang="it-IT" sz="2400" i="1" dirty="0" smtClean="0">
                <a:solidFill>
                  <a:srgbClr val="000099"/>
                </a:solidFill>
              </a:rPr>
              <a:t>AS</a:t>
            </a:r>
            <a:endParaRPr lang="en-US" dirty="0"/>
          </a:p>
        </p:txBody>
      </p:sp>
      <p:sp>
        <p:nvSpPr>
          <p:cNvPr id="45" name="Oval 21"/>
          <p:cNvSpPr>
            <a:spLocks noChangeArrowheads="1"/>
          </p:cNvSpPr>
          <p:nvPr/>
        </p:nvSpPr>
        <p:spPr bwMode="blackWhite">
          <a:xfrm>
            <a:off x="4142354" y="416124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3" name="Rettangolo 32"/>
          <p:cNvSpPr/>
          <p:nvPr/>
        </p:nvSpPr>
        <p:spPr>
          <a:xfrm>
            <a:off x="1281288" y="3984355"/>
            <a:ext cx="707489" cy="461665"/>
          </a:xfrm>
          <a:prstGeom prst="rect">
            <a:avLst/>
          </a:prstGeom>
        </p:spPr>
        <p:txBody>
          <a:bodyPr wrap="square">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 </a:t>
            </a:r>
            <a:r>
              <a:rPr lang="it-IT" sz="2400" b="1" i="1" baseline="30000" dirty="0" smtClean="0">
                <a:solidFill>
                  <a:srgbClr val="C00000"/>
                </a:solidFill>
                <a:latin typeface="Cambria Math" panose="02040503050406030204" pitchFamily="18" charset="0"/>
                <a:ea typeface="Cambria Math" panose="02040503050406030204" pitchFamily="18" charset="0"/>
              </a:rPr>
              <a:t>0</a:t>
            </a:r>
            <a:endParaRPr lang="en-US" sz="2400" b="1" i="1" dirty="0"/>
          </a:p>
        </p:txBody>
      </p:sp>
      <p:sp>
        <p:nvSpPr>
          <p:cNvPr id="18" name="CasellaDiTesto 17"/>
          <p:cNvSpPr txBox="1"/>
          <p:nvPr/>
        </p:nvSpPr>
        <p:spPr>
          <a:xfrm>
            <a:off x="7394222" y="438678"/>
            <a:ext cx="4797777" cy="6032421"/>
          </a:xfrm>
          <a:prstGeom prst="rect">
            <a:avLst/>
          </a:prstGeom>
          <a:solidFill>
            <a:schemeClr val="accent2">
              <a:lumMod val="20000"/>
              <a:lumOff val="80000"/>
            </a:schemeClr>
          </a:solidFill>
        </p:spPr>
        <p:txBody>
          <a:bodyPr wrap="square" rtlCol="0">
            <a:spAutoFit/>
          </a:bodyPr>
          <a:lstStyle/>
          <a:p>
            <a:r>
              <a:rPr lang="it-IT" b="1" dirty="0" smtClean="0"/>
              <a:t>Uno shock negativo persistente</a:t>
            </a:r>
          </a:p>
          <a:p>
            <a:pPr marL="285750" indent="-285750">
              <a:spcBef>
                <a:spcPts val="600"/>
              </a:spcBef>
              <a:buFont typeface="Arial" panose="020B0604020202020204" pitchFamily="34" charset="0"/>
              <a:buChar char="•"/>
            </a:pPr>
            <a:r>
              <a:rPr lang="it-IT" dirty="0" smtClean="0"/>
              <a:t>trasla la </a:t>
            </a:r>
            <a:r>
              <a:rPr lang="it-IT" b="1" dirty="0" smtClean="0">
                <a:solidFill>
                  <a:srgbClr val="2F5597"/>
                </a:solidFill>
              </a:rPr>
              <a:t>AS</a:t>
            </a:r>
            <a:r>
              <a:rPr lang="it-IT" b="1" dirty="0" smtClean="0"/>
              <a:t> </a:t>
            </a:r>
            <a:r>
              <a:rPr lang="it-IT" dirty="0">
                <a:sym typeface="Wingdings" panose="05000000000000000000" pitchFamily="2" charset="2"/>
              </a:rPr>
              <a:t> </a:t>
            </a:r>
            <a:r>
              <a:rPr lang="it-IT" b="1" dirty="0" smtClean="0">
                <a:solidFill>
                  <a:srgbClr val="2F5597"/>
                </a:solidFill>
                <a:sym typeface="Wingdings" panose="05000000000000000000" pitchFamily="2" charset="2"/>
              </a:rPr>
              <a:t>AS’</a:t>
            </a:r>
            <a:endParaRPr lang="it-IT" dirty="0" smtClean="0">
              <a:sym typeface="Wingdings" panose="05000000000000000000" pitchFamily="2" charset="2"/>
            </a:endParaRPr>
          </a:p>
          <a:p>
            <a:pPr>
              <a:spcBef>
                <a:spcPts val="600"/>
              </a:spcBef>
            </a:pPr>
            <a:r>
              <a:rPr lang="it-IT" dirty="0" smtClean="0">
                <a:sym typeface="Wingdings" panose="05000000000000000000" pitchFamily="2" charset="2"/>
              </a:rPr>
              <a:t>      e contemporaneamente </a:t>
            </a:r>
            <a:r>
              <a:rPr lang="it-IT" b="1" dirty="0" smtClean="0">
                <a:solidFill>
                  <a:srgbClr val="2F5597"/>
                </a:solidFill>
              </a:rPr>
              <a:t>LAS*</a:t>
            </a:r>
            <a:r>
              <a:rPr lang="it-IT" b="1" dirty="0" smtClean="0"/>
              <a:t> </a:t>
            </a:r>
            <a:r>
              <a:rPr lang="it-IT" dirty="0">
                <a:sym typeface="Wingdings" panose="05000000000000000000" pitchFamily="2" charset="2"/>
              </a:rPr>
              <a:t> </a:t>
            </a:r>
            <a:r>
              <a:rPr lang="it-IT" b="1" dirty="0" smtClean="0">
                <a:solidFill>
                  <a:srgbClr val="2F5597"/>
                </a:solidFill>
                <a:sym typeface="Wingdings" panose="05000000000000000000" pitchFamily="2" charset="2"/>
              </a:rPr>
              <a:t>LAS**</a:t>
            </a:r>
            <a:r>
              <a:rPr lang="it-IT" dirty="0" smtClean="0">
                <a:sym typeface="Wingdings" panose="05000000000000000000" pitchFamily="2" charset="2"/>
              </a:rPr>
              <a:t>.</a:t>
            </a:r>
            <a:endParaRPr lang="it-IT" dirty="0">
              <a:sym typeface="Wingdings" panose="05000000000000000000" pitchFamily="2" charset="2"/>
            </a:endParaRPr>
          </a:p>
          <a:p>
            <a:pPr marL="285750" indent="-285750">
              <a:spcBef>
                <a:spcPts val="1200"/>
              </a:spcBef>
              <a:buFont typeface="Arial" panose="020B0604020202020204" pitchFamily="34" charset="0"/>
              <a:buChar char="•"/>
            </a:pPr>
            <a:r>
              <a:rPr lang="it-IT" dirty="0" smtClean="0"/>
              <a:t>Il nuovo equilibrio di </a:t>
            </a:r>
            <a:r>
              <a:rPr lang="it-IT" b="1" dirty="0" smtClean="0"/>
              <a:t>LP</a:t>
            </a:r>
            <a:r>
              <a:rPr lang="it-IT" dirty="0" smtClean="0"/>
              <a:t> è sulla </a:t>
            </a:r>
            <a:r>
              <a:rPr lang="it-IT" b="1" dirty="0" smtClean="0">
                <a:solidFill>
                  <a:srgbClr val="2F5597"/>
                </a:solidFill>
              </a:rPr>
              <a:t>LAS**</a:t>
            </a:r>
            <a:r>
              <a:rPr lang="it-IT" dirty="0" smtClean="0"/>
              <a:t>.</a:t>
            </a:r>
          </a:p>
          <a:p>
            <a:pPr marL="288000" indent="-288000">
              <a:spcBef>
                <a:spcPts val="1200"/>
              </a:spcBef>
              <a:buFont typeface="Wingdings" panose="05000000000000000000" pitchFamily="2" charset="2"/>
              <a:buChar char="Ø"/>
            </a:pPr>
            <a:r>
              <a:rPr lang="it-IT" dirty="0" smtClean="0">
                <a:sym typeface="Wingdings" panose="05000000000000000000" pitchFamily="2" charset="2"/>
              </a:rPr>
              <a:t>Tuttavia, se il governo </a:t>
            </a:r>
            <a:r>
              <a:rPr lang="it-IT" b="1" u="sng" dirty="0" smtClean="0">
                <a:sym typeface="Wingdings" panose="05000000000000000000" pitchFamily="2" charset="2"/>
              </a:rPr>
              <a:t>non</a:t>
            </a:r>
            <a:r>
              <a:rPr lang="it-IT" dirty="0" smtClean="0">
                <a:sym typeface="Wingdings" panose="05000000000000000000" pitchFamily="2" charset="2"/>
              </a:rPr>
              <a:t> riconosce la natura persistente dello shock,</a:t>
            </a:r>
          </a:p>
          <a:p>
            <a:pPr marL="288000" indent="-288000">
              <a:spcBef>
                <a:spcPts val="600"/>
              </a:spcBef>
              <a:buFont typeface="Arial" panose="020B0604020202020204" pitchFamily="34" charset="0"/>
              <a:buChar char="•"/>
            </a:pPr>
            <a:r>
              <a:rPr lang="it-IT" dirty="0" smtClean="0">
                <a:sym typeface="Wingdings" panose="05000000000000000000" pitchFamily="2" charset="2"/>
              </a:rPr>
              <a:t>cercherà di attuare una politica espansiva: </a:t>
            </a:r>
          </a:p>
          <a:p>
            <a:pPr marL="288000" indent="-288000">
              <a:spcBef>
                <a:spcPts val="600"/>
              </a:spcBef>
              <a:buFont typeface="Arial" panose="020B0604020202020204" pitchFamily="34" charset="0"/>
              <a:buChar char="•"/>
            </a:pPr>
            <a:r>
              <a:rPr lang="it-IT" dirty="0" smtClean="0">
                <a:sym typeface="Wingdings" panose="05000000000000000000" pitchFamily="2" charset="2"/>
              </a:rPr>
              <a:t>trasla la </a:t>
            </a:r>
            <a:r>
              <a:rPr lang="it-IT" b="1" dirty="0" smtClean="0">
                <a:solidFill>
                  <a:srgbClr val="2F5597"/>
                </a:solidFill>
              </a:rPr>
              <a:t>AD</a:t>
            </a:r>
            <a:r>
              <a:rPr lang="it-IT" b="1" dirty="0" smtClean="0"/>
              <a:t> </a:t>
            </a:r>
            <a:r>
              <a:rPr lang="it-IT" dirty="0">
                <a:sym typeface="Wingdings" panose="05000000000000000000" pitchFamily="2" charset="2"/>
              </a:rPr>
              <a:t> </a:t>
            </a:r>
            <a:r>
              <a:rPr lang="it-IT" b="1" dirty="0" smtClean="0">
                <a:solidFill>
                  <a:srgbClr val="2F5597"/>
                </a:solidFill>
                <a:sym typeface="Wingdings" panose="05000000000000000000" pitchFamily="2" charset="2"/>
              </a:rPr>
              <a:t>AD’ </a:t>
            </a:r>
            <a:r>
              <a:rPr lang="it-IT" dirty="0" smtClean="0">
                <a:sym typeface="Wingdings" panose="05000000000000000000" pitchFamily="2" charset="2"/>
              </a:rPr>
              <a:t>(sperando che l’economia si muova da  </a:t>
            </a:r>
            <a:r>
              <a:rPr lang="it-IT" b="1" dirty="0" smtClean="0">
                <a:solidFill>
                  <a:srgbClr val="2F5597"/>
                </a:solidFill>
                <a:sym typeface="Wingdings" panose="05000000000000000000" pitchFamily="2" charset="2"/>
              </a:rPr>
              <a:t>B</a:t>
            </a:r>
            <a:r>
              <a:rPr lang="it-IT" dirty="0" smtClean="0">
                <a:sym typeface="Wingdings" panose="05000000000000000000" pitchFamily="2" charset="2"/>
              </a:rPr>
              <a:t> a </a:t>
            </a:r>
            <a:r>
              <a:rPr lang="it-IT" b="1" dirty="0" smtClean="0">
                <a:solidFill>
                  <a:srgbClr val="2F5597"/>
                </a:solidFill>
                <a:sym typeface="Wingdings" panose="05000000000000000000" pitchFamily="2" charset="2"/>
              </a:rPr>
              <a:t>C </a:t>
            </a:r>
            <a:r>
              <a:rPr lang="it-IT" dirty="0" smtClean="0">
                <a:sym typeface="Wingdings" panose="05000000000000000000" pitchFamily="2" charset="2"/>
              </a:rPr>
              <a:t>)</a:t>
            </a:r>
          </a:p>
          <a:p>
            <a:pPr marL="288000" indent="-288000">
              <a:spcBef>
                <a:spcPts val="600"/>
              </a:spcBef>
              <a:buFont typeface="Arial" panose="020B0604020202020204" pitchFamily="34" charset="0"/>
              <a:buChar char="•"/>
            </a:pPr>
            <a:r>
              <a:rPr lang="it-IT" dirty="0" smtClean="0">
                <a:sym typeface="Wingdings" panose="05000000000000000000" pitchFamily="2" charset="2"/>
              </a:rPr>
              <a:t>… ma questo non è un equilibrio stabile (in </a:t>
            </a:r>
            <a:r>
              <a:rPr lang="it-IT" b="1" dirty="0" smtClean="0">
                <a:solidFill>
                  <a:srgbClr val="2F5597"/>
                </a:solidFill>
                <a:sym typeface="Wingdings" panose="05000000000000000000" pitchFamily="2" charset="2"/>
              </a:rPr>
              <a:t>C</a:t>
            </a:r>
            <a:r>
              <a:rPr lang="it-IT" dirty="0" smtClean="0">
                <a:sym typeface="Wingdings" panose="05000000000000000000" pitchFamily="2" charset="2"/>
              </a:rPr>
              <a:t> l’output gap è positivo). Questo determina pressioni inflazionistiche,</a:t>
            </a:r>
          </a:p>
          <a:p>
            <a:pPr marL="288000" indent="-288000">
              <a:spcBef>
                <a:spcPts val="600"/>
              </a:spcBef>
              <a:buFont typeface="Arial" panose="020B0604020202020204" pitchFamily="34" charset="0"/>
              <a:buChar char="•"/>
            </a:pPr>
            <a:r>
              <a:rPr lang="it-IT" dirty="0" smtClean="0">
                <a:sym typeface="Wingdings" panose="05000000000000000000" pitchFamily="2" charset="2"/>
              </a:rPr>
              <a:t>… e una nuova traslazione del</a:t>
            </a:r>
            <a:r>
              <a:rPr lang="it-IT" dirty="0"/>
              <a:t>la </a:t>
            </a:r>
            <a:r>
              <a:rPr lang="it-IT" b="1" dirty="0" smtClean="0">
                <a:solidFill>
                  <a:srgbClr val="2F5597"/>
                </a:solidFill>
              </a:rPr>
              <a:t>AS’</a:t>
            </a:r>
            <a:r>
              <a:rPr lang="it-IT" b="1" dirty="0" smtClean="0"/>
              <a:t> </a:t>
            </a:r>
            <a:r>
              <a:rPr lang="it-IT" dirty="0">
                <a:sym typeface="Wingdings" panose="05000000000000000000" pitchFamily="2" charset="2"/>
              </a:rPr>
              <a:t> </a:t>
            </a:r>
            <a:r>
              <a:rPr lang="it-IT" b="1" dirty="0" smtClean="0">
                <a:solidFill>
                  <a:srgbClr val="2F5597"/>
                </a:solidFill>
                <a:sym typeface="Wingdings" panose="05000000000000000000" pitchFamily="2" charset="2"/>
              </a:rPr>
              <a:t>AS’’</a:t>
            </a:r>
            <a:endParaRPr lang="it-IT" dirty="0">
              <a:sym typeface="Wingdings" panose="05000000000000000000" pitchFamily="2" charset="2"/>
            </a:endParaRPr>
          </a:p>
          <a:p>
            <a:pPr marL="288000" indent="-288000">
              <a:spcBef>
                <a:spcPts val="600"/>
              </a:spcBef>
              <a:buFont typeface="Wingdings" panose="05000000000000000000" pitchFamily="2" charset="2"/>
              <a:buChar char="Ø"/>
            </a:pPr>
            <a:r>
              <a:rPr lang="it-IT" dirty="0" smtClean="0">
                <a:sym typeface="Wingdings" panose="05000000000000000000" pitchFamily="2" charset="2"/>
              </a:rPr>
              <a:t> In conclusione, vi è una </a:t>
            </a:r>
            <a:r>
              <a:rPr lang="it-IT" b="1" dirty="0" smtClean="0">
                <a:sym typeface="Wingdings" panose="05000000000000000000" pitchFamily="2" charset="2"/>
              </a:rPr>
              <a:t>spirale</a:t>
            </a:r>
            <a:r>
              <a:rPr lang="it-IT" dirty="0" smtClean="0">
                <a:sym typeface="Wingdings" panose="05000000000000000000" pitchFamily="2" charset="2"/>
              </a:rPr>
              <a:t> fra cicli di espansione/recessione (fra Y** e Y*) e </a:t>
            </a:r>
            <a:r>
              <a:rPr lang="it-IT" b="1" dirty="0" smtClean="0">
                <a:sym typeface="Wingdings" panose="05000000000000000000" pitchFamily="2" charset="2"/>
              </a:rPr>
              <a:t>accelerazione</a:t>
            </a:r>
            <a:r>
              <a:rPr lang="it-IT" dirty="0" smtClean="0">
                <a:sym typeface="Wingdings" panose="05000000000000000000" pitchFamily="2" charset="2"/>
              </a:rPr>
              <a:t> dell’inflazione:</a:t>
            </a:r>
          </a:p>
          <a:p>
            <a:pPr marL="745200" lvl="1" indent="-288000">
              <a:spcBef>
                <a:spcPts val="600"/>
              </a:spcBef>
              <a:buFont typeface="Wingdings" panose="05000000000000000000" pitchFamily="2" charset="2"/>
              <a:buChar char="§"/>
            </a:pPr>
            <a:r>
              <a:rPr lang="it-IT" dirty="0" smtClean="0">
                <a:sym typeface="Wingdings" panose="05000000000000000000" pitchFamily="2" charset="2"/>
              </a:rPr>
              <a:t>«</a:t>
            </a:r>
            <a:r>
              <a:rPr lang="it-IT" sz="2000" b="1" dirty="0" smtClean="0">
                <a:solidFill>
                  <a:srgbClr val="C00000"/>
                </a:solidFill>
                <a:sym typeface="Wingdings" panose="05000000000000000000" pitchFamily="2" charset="2"/>
              </a:rPr>
              <a:t>stagflazione</a:t>
            </a:r>
            <a:r>
              <a:rPr lang="it-IT" dirty="0" smtClean="0">
                <a:sym typeface="Wingdings" panose="05000000000000000000" pitchFamily="2" charset="2"/>
              </a:rPr>
              <a:t>» (= coesistenza di inflazione e recessione).</a:t>
            </a:r>
            <a:endParaRPr lang="it-IT" dirty="0" smtClean="0">
              <a:sym typeface="Wingdings" panose="05000000000000000000" pitchFamily="2" charset="2"/>
            </a:endParaRPr>
          </a:p>
        </p:txBody>
      </p:sp>
      <p:sp>
        <p:nvSpPr>
          <p:cNvPr id="36" name="Line 18"/>
          <p:cNvSpPr>
            <a:spLocks noChangeShapeType="1"/>
          </p:cNvSpPr>
          <p:nvPr/>
        </p:nvSpPr>
        <p:spPr bwMode="auto">
          <a:xfrm>
            <a:off x="2011355" y="4244850"/>
            <a:ext cx="4191000" cy="0"/>
          </a:xfrm>
          <a:prstGeom prst="line">
            <a:avLst/>
          </a:prstGeom>
          <a:noFill/>
          <a:ln w="38100">
            <a:solidFill>
              <a:srgbClr val="0080FF"/>
            </a:solidFill>
            <a:prstDash val="solid"/>
            <a:round/>
            <a:headEnd/>
            <a:tailEnd/>
          </a:ln>
        </p:spPr>
        <p:txBody>
          <a:bodyPr/>
          <a:lstStyle/>
          <a:p>
            <a:pPr algn="ctr">
              <a:spcBef>
                <a:spcPct val="50000"/>
              </a:spcBef>
            </a:pPr>
            <a:endParaRPr lang="en-US" sz="2000" i="1" dirty="0">
              <a:solidFill>
                <a:srgbClr val="000099"/>
              </a:solidFill>
            </a:endParaRPr>
          </a:p>
        </p:txBody>
      </p:sp>
      <p:sp>
        <p:nvSpPr>
          <p:cNvPr id="34" name="Line 16"/>
          <p:cNvSpPr>
            <a:spLocks noChangeShapeType="1"/>
          </p:cNvSpPr>
          <p:nvPr/>
        </p:nvSpPr>
        <p:spPr bwMode="auto">
          <a:xfrm flipH="1">
            <a:off x="3383846" y="1301256"/>
            <a:ext cx="19083" cy="4232809"/>
          </a:xfrm>
          <a:prstGeom prst="line">
            <a:avLst/>
          </a:prstGeom>
          <a:noFill/>
          <a:ln w="38100">
            <a:solidFill>
              <a:srgbClr val="000066"/>
            </a:solidFill>
            <a:round/>
            <a:headEnd/>
            <a:tailEnd/>
          </a:ln>
        </p:spPr>
        <p:txBody>
          <a:bodyPr/>
          <a:lstStyle/>
          <a:p>
            <a:endParaRPr lang="it-IT" sz="2000"/>
          </a:p>
        </p:txBody>
      </p:sp>
      <p:sp>
        <p:nvSpPr>
          <p:cNvPr id="37" name="Text Box 15"/>
          <p:cNvSpPr txBox="1">
            <a:spLocks noChangeArrowheads="1"/>
          </p:cNvSpPr>
          <p:nvPr/>
        </p:nvSpPr>
        <p:spPr bwMode="black">
          <a:xfrm>
            <a:off x="3042354" y="5556810"/>
            <a:ext cx="611749" cy="400110"/>
          </a:xfrm>
          <a:prstGeom prst="rect">
            <a:avLst/>
          </a:prstGeom>
          <a:noFill/>
          <a:ln w="9525">
            <a:noFill/>
            <a:miter lim="800000"/>
            <a:headEnd/>
            <a:tailEnd/>
          </a:ln>
        </p:spPr>
        <p:txBody>
          <a:bodyPr wrap="square">
            <a:spAutoFit/>
          </a:bodyPr>
          <a:lstStyle/>
          <a:p>
            <a:pPr algn="ctr">
              <a:spcBef>
                <a:spcPct val="50000"/>
              </a:spcBef>
            </a:pPr>
            <a:r>
              <a:rPr lang="de-DE" sz="2000" dirty="0">
                <a:solidFill>
                  <a:srgbClr val="000066"/>
                </a:solidFill>
              </a:rPr>
              <a:t>Y</a:t>
            </a:r>
            <a:r>
              <a:rPr lang="de-DE" sz="2000" dirty="0" smtClean="0">
                <a:solidFill>
                  <a:srgbClr val="000066"/>
                </a:solidFill>
              </a:rPr>
              <a:t>**</a:t>
            </a:r>
            <a:endParaRPr lang="en-US" sz="2000" dirty="0">
              <a:solidFill>
                <a:srgbClr val="000066"/>
              </a:solidFill>
            </a:endParaRPr>
          </a:p>
        </p:txBody>
      </p:sp>
      <p:sp>
        <p:nvSpPr>
          <p:cNvPr id="21" name="Freccia a destra 20"/>
          <p:cNvSpPr/>
          <p:nvPr/>
        </p:nvSpPr>
        <p:spPr>
          <a:xfrm rot="10800000">
            <a:off x="3510842" y="5170530"/>
            <a:ext cx="575065" cy="1885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asellaDiTesto 38"/>
          <p:cNvSpPr txBox="1"/>
          <p:nvPr/>
        </p:nvSpPr>
        <p:spPr>
          <a:xfrm flipH="1">
            <a:off x="3107342" y="1974131"/>
            <a:ext cx="364623" cy="400110"/>
          </a:xfrm>
          <a:prstGeom prst="rect">
            <a:avLst/>
          </a:prstGeom>
          <a:noFill/>
        </p:spPr>
        <p:txBody>
          <a:bodyPr wrap="square" rtlCol="0">
            <a:spAutoFit/>
          </a:bodyPr>
          <a:lstStyle/>
          <a:p>
            <a:pPr algn="ctr">
              <a:spcBef>
                <a:spcPct val="50000"/>
              </a:spcBef>
            </a:pPr>
            <a:r>
              <a:rPr lang="it-IT" sz="2000" i="1" dirty="0" smtClean="0">
                <a:solidFill>
                  <a:srgbClr val="000099"/>
                </a:solidFill>
              </a:rPr>
              <a:t>D</a:t>
            </a:r>
            <a:endParaRPr lang="en-US" dirty="0"/>
          </a:p>
        </p:txBody>
      </p:sp>
      <p:sp>
        <p:nvSpPr>
          <p:cNvPr id="40" name="CasellaDiTesto 39"/>
          <p:cNvSpPr txBox="1"/>
          <p:nvPr/>
        </p:nvSpPr>
        <p:spPr>
          <a:xfrm flipH="1">
            <a:off x="4140276" y="2532934"/>
            <a:ext cx="364623" cy="400110"/>
          </a:xfrm>
          <a:prstGeom prst="rect">
            <a:avLst/>
          </a:prstGeom>
          <a:noFill/>
        </p:spPr>
        <p:txBody>
          <a:bodyPr wrap="square" rtlCol="0">
            <a:spAutoFit/>
          </a:bodyPr>
          <a:lstStyle/>
          <a:p>
            <a:pPr algn="ctr">
              <a:spcBef>
                <a:spcPct val="50000"/>
              </a:spcBef>
            </a:pPr>
            <a:r>
              <a:rPr lang="it-IT" sz="2000" i="1" dirty="0" smtClean="0">
                <a:solidFill>
                  <a:srgbClr val="000099"/>
                </a:solidFill>
              </a:rPr>
              <a:t>C</a:t>
            </a:r>
            <a:endParaRPr lang="en-US" dirty="0"/>
          </a:p>
        </p:txBody>
      </p:sp>
      <p:sp>
        <p:nvSpPr>
          <p:cNvPr id="42" name="CasellaDiTesto 41"/>
          <p:cNvSpPr txBox="1"/>
          <p:nvPr/>
        </p:nvSpPr>
        <p:spPr>
          <a:xfrm>
            <a:off x="5616714" y="454591"/>
            <a:ext cx="684637" cy="461665"/>
          </a:xfrm>
          <a:prstGeom prst="rect">
            <a:avLst/>
          </a:prstGeom>
          <a:noFill/>
        </p:spPr>
        <p:txBody>
          <a:bodyPr wrap="square" rtlCol="0">
            <a:spAutoFit/>
          </a:bodyPr>
          <a:lstStyle/>
          <a:p>
            <a:r>
              <a:rPr lang="it-IT" sz="2400" i="1" dirty="0" smtClean="0">
                <a:solidFill>
                  <a:srgbClr val="000099"/>
                </a:solidFill>
              </a:rPr>
              <a:t>AS’’</a:t>
            </a:r>
            <a:endParaRPr lang="en-US" dirty="0"/>
          </a:p>
        </p:txBody>
      </p:sp>
      <p:sp>
        <p:nvSpPr>
          <p:cNvPr id="46" name="CasellaDiTesto 45"/>
          <p:cNvSpPr txBox="1"/>
          <p:nvPr/>
        </p:nvSpPr>
        <p:spPr>
          <a:xfrm>
            <a:off x="5333997" y="3513997"/>
            <a:ext cx="771081"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47" name="Freccia a destra 46"/>
          <p:cNvSpPr/>
          <p:nvPr/>
        </p:nvSpPr>
        <p:spPr>
          <a:xfrm rot="13708359">
            <a:off x="2549289" y="4588518"/>
            <a:ext cx="575065" cy="1885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asellaDiTesto 47"/>
          <p:cNvSpPr txBox="1"/>
          <p:nvPr/>
        </p:nvSpPr>
        <p:spPr>
          <a:xfrm>
            <a:off x="2863390" y="877921"/>
            <a:ext cx="1005205" cy="461665"/>
          </a:xfrm>
          <a:prstGeom prst="rect">
            <a:avLst/>
          </a:prstGeom>
          <a:noFill/>
        </p:spPr>
        <p:txBody>
          <a:bodyPr wrap="square" rtlCol="0">
            <a:spAutoFit/>
          </a:bodyPr>
          <a:lstStyle/>
          <a:p>
            <a:r>
              <a:rPr lang="it-IT" sz="2400" i="1" dirty="0" smtClean="0">
                <a:solidFill>
                  <a:srgbClr val="000099"/>
                </a:solidFill>
              </a:rPr>
              <a:t>LAS**</a:t>
            </a:r>
            <a:endParaRPr lang="en-US" dirty="0"/>
          </a:p>
        </p:txBody>
      </p:sp>
      <p:sp>
        <p:nvSpPr>
          <p:cNvPr id="49" name="CasellaDiTesto 48"/>
          <p:cNvSpPr txBox="1"/>
          <p:nvPr/>
        </p:nvSpPr>
        <p:spPr>
          <a:xfrm>
            <a:off x="3907616" y="906142"/>
            <a:ext cx="1005205" cy="461665"/>
          </a:xfrm>
          <a:prstGeom prst="rect">
            <a:avLst/>
          </a:prstGeom>
          <a:noFill/>
        </p:spPr>
        <p:txBody>
          <a:bodyPr wrap="square" rtlCol="0">
            <a:spAutoFit/>
          </a:bodyPr>
          <a:lstStyle/>
          <a:p>
            <a:r>
              <a:rPr lang="it-IT" sz="2400" i="1" dirty="0" smtClean="0">
                <a:solidFill>
                  <a:srgbClr val="000099"/>
                </a:solidFill>
              </a:rPr>
              <a:t>LAS*</a:t>
            </a:r>
            <a:endParaRPr lang="en-US" dirty="0"/>
          </a:p>
        </p:txBody>
      </p:sp>
      <p:sp>
        <p:nvSpPr>
          <p:cNvPr id="50" name="Line 18"/>
          <p:cNvSpPr>
            <a:spLocks noChangeShapeType="1"/>
          </p:cNvSpPr>
          <p:nvPr/>
        </p:nvSpPr>
        <p:spPr bwMode="auto">
          <a:xfrm flipV="1">
            <a:off x="2044316" y="2403684"/>
            <a:ext cx="2208771" cy="9942"/>
          </a:xfrm>
          <a:prstGeom prst="line">
            <a:avLst/>
          </a:prstGeom>
          <a:noFill/>
          <a:ln w="38100">
            <a:solidFill>
              <a:srgbClr val="0080FF"/>
            </a:solidFill>
            <a:prstDash val="dash"/>
            <a:round/>
            <a:headEnd/>
            <a:tailEnd/>
          </a:ln>
        </p:spPr>
        <p:txBody>
          <a:bodyPr/>
          <a:lstStyle/>
          <a:p>
            <a:pPr algn="ctr">
              <a:spcBef>
                <a:spcPct val="50000"/>
              </a:spcBef>
            </a:pPr>
            <a:endParaRPr lang="en-US" sz="2000" i="1" dirty="0">
              <a:solidFill>
                <a:srgbClr val="000099"/>
              </a:solidFill>
            </a:endParaRPr>
          </a:p>
        </p:txBody>
      </p:sp>
      <p:sp>
        <p:nvSpPr>
          <p:cNvPr id="51" name="Line 18"/>
          <p:cNvSpPr>
            <a:spLocks noChangeShapeType="1"/>
          </p:cNvSpPr>
          <p:nvPr/>
        </p:nvSpPr>
        <p:spPr bwMode="auto">
          <a:xfrm flipV="1">
            <a:off x="2010449" y="3001999"/>
            <a:ext cx="2208771" cy="9942"/>
          </a:xfrm>
          <a:prstGeom prst="line">
            <a:avLst/>
          </a:prstGeom>
          <a:noFill/>
          <a:ln w="38100">
            <a:solidFill>
              <a:srgbClr val="0080FF"/>
            </a:solidFill>
            <a:prstDash val="dash"/>
            <a:round/>
            <a:headEnd/>
            <a:tailEnd/>
          </a:ln>
        </p:spPr>
        <p:txBody>
          <a:bodyPr/>
          <a:lstStyle/>
          <a:p>
            <a:pPr algn="ctr">
              <a:spcBef>
                <a:spcPct val="50000"/>
              </a:spcBef>
            </a:pPr>
            <a:endParaRPr lang="en-US" sz="2000" i="1" dirty="0">
              <a:solidFill>
                <a:srgbClr val="000099"/>
              </a:solidFill>
            </a:endParaRPr>
          </a:p>
        </p:txBody>
      </p:sp>
      <p:sp>
        <p:nvSpPr>
          <p:cNvPr id="52" name="Line 18"/>
          <p:cNvSpPr>
            <a:spLocks noChangeShapeType="1"/>
          </p:cNvSpPr>
          <p:nvPr/>
        </p:nvSpPr>
        <p:spPr bwMode="auto">
          <a:xfrm flipV="1">
            <a:off x="2027381" y="1765862"/>
            <a:ext cx="2208771" cy="9942"/>
          </a:xfrm>
          <a:prstGeom prst="line">
            <a:avLst/>
          </a:prstGeom>
          <a:noFill/>
          <a:ln w="38100">
            <a:solidFill>
              <a:srgbClr val="0080FF"/>
            </a:solidFill>
            <a:prstDash val="dash"/>
            <a:round/>
            <a:headEnd/>
            <a:tailEnd/>
          </a:ln>
        </p:spPr>
        <p:txBody>
          <a:bodyPr/>
          <a:lstStyle/>
          <a:p>
            <a:pPr algn="ctr">
              <a:spcBef>
                <a:spcPct val="50000"/>
              </a:spcBef>
            </a:pPr>
            <a:endParaRPr lang="en-US" sz="2000" i="1" dirty="0">
              <a:solidFill>
                <a:srgbClr val="000099"/>
              </a:solidFill>
            </a:endParaRPr>
          </a:p>
        </p:txBody>
      </p:sp>
      <p:sp>
        <p:nvSpPr>
          <p:cNvPr id="53" name="Line 9"/>
          <p:cNvSpPr>
            <a:spLocks noChangeShapeType="1"/>
          </p:cNvSpPr>
          <p:nvPr/>
        </p:nvSpPr>
        <p:spPr bwMode="black">
          <a:xfrm flipV="1">
            <a:off x="2348867" y="573236"/>
            <a:ext cx="3299120" cy="2668438"/>
          </a:xfrm>
          <a:prstGeom prst="line">
            <a:avLst/>
          </a:prstGeom>
          <a:noFill/>
          <a:ln w="38100">
            <a:solidFill>
              <a:srgbClr val="FF8000"/>
            </a:solidFill>
            <a:round/>
            <a:headEnd/>
            <a:tailEnd/>
          </a:ln>
        </p:spPr>
        <p:txBody>
          <a:bodyPr/>
          <a:lstStyle/>
          <a:p>
            <a:endParaRPr lang="it-IT" sz="2000"/>
          </a:p>
        </p:txBody>
      </p:sp>
      <p:sp>
        <p:nvSpPr>
          <p:cNvPr id="54" name="CasellaDiTesto 53"/>
          <p:cNvSpPr txBox="1"/>
          <p:nvPr/>
        </p:nvSpPr>
        <p:spPr>
          <a:xfrm>
            <a:off x="5616714" y="1493170"/>
            <a:ext cx="684637" cy="461665"/>
          </a:xfrm>
          <a:prstGeom prst="rect">
            <a:avLst/>
          </a:prstGeom>
          <a:noFill/>
        </p:spPr>
        <p:txBody>
          <a:bodyPr wrap="square" rtlCol="0">
            <a:spAutoFit/>
          </a:bodyPr>
          <a:lstStyle/>
          <a:p>
            <a:r>
              <a:rPr lang="it-IT" sz="2400" i="1" dirty="0" smtClean="0">
                <a:solidFill>
                  <a:srgbClr val="000099"/>
                </a:solidFill>
              </a:rPr>
              <a:t>AS’</a:t>
            </a:r>
            <a:endParaRPr lang="en-US" dirty="0"/>
          </a:p>
        </p:txBody>
      </p:sp>
      <p:sp>
        <p:nvSpPr>
          <p:cNvPr id="55" name="CasellaDiTesto 54"/>
          <p:cNvSpPr txBox="1"/>
          <p:nvPr/>
        </p:nvSpPr>
        <p:spPr>
          <a:xfrm flipH="1">
            <a:off x="4128991" y="1336308"/>
            <a:ext cx="364623" cy="400110"/>
          </a:xfrm>
          <a:prstGeom prst="rect">
            <a:avLst/>
          </a:prstGeom>
          <a:noFill/>
        </p:spPr>
        <p:txBody>
          <a:bodyPr wrap="square" rtlCol="0">
            <a:spAutoFit/>
          </a:bodyPr>
          <a:lstStyle/>
          <a:p>
            <a:pPr algn="ctr">
              <a:spcBef>
                <a:spcPct val="50000"/>
              </a:spcBef>
            </a:pPr>
            <a:r>
              <a:rPr lang="it-IT" sz="2000" i="1" dirty="0" smtClean="0">
                <a:solidFill>
                  <a:srgbClr val="000099"/>
                </a:solidFill>
              </a:rPr>
              <a:t>E</a:t>
            </a:r>
            <a:endParaRPr lang="en-US" dirty="0"/>
          </a:p>
        </p:txBody>
      </p:sp>
      <p:sp>
        <p:nvSpPr>
          <p:cNvPr id="57" name="Rettangolo 56"/>
          <p:cNvSpPr/>
          <p:nvPr/>
        </p:nvSpPr>
        <p:spPr>
          <a:xfrm>
            <a:off x="1275182" y="2195432"/>
            <a:ext cx="707489" cy="461665"/>
          </a:xfrm>
          <a:prstGeom prst="rect">
            <a:avLst/>
          </a:prstGeom>
        </p:spPr>
        <p:txBody>
          <a:bodyPr wrap="square">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 </a:t>
            </a:r>
            <a:r>
              <a:rPr lang="it-IT" sz="2400" b="1" i="1" baseline="30000" dirty="0" smtClean="0">
                <a:solidFill>
                  <a:srgbClr val="C00000"/>
                </a:solidFill>
                <a:latin typeface="Cambria Math" panose="02040503050406030204" pitchFamily="18" charset="0"/>
                <a:ea typeface="Cambria Math" panose="02040503050406030204" pitchFamily="18" charset="0"/>
              </a:rPr>
              <a:t>3</a:t>
            </a:r>
            <a:endParaRPr lang="en-US" sz="2400" b="1" i="1" dirty="0"/>
          </a:p>
        </p:txBody>
      </p:sp>
      <p:sp>
        <p:nvSpPr>
          <p:cNvPr id="58" name="Rettangolo 57"/>
          <p:cNvSpPr/>
          <p:nvPr/>
        </p:nvSpPr>
        <p:spPr>
          <a:xfrm>
            <a:off x="1280825" y="2788095"/>
            <a:ext cx="707489" cy="461665"/>
          </a:xfrm>
          <a:prstGeom prst="rect">
            <a:avLst/>
          </a:prstGeom>
        </p:spPr>
        <p:txBody>
          <a:bodyPr wrap="square">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 </a:t>
            </a:r>
            <a:r>
              <a:rPr lang="it-IT" sz="2400" b="1" i="1" baseline="30000" dirty="0" smtClean="0">
                <a:solidFill>
                  <a:srgbClr val="C00000"/>
                </a:solidFill>
                <a:latin typeface="Cambria Math" panose="02040503050406030204" pitchFamily="18" charset="0"/>
                <a:ea typeface="Cambria Math" panose="02040503050406030204" pitchFamily="18" charset="0"/>
              </a:rPr>
              <a:t>2</a:t>
            </a:r>
            <a:endParaRPr lang="en-US" sz="2400" b="1" i="1" dirty="0"/>
          </a:p>
        </p:txBody>
      </p:sp>
      <p:sp>
        <p:nvSpPr>
          <p:cNvPr id="59" name="Rettangolo 58"/>
          <p:cNvSpPr/>
          <p:nvPr/>
        </p:nvSpPr>
        <p:spPr>
          <a:xfrm>
            <a:off x="1263896" y="3437211"/>
            <a:ext cx="707489" cy="461665"/>
          </a:xfrm>
          <a:prstGeom prst="rect">
            <a:avLst/>
          </a:prstGeom>
        </p:spPr>
        <p:txBody>
          <a:bodyPr wrap="square">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smtClean="0">
                <a:solidFill>
                  <a:srgbClr val="C00000"/>
                </a:solidFill>
                <a:latin typeface="Cambria Math" panose="02040503050406030204" pitchFamily="18" charset="0"/>
                <a:ea typeface="Cambria Math" panose="02040503050406030204" pitchFamily="18" charset="0"/>
              </a:rPr>
              <a:t>* </a:t>
            </a:r>
            <a:r>
              <a:rPr lang="it-IT" sz="2400" b="1" i="1" baseline="30000" dirty="0" smtClean="0">
                <a:solidFill>
                  <a:srgbClr val="C00000"/>
                </a:solidFill>
                <a:latin typeface="Cambria Math" panose="02040503050406030204" pitchFamily="18" charset="0"/>
                <a:ea typeface="Cambria Math" panose="02040503050406030204" pitchFamily="18" charset="0"/>
              </a:rPr>
              <a:t>1</a:t>
            </a:r>
            <a:endParaRPr lang="en-US" sz="2400" b="1" i="1" dirty="0"/>
          </a:p>
        </p:txBody>
      </p:sp>
      <p:sp>
        <p:nvSpPr>
          <p:cNvPr id="60" name="Text Box 26"/>
          <p:cNvSpPr txBox="1">
            <a:spLocks noChangeArrowheads="1"/>
          </p:cNvSpPr>
          <p:nvPr/>
        </p:nvSpPr>
        <p:spPr bwMode="black">
          <a:xfrm>
            <a:off x="5862874" y="5533926"/>
            <a:ext cx="1529554"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Prodotto</a:t>
            </a:r>
            <a:endParaRPr lang="en-US" sz="2000" dirty="0">
              <a:solidFill>
                <a:srgbClr val="000066"/>
              </a:solidFill>
            </a:endParaRPr>
          </a:p>
        </p:txBody>
      </p:sp>
      <p:sp>
        <p:nvSpPr>
          <p:cNvPr id="6" name="Segnaposto piè di pagina 5"/>
          <p:cNvSpPr>
            <a:spLocks noGrp="1"/>
          </p:cNvSpPr>
          <p:nvPr>
            <p:ph type="ftr" sz="quarter" idx="11"/>
          </p:nvPr>
        </p:nvSpPr>
        <p:spPr>
          <a:xfrm>
            <a:off x="897542" y="6270804"/>
            <a:ext cx="4114800" cy="365125"/>
          </a:xfrm>
        </p:spPr>
        <p:txBody>
          <a:bodyPr/>
          <a:lstStyle/>
          <a:p>
            <a:pPr algn="l"/>
            <a:r>
              <a:rPr lang="it-IT" dirty="0" err="1" smtClean="0"/>
              <a:t>Lez</a:t>
            </a:r>
            <a:r>
              <a:rPr lang="it-IT" dirty="0" smtClean="0"/>
              <a:t>. 16: Politiche DA</a:t>
            </a:r>
            <a:endParaRPr lang="en-US" dirty="0"/>
          </a:p>
        </p:txBody>
      </p:sp>
      <p:sp>
        <p:nvSpPr>
          <p:cNvPr id="8" name="Segnaposto numero diapositiva 7"/>
          <p:cNvSpPr>
            <a:spLocks noGrp="1"/>
          </p:cNvSpPr>
          <p:nvPr>
            <p:ph type="sldNum" sz="quarter" idx="12"/>
          </p:nvPr>
        </p:nvSpPr>
        <p:spPr/>
        <p:txBody>
          <a:bodyPr/>
          <a:lstStyle/>
          <a:p>
            <a:fld id="{C4DF08F0-7527-418C-A9E9-D730B5F6038F}" type="slidenum">
              <a:rPr lang="en-US" smtClean="0"/>
              <a:t>30</a:t>
            </a:fld>
            <a:endParaRPr lang="en-US"/>
          </a:p>
        </p:txBody>
      </p:sp>
    </p:spTree>
    <p:extLst>
      <p:ext uri="{BB962C8B-B14F-4D97-AF65-F5344CB8AC3E}">
        <p14:creationId xmlns:p14="http://schemas.microsoft.com/office/powerpoint/2010/main" val="8928276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03765" y="697717"/>
            <a:ext cx="9803759" cy="5620000"/>
          </a:xfrm>
          <a:prstGeom prst="rect">
            <a:avLst/>
          </a:prstGeom>
          <a:noFill/>
        </p:spPr>
        <p:txBody>
          <a:bodyPr wrap="square" rtlCol="0">
            <a:spAutoFit/>
          </a:bodyPr>
          <a:lstStyle/>
          <a:p>
            <a:pPr lvl="1" indent="-457200">
              <a:lnSpc>
                <a:spcPct val="114000"/>
              </a:lnSpc>
              <a:spcBef>
                <a:spcPts val="600"/>
              </a:spcBef>
              <a:buFont typeface="Arial" panose="020B0604020202020204" pitchFamily="34" charset="0"/>
              <a:buChar char="•"/>
            </a:pPr>
            <a:r>
              <a:rPr lang="it-IT" sz="2000" dirty="0" smtClean="0"/>
              <a:t>In questa lezione, abbiamo usato il modello AD-AS per formalizzare alcuni motivi che possono indurre governo e BC ad adottare politiche di gestione della domanda.</a:t>
            </a:r>
          </a:p>
          <a:p>
            <a:pPr lvl="1" indent="-457200">
              <a:lnSpc>
                <a:spcPct val="114000"/>
              </a:lnSpc>
              <a:spcBef>
                <a:spcPts val="600"/>
              </a:spcBef>
              <a:buFont typeface="Arial" panose="020B0604020202020204" pitchFamily="34" charset="0"/>
              <a:buChar char="•"/>
            </a:pPr>
            <a:r>
              <a:rPr lang="it-IT" sz="2000" dirty="0" smtClean="0"/>
              <a:t>Abbiamo anche cercato di capire in quali casi tali politiche possano o no avere successo.</a:t>
            </a:r>
          </a:p>
          <a:p>
            <a:pPr lvl="1" indent="-457200">
              <a:lnSpc>
                <a:spcPct val="114000"/>
              </a:lnSpc>
              <a:spcBef>
                <a:spcPts val="1200"/>
              </a:spcBef>
              <a:buFont typeface="+mj-lt"/>
              <a:buAutoNum type="arabicPeriod"/>
            </a:pPr>
            <a:r>
              <a:rPr lang="it-IT" sz="2000" dirty="0" smtClean="0"/>
              <a:t>Le politiche macroeconomiche </a:t>
            </a:r>
            <a:r>
              <a:rPr lang="it-IT" sz="2000" b="1" u="sng" dirty="0" smtClean="0"/>
              <a:t>non</a:t>
            </a:r>
            <a:r>
              <a:rPr lang="it-IT" sz="2000" dirty="0" smtClean="0"/>
              <a:t> riescono a posizionare stabilmente l’economia su un livello di produzione diverso da quello individuato dalla </a:t>
            </a:r>
            <a:r>
              <a:rPr lang="it-IT" sz="2000" b="1" dirty="0" smtClean="0">
                <a:solidFill>
                  <a:srgbClr val="2F5597"/>
                </a:solidFill>
              </a:rPr>
              <a:t>LAS</a:t>
            </a:r>
            <a:r>
              <a:rPr lang="it-IT" sz="2000" dirty="0" smtClean="0"/>
              <a:t> (reddito potenziale o di piena occupazione)</a:t>
            </a:r>
          </a:p>
          <a:p>
            <a:pPr lvl="1" indent="-457200">
              <a:lnSpc>
                <a:spcPct val="114000"/>
              </a:lnSpc>
              <a:spcBef>
                <a:spcPts val="600"/>
              </a:spcBef>
              <a:buFont typeface="+mj-lt"/>
              <a:buAutoNum type="arabicPeriod"/>
            </a:pPr>
            <a:r>
              <a:rPr lang="it-IT" sz="2000" dirty="0" smtClean="0"/>
              <a:t>… ma possono indurre dei </a:t>
            </a:r>
            <a:r>
              <a:rPr lang="it-IT" sz="2000" b="1" dirty="0" smtClean="0"/>
              <a:t>cicli espansivi/recessivi </a:t>
            </a:r>
            <a:r>
              <a:rPr lang="it-IT" sz="2000" dirty="0" smtClean="0"/>
              <a:t>(spesso, per scopi elettorali) attorno a tale equilibrio di </a:t>
            </a:r>
            <a:r>
              <a:rPr lang="it-IT" sz="2000" b="1" dirty="0" smtClean="0"/>
              <a:t>LP</a:t>
            </a:r>
            <a:r>
              <a:rPr lang="it-IT" sz="2000" dirty="0" smtClean="0"/>
              <a:t>.</a:t>
            </a:r>
          </a:p>
          <a:p>
            <a:pPr lvl="1" indent="-457200">
              <a:lnSpc>
                <a:spcPct val="114000"/>
              </a:lnSpc>
              <a:spcBef>
                <a:spcPts val="600"/>
              </a:spcBef>
              <a:buFont typeface="+mj-lt"/>
              <a:buAutoNum type="arabicPeriod"/>
            </a:pPr>
            <a:r>
              <a:rPr lang="it-IT" sz="2000" dirty="0" smtClean="0"/>
              <a:t>Una PM restrittiva può riuscire a </a:t>
            </a:r>
            <a:r>
              <a:rPr lang="it-IT" sz="2000" b="1" dirty="0" smtClean="0">
                <a:solidFill>
                  <a:srgbClr val="2F5597"/>
                </a:solidFill>
              </a:rPr>
              <a:t>deflazionare</a:t>
            </a:r>
            <a:r>
              <a:rPr lang="it-IT" sz="2000" dirty="0" smtClean="0"/>
              <a:t> l’economia senza passare da una recessione, solamente se è accompagnata da </a:t>
            </a:r>
            <a:r>
              <a:rPr lang="it-IT" sz="2000" b="1" dirty="0" smtClean="0">
                <a:solidFill>
                  <a:srgbClr val="2F5597"/>
                </a:solidFill>
              </a:rPr>
              <a:t>politiche di annuncio credibili</a:t>
            </a:r>
            <a:r>
              <a:rPr lang="it-IT" sz="2000" dirty="0" smtClean="0"/>
              <a:t>:</a:t>
            </a:r>
          </a:p>
          <a:p>
            <a:pPr lvl="2" indent="-457200">
              <a:lnSpc>
                <a:spcPct val="114000"/>
              </a:lnSpc>
              <a:spcBef>
                <a:spcPts val="600"/>
              </a:spcBef>
              <a:buFont typeface="Arial" panose="020B0604020202020204" pitchFamily="34" charset="0"/>
              <a:buChar char="•"/>
            </a:pPr>
            <a:r>
              <a:rPr lang="it-IT" sz="2000" dirty="0" smtClean="0"/>
              <a:t>In questo modo riesce a traslare verso il basso </a:t>
            </a:r>
            <a:r>
              <a:rPr lang="it-IT" sz="2000" b="1" u="sng" dirty="0" smtClean="0"/>
              <a:t>contemporaneamente</a:t>
            </a:r>
            <a:r>
              <a:rPr lang="it-IT" sz="2000" dirty="0" smtClean="0"/>
              <a:t> la </a:t>
            </a:r>
            <a:r>
              <a:rPr lang="it-IT" sz="2000" b="1" dirty="0" smtClean="0"/>
              <a:t>AD</a:t>
            </a:r>
            <a:r>
              <a:rPr lang="it-IT" sz="2000" dirty="0" smtClean="0"/>
              <a:t> e la </a:t>
            </a:r>
            <a:r>
              <a:rPr lang="it-IT" sz="2000" b="1" dirty="0" smtClean="0"/>
              <a:t>AS</a:t>
            </a:r>
            <a:r>
              <a:rPr lang="it-IT" sz="2000" dirty="0" smtClean="0"/>
              <a:t>.</a:t>
            </a:r>
          </a:p>
          <a:p>
            <a:pPr lvl="1" indent="-457200">
              <a:lnSpc>
                <a:spcPct val="114000"/>
              </a:lnSpc>
              <a:spcBef>
                <a:spcPts val="600"/>
              </a:spcBef>
              <a:buFont typeface="+mj-lt"/>
              <a:buAutoNum type="arabicPeriod"/>
            </a:pPr>
            <a:r>
              <a:rPr lang="it-IT" sz="2000" dirty="0" smtClean="0"/>
              <a:t>Nessuna politica restrittiva può contrastare stabilmente le conseguenze di shock di offerta persistenti: </a:t>
            </a:r>
          </a:p>
          <a:p>
            <a:pPr lvl="2" indent="-457200">
              <a:lnSpc>
                <a:spcPct val="114000"/>
              </a:lnSpc>
              <a:spcBef>
                <a:spcPts val="600"/>
              </a:spcBef>
              <a:buFont typeface="Arial" panose="020B0604020202020204" pitchFamily="34" charset="0"/>
              <a:buChar char="•"/>
            </a:pPr>
            <a:r>
              <a:rPr lang="it-IT" sz="2000" dirty="0" smtClean="0"/>
              <a:t>Il risultato di politiche espansive adottate in tali circostanze è la </a:t>
            </a:r>
            <a:r>
              <a:rPr lang="it-IT" sz="2000" b="1" dirty="0" smtClean="0">
                <a:solidFill>
                  <a:srgbClr val="2F5597"/>
                </a:solidFill>
              </a:rPr>
              <a:t>stagflazione</a:t>
            </a:r>
            <a:r>
              <a:rPr lang="it-IT" sz="2000" dirty="0" smtClean="0"/>
              <a:t>. </a:t>
            </a:r>
            <a:endParaRPr lang="it-IT" sz="2000" dirty="0"/>
          </a:p>
        </p:txBody>
      </p:sp>
      <p:sp>
        <p:nvSpPr>
          <p:cNvPr id="463874" name="Rectangle 2"/>
          <p:cNvSpPr>
            <a:spLocks noGrp="1" noChangeArrowheads="1"/>
          </p:cNvSpPr>
          <p:nvPr>
            <p:ph type="title"/>
          </p:nvPr>
        </p:nvSpPr>
        <p:spPr>
          <a:xfrm>
            <a:off x="1197429" y="5447"/>
            <a:ext cx="9810095" cy="689033"/>
          </a:xfrm>
          <a:solidFill>
            <a:srgbClr val="CCFFCC"/>
          </a:solidFill>
          <a:ln>
            <a:solidFill>
              <a:schemeClr val="accent1">
                <a:lumMod val="50000"/>
              </a:schemeClr>
            </a:solidFill>
          </a:ln>
        </p:spPr>
        <p:txBody>
          <a:bodyPr anchor="ctr">
            <a:normAutofit/>
          </a:bodyPr>
          <a:lstStyle/>
          <a:p>
            <a:r>
              <a:rPr lang="it-IT" altLang="en-US" sz="2400" b="1" dirty="0" smtClean="0">
                <a:latin typeface="+mn-lt"/>
              </a:rPr>
              <a:t>5. In sintesi</a:t>
            </a:r>
            <a:endParaRPr lang="it-IT" altLang="en-US" sz="2400" b="1" dirty="0">
              <a:latin typeface="+mn-lt"/>
            </a:endParaRPr>
          </a:p>
        </p:txBody>
      </p:sp>
      <p:sp>
        <p:nvSpPr>
          <p:cNvPr id="3" name="Segnaposto piè di pagina 2"/>
          <p:cNvSpPr>
            <a:spLocks noGrp="1"/>
          </p:cNvSpPr>
          <p:nvPr>
            <p:ph type="ftr" sz="quarter" idx="11"/>
          </p:nvPr>
        </p:nvSpPr>
        <p:spPr>
          <a:xfrm>
            <a:off x="959840" y="6448629"/>
            <a:ext cx="4114800" cy="365125"/>
          </a:xfrm>
        </p:spPr>
        <p:txBody>
          <a:bodyPr/>
          <a:lstStyle/>
          <a:p>
            <a:pPr algn="l"/>
            <a:r>
              <a:rPr lang="it-IT" dirty="0" err="1" smtClean="0"/>
              <a:t>Lez</a:t>
            </a:r>
            <a:r>
              <a:rPr lang="it-IT" dirty="0" smtClean="0"/>
              <a:t>. 16: Politiche DA</a:t>
            </a:r>
            <a:endParaRPr lang="en-US" dirty="0"/>
          </a:p>
        </p:txBody>
      </p:sp>
      <p:sp>
        <p:nvSpPr>
          <p:cNvPr id="6" name="Segnaposto numero diapositiva 5"/>
          <p:cNvSpPr>
            <a:spLocks noGrp="1"/>
          </p:cNvSpPr>
          <p:nvPr>
            <p:ph type="sldNum" sz="quarter" idx="12"/>
          </p:nvPr>
        </p:nvSpPr>
        <p:spPr/>
        <p:txBody>
          <a:bodyPr/>
          <a:lstStyle/>
          <a:p>
            <a:fld id="{C4DF08F0-7527-418C-A9E9-D730B5F6038F}" type="slidenum">
              <a:rPr lang="en-US" smtClean="0"/>
              <a:t>31</a:t>
            </a:fld>
            <a:endParaRPr lang="en-US"/>
          </a:p>
        </p:txBody>
      </p:sp>
    </p:spTree>
    <p:extLst>
      <p:ext uri="{BB962C8B-B14F-4D97-AF65-F5344CB8AC3E}">
        <p14:creationId xmlns:p14="http://schemas.microsoft.com/office/powerpoint/2010/main" val="1071011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1 6"/>
          <p:cNvCxnSpPr/>
          <p:nvPr/>
        </p:nvCxnSpPr>
        <p:spPr>
          <a:xfrm>
            <a:off x="2784306" y="9044959"/>
            <a:ext cx="269965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6"/>
          <p:cNvSpPr txBox="1">
            <a:spLocks noChangeArrowheads="1"/>
          </p:cNvSpPr>
          <p:nvPr/>
        </p:nvSpPr>
        <p:spPr>
          <a:xfrm>
            <a:off x="838200" y="44624"/>
            <a:ext cx="10393906" cy="838200"/>
          </a:xfrm>
          <a:prstGeom prst="rect">
            <a:avLst/>
          </a:prstGeom>
          <a:solidFill>
            <a:srgbClr val="63C8C8"/>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de-DE" sz="2800" i="1" dirty="0" smtClean="0">
                <a:latin typeface="+mn-lt"/>
              </a:rPr>
              <a:t>Come continua?</a:t>
            </a:r>
          </a:p>
        </p:txBody>
      </p:sp>
      <p:sp>
        <p:nvSpPr>
          <p:cNvPr id="9" name="Rectangle 3"/>
          <p:cNvSpPr>
            <a:spLocks noGrp="1" noChangeArrowheads="1"/>
          </p:cNvSpPr>
          <p:nvPr>
            <p:ph idx="1"/>
          </p:nvPr>
        </p:nvSpPr>
        <p:spPr>
          <a:xfrm>
            <a:off x="838200" y="882824"/>
            <a:ext cx="10393906" cy="5409530"/>
          </a:xfrm>
          <a:solidFill>
            <a:srgbClr val="CCECFF"/>
          </a:solidFill>
          <a:ln>
            <a:solidFill>
              <a:schemeClr val="tx1"/>
            </a:solidFill>
          </a:ln>
        </p:spPr>
        <p:txBody>
          <a:bodyPr/>
          <a:lstStyle/>
          <a:p>
            <a:pPr marL="0" indent="0" algn="just">
              <a:lnSpc>
                <a:spcPct val="125000"/>
              </a:lnSpc>
              <a:spcBef>
                <a:spcPts val="600"/>
              </a:spcBef>
              <a:buNone/>
            </a:pPr>
            <a:r>
              <a:rPr lang="it-IT" altLang="de-DE" sz="1800" dirty="0" smtClean="0"/>
              <a:t>Nella prossima lezione studieremo un aspetto particolare delle PF: </a:t>
            </a:r>
          </a:p>
          <a:p>
            <a:pPr marL="0" indent="0" algn="just">
              <a:lnSpc>
                <a:spcPct val="125000"/>
              </a:lnSpc>
              <a:spcBef>
                <a:spcPts val="600"/>
              </a:spcBef>
              <a:buNone/>
            </a:pPr>
            <a:r>
              <a:rPr lang="it-IT" altLang="de-DE" sz="1800" dirty="0" smtClean="0"/>
              <a:t>la relazione fra </a:t>
            </a:r>
            <a:r>
              <a:rPr lang="it-IT" altLang="de-DE" sz="1800" b="1" dirty="0" smtClean="0"/>
              <a:t>politiche fiscali </a:t>
            </a:r>
            <a:r>
              <a:rPr lang="it-IT" altLang="de-DE" sz="1800" dirty="0" smtClean="0"/>
              <a:t>espansive, </a:t>
            </a:r>
            <a:r>
              <a:rPr lang="it-IT" altLang="de-DE" sz="1800" b="1" dirty="0" smtClean="0"/>
              <a:t>deficit del bilancio pubblico</a:t>
            </a:r>
            <a:r>
              <a:rPr lang="it-IT" altLang="de-DE" sz="1800" dirty="0" smtClean="0"/>
              <a:t>, e accumulo di </a:t>
            </a:r>
            <a:r>
              <a:rPr lang="it-IT" altLang="de-DE" sz="1800" b="1" dirty="0" smtClean="0"/>
              <a:t>debito pubblico</a:t>
            </a:r>
            <a:r>
              <a:rPr lang="it-IT" altLang="de-DE" sz="1800" dirty="0" smtClean="0"/>
              <a:t>.</a:t>
            </a:r>
          </a:p>
          <a:p>
            <a:pPr marL="0" indent="0" algn="just">
              <a:lnSpc>
                <a:spcPct val="125000"/>
              </a:lnSpc>
              <a:spcBef>
                <a:spcPts val="1200"/>
              </a:spcBef>
              <a:buNone/>
            </a:pPr>
            <a:r>
              <a:rPr lang="it-IT" altLang="de-DE" sz="1800" dirty="0" smtClean="0"/>
              <a:t>Questo ci porterà a considerare le condizioni di </a:t>
            </a:r>
            <a:r>
              <a:rPr lang="it-IT" altLang="de-DE" sz="1800" b="1" dirty="0" smtClean="0"/>
              <a:t>sostenibilità</a:t>
            </a:r>
            <a:r>
              <a:rPr lang="it-IT" altLang="de-DE" sz="1800" dirty="0" smtClean="0"/>
              <a:t> della PF nel LP, </a:t>
            </a:r>
          </a:p>
          <a:p>
            <a:pPr marL="0" indent="0" algn="just">
              <a:lnSpc>
                <a:spcPct val="125000"/>
              </a:lnSpc>
              <a:spcBef>
                <a:spcPts val="600"/>
              </a:spcBef>
              <a:buNone/>
            </a:pPr>
            <a:r>
              <a:rPr lang="it-IT" altLang="de-DE" sz="1800" dirty="0" smtClean="0"/>
              <a:t>e a discutere cosa succede se il debito si rivela insostenibile.</a:t>
            </a:r>
          </a:p>
          <a:p>
            <a:pPr marL="0" indent="0" algn="r">
              <a:lnSpc>
                <a:spcPct val="125000"/>
              </a:lnSpc>
              <a:spcBef>
                <a:spcPts val="600"/>
              </a:spcBef>
              <a:buNone/>
            </a:pPr>
            <a:r>
              <a:rPr lang="it-IT" altLang="de-DE" sz="1800" i="1" dirty="0" smtClean="0">
                <a:latin typeface="Arial" panose="020B0604020202020204" pitchFamily="34" charset="0"/>
              </a:rPr>
              <a:t>Il riferimento bibliografico è: </a:t>
            </a:r>
            <a:r>
              <a:rPr lang="it-IT" altLang="de-DE" sz="1800" b="1" dirty="0" smtClean="0">
                <a:solidFill>
                  <a:srgbClr val="0070C0"/>
                </a:solidFill>
                <a:latin typeface="Arial" panose="020B0604020202020204" pitchFamily="34" charset="0"/>
              </a:rPr>
              <a:t>BW  c.17</a:t>
            </a: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smtClean="0">
              <a:latin typeface="Arial" panose="020B0604020202020204" pitchFamily="34" charset="0"/>
            </a:endParaRPr>
          </a:p>
          <a:p>
            <a:pPr marL="0" indent="0">
              <a:lnSpc>
                <a:spcPct val="90000"/>
              </a:lnSpc>
              <a:spcBef>
                <a:spcPct val="60000"/>
              </a:spcBef>
              <a:buNone/>
            </a:pPr>
            <a:endParaRPr lang="it-IT" altLang="de-DE" sz="2000" i="1" dirty="0">
              <a:latin typeface="Arial" panose="020B0604020202020204" pitchFamily="34" charset="0"/>
            </a:endParaRPr>
          </a:p>
        </p:txBody>
      </p:sp>
      <p:sp>
        <p:nvSpPr>
          <p:cNvPr id="3" name="Segnaposto piè di pagina 2"/>
          <p:cNvSpPr>
            <a:spLocks noGrp="1"/>
          </p:cNvSpPr>
          <p:nvPr>
            <p:ph type="ftr" sz="quarter" idx="11"/>
          </p:nvPr>
        </p:nvSpPr>
        <p:spPr>
          <a:xfrm>
            <a:off x="838200" y="6336192"/>
            <a:ext cx="4114800" cy="365125"/>
          </a:xfrm>
        </p:spPr>
        <p:txBody>
          <a:bodyPr/>
          <a:lstStyle/>
          <a:p>
            <a:pPr algn="l"/>
            <a:r>
              <a:rPr lang="it-IT" dirty="0" err="1" smtClean="0"/>
              <a:t>Lez</a:t>
            </a:r>
            <a:r>
              <a:rPr lang="it-IT" dirty="0" smtClean="0"/>
              <a:t>. 16: Politiche DA</a:t>
            </a:r>
            <a:endParaRPr lang="en-US" dirty="0"/>
          </a:p>
        </p:txBody>
      </p:sp>
      <p:sp>
        <p:nvSpPr>
          <p:cNvPr id="4" name="Segnaposto numero diapositiva 3"/>
          <p:cNvSpPr>
            <a:spLocks noGrp="1"/>
          </p:cNvSpPr>
          <p:nvPr>
            <p:ph type="sldNum" sz="quarter" idx="12"/>
          </p:nvPr>
        </p:nvSpPr>
        <p:spPr/>
        <p:txBody>
          <a:bodyPr/>
          <a:lstStyle/>
          <a:p>
            <a:fld id="{C4DF08F0-7527-418C-A9E9-D730B5F6038F}" type="slidenum">
              <a:rPr lang="en-US" smtClean="0"/>
              <a:t>32</a:t>
            </a:fld>
            <a:endParaRPr lang="en-US"/>
          </a:p>
        </p:txBody>
      </p:sp>
    </p:spTree>
    <p:extLst>
      <p:ext uri="{BB962C8B-B14F-4D97-AF65-F5344CB8AC3E}">
        <p14:creationId xmlns:p14="http://schemas.microsoft.com/office/powerpoint/2010/main" val="270180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197429" y="86472"/>
            <a:ext cx="10156371" cy="936104"/>
          </a:xfrm>
          <a:solidFill>
            <a:srgbClr val="CCFFCC"/>
          </a:solidFill>
          <a:ln>
            <a:solidFill>
              <a:schemeClr val="accent1">
                <a:lumMod val="50000"/>
              </a:schemeClr>
            </a:solidFill>
          </a:ln>
        </p:spPr>
        <p:txBody>
          <a:bodyPr anchor="ctr">
            <a:normAutofit/>
          </a:bodyPr>
          <a:lstStyle/>
          <a:p>
            <a:pPr eaLnBrk="1" hangingPunct="1"/>
            <a:r>
              <a:rPr lang="it-IT" altLang="en-US" sz="2400" b="1" dirty="0" smtClean="0">
                <a:latin typeface="+mn-lt"/>
              </a:rPr>
              <a:t>1. Modifiche all’equilibrio di LP</a:t>
            </a:r>
            <a:endParaRPr lang="it-IT" altLang="en-US" sz="2400" b="1" dirty="0">
              <a:latin typeface="+mn-lt"/>
            </a:endParaRPr>
          </a:p>
        </p:txBody>
      </p:sp>
      <p:sp>
        <p:nvSpPr>
          <p:cNvPr id="9" name="Rettangolo 8"/>
          <p:cNvSpPr/>
          <p:nvPr/>
        </p:nvSpPr>
        <p:spPr>
          <a:xfrm>
            <a:off x="1197429" y="1240971"/>
            <a:ext cx="10279224" cy="4848122"/>
          </a:xfrm>
          <a:prstGeom prst="rect">
            <a:avLst/>
          </a:prstGeom>
        </p:spPr>
        <p:txBody>
          <a:bodyPr wrap="square">
            <a:spAutoFit/>
          </a:bodyPr>
          <a:lstStyle/>
          <a:p>
            <a:pPr marL="0" lvl="1">
              <a:lnSpc>
                <a:spcPct val="114000"/>
              </a:lnSpc>
              <a:spcBef>
                <a:spcPts val="600"/>
              </a:spcBef>
            </a:pPr>
            <a:r>
              <a:rPr lang="it-IT" sz="2000" dirty="0" smtClean="0"/>
              <a:t>Il contesto:</a:t>
            </a:r>
          </a:p>
          <a:p>
            <a:pPr lvl="1" indent="-457200">
              <a:lnSpc>
                <a:spcPct val="114000"/>
              </a:lnSpc>
              <a:spcBef>
                <a:spcPts val="600"/>
              </a:spcBef>
              <a:buFont typeface="Arial" panose="020B0604020202020204" pitchFamily="34" charset="0"/>
              <a:buChar char="•"/>
            </a:pPr>
            <a:r>
              <a:rPr lang="it-IT" sz="2000" dirty="0" smtClean="0"/>
              <a:t>L’economia si trova inizialmente in uno stato di </a:t>
            </a:r>
            <a:r>
              <a:rPr lang="it-IT" sz="2000" b="1" dirty="0" smtClean="0">
                <a:solidFill>
                  <a:srgbClr val="005C5A"/>
                </a:solidFill>
              </a:rPr>
              <a:t>equilibrio di LP</a:t>
            </a:r>
            <a:r>
              <a:rPr lang="it-IT" sz="2000" b="1" dirty="0" smtClean="0">
                <a:solidFill>
                  <a:srgbClr val="2F5597"/>
                </a:solidFill>
              </a:rPr>
              <a:t>.</a:t>
            </a:r>
          </a:p>
          <a:p>
            <a:pPr lvl="1" indent="-457200">
              <a:lnSpc>
                <a:spcPct val="114000"/>
              </a:lnSpc>
              <a:spcBef>
                <a:spcPts val="600"/>
              </a:spcBef>
              <a:buFont typeface="Arial" panose="020B0604020202020204" pitchFamily="34" charset="0"/>
              <a:buChar char="•"/>
            </a:pPr>
            <a:r>
              <a:rPr lang="it-IT" sz="2000" dirty="0" smtClean="0"/>
              <a:t>Tuttavia, in questo stato, il </a:t>
            </a:r>
            <a:r>
              <a:rPr lang="it-IT" sz="2000" b="1" dirty="0" smtClean="0"/>
              <a:t>tasso di disoccupazione naturale </a:t>
            </a:r>
            <a:r>
              <a:rPr lang="it-IT" sz="2000" dirty="0" smtClean="0"/>
              <a:t>è giudicato </a:t>
            </a:r>
            <a:r>
              <a:rPr lang="it-IT" sz="2000" b="1" dirty="0" smtClean="0">
                <a:solidFill>
                  <a:srgbClr val="2F5597"/>
                </a:solidFill>
              </a:rPr>
              <a:t>troppo elevato</a:t>
            </a:r>
            <a:r>
              <a:rPr lang="it-IT" sz="2000" dirty="0" smtClean="0">
                <a:solidFill>
                  <a:srgbClr val="2F5597"/>
                </a:solidFill>
              </a:rPr>
              <a:t>   </a:t>
            </a:r>
          </a:p>
          <a:p>
            <a:pPr marL="914400" lvl="3">
              <a:lnSpc>
                <a:spcPct val="114000"/>
              </a:lnSpc>
              <a:spcBef>
                <a:spcPts val="600"/>
              </a:spcBef>
            </a:pPr>
            <a:r>
              <a:rPr lang="it-IT" dirty="0" smtClean="0"/>
              <a:t>(ad es., nel confronto con altri paesi, o rispetto al passato)</a:t>
            </a:r>
          </a:p>
          <a:p>
            <a:pPr lvl="1" indent="-457200">
              <a:lnSpc>
                <a:spcPct val="114000"/>
              </a:lnSpc>
              <a:spcBef>
                <a:spcPts val="600"/>
              </a:spcBef>
              <a:buFont typeface="Arial" panose="020B0604020202020204" pitchFamily="34" charset="0"/>
              <a:buChar char="•"/>
            </a:pPr>
            <a:r>
              <a:rPr lang="it-IT" sz="2000" dirty="0" smtClean="0"/>
              <a:t>Oppure (in cambi flessibili) il </a:t>
            </a:r>
            <a:r>
              <a:rPr lang="it-IT" sz="2000" b="1" dirty="0" smtClean="0"/>
              <a:t>tasso di inflazione </a:t>
            </a:r>
            <a:r>
              <a:rPr lang="it-IT" sz="2000" dirty="0" smtClean="0"/>
              <a:t>è</a:t>
            </a:r>
            <a:r>
              <a:rPr lang="it-IT" sz="2000" b="1" dirty="0" smtClean="0"/>
              <a:t> </a:t>
            </a:r>
            <a:r>
              <a:rPr lang="it-IT" sz="2000" b="1" dirty="0" smtClean="0">
                <a:solidFill>
                  <a:srgbClr val="C00000"/>
                </a:solidFill>
              </a:rPr>
              <a:t>troppo elevato </a:t>
            </a:r>
          </a:p>
          <a:p>
            <a:pPr marL="914400" lvl="3">
              <a:lnSpc>
                <a:spcPct val="114000"/>
              </a:lnSpc>
              <a:spcBef>
                <a:spcPts val="600"/>
              </a:spcBef>
            </a:pPr>
            <a:r>
              <a:rPr lang="it-IT" dirty="0" smtClean="0"/>
              <a:t>(in conseguenza di politiche monetarie espansive, adottate negli anni precedenti).</a:t>
            </a:r>
          </a:p>
          <a:p>
            <a:pPr marL="0" lvl="1">
              <a:lnSpc>
                <a:spcPct val="114000"/>
              </a:lnSpc>
              <a:spcBef>
                <a:spcPts val="600"/>
              </a:spcBef>
            </a:pPr>
            <a:r>
              <a:rPr lang="it-IT" sz="2000" dirty="0" smtClean="0"/>
              <a:t>In </a:t>
            </a:r>
            <a:r>
              <a:rPr lang="it-IT" sz="2000" dirty="0"/>
              <a:t>queste circostanze </a:t>
            </a:r>
            <a:r>
              <a:rPr lang="it-IT" sz="2000" dirty="0" smtClean="0"/>
              <a:t>è possibile (e si verifica spesso) che le autorità di politica economica decidano di adottare politiche fiscali o monetarie, </a:t>
            </a:r>
            <a:r>
              <a:rPr lang="it-IT" sz="2000" b="1" dirty="0" smtClean="0">
                <a:solidFill>
                  <a:srgbClr val="2F5597"/>
                </a:solidFill>
              </a:rPr>
              <a:t>espansive</a:t>
            </a:r>
            <a:r>
              <a:rPr lang="it-IT" sz="2000" dirty="0" smtClean="0"/>
              <a:t> nel primo caso, </a:t>
            </a:r>
            <a:r>
              <a:rPr lang="it-IT" sz="2000" b="1" dirty="0" smtClean="0">
                <a:solidFill>
                  <a:srgbClr val="C00000"/>
                </a:solidFill>
              </a:rPr>
              <a:t>restrittive</a:t>
            </a:r>
            <a:r>
              <a:rPr lang="it-IT" sz="2000" dirty="0" smtClean="0"/>
              <a:t> nel secondo. </a:t>
            </a:r>
          </a:p>
          <a:p>
            <a:pPr marL="0" lvl="1">
              <a:lnSpc>
                <a:spcPct val="114000"/>
              </a:lnSpc>
              <a:spcBef>
                <a:spcPts val="600"/>
              </a:spcBef>
            </a:pPr>
            <a:r>
              <a:rPr lang="it-IT" sz="2000" dirty="0"/>
              <a:t>Con quali </a:t>
            </a:r>
            <a:r>
              <a:rPr lang="it-IT" sz="2000" dirty="0" smtClean="0"/>
              <a:t>esiti?  E’ ciò che studiamo in questa sezione:. </a:t>
            </a:r>
          </a:p>
          <a:p>
            <a:pPr lvl="2" indent="-457200">
              <a:lnSpc>
                <a:spcPct val="114000"/>
              </a:lnSpc>
              <a:spcBef>
                <a:spcPts val="600"/>
              </a:spcBef>
              <a:buFont typeface="+mj-lt"/>
              <a:buAutoNum type="arabicPeriod"/>
            </a:pPr>
            <a:r>
              <a:rPr lang="it-IT" sz="2000" dirty="0" smtClean="0"/>
              <a:t>Prima: politiche che cercano di aumentare il tasso di occupazione (1.1), </a:t>
            </a:r>
          </a:p>
          <a:p>
            <a:pPr lvl="2" indent="-457200">
              <a:lnSpc>
                <a:spcPct val="114000"/>
              </a:lnSpc>
              <a:buFont typeface="+mj-lt"/>
              <a:buAutoNum type="arabicPeriod"/>
            </a:pPr>
            <a:r>
              <a:rPr lang="it-IT" sz="2000" dirty="0" smtClean="0"/>
              <a:t>Poi: politiche che cercano di ridurre il tasso di inflazione (1.2).</a:t>
            </a:r>
            <a:endParaRPr lang="it-IT" sz="2000" dirty="0"/>
          </a:p>
        </p:txBody>
      </p:sp>
      <p:sp>
        <p:nvSpPr>
          <p:cNvPr id="4" name="Segnaposto piè di pagina 3"/>
          <p:cNvSpPr>
            <a:spLocks noGrp="1"/>
          </p:cNvSpPr>
          <p:nvPr>
            <p:ph type="ftr" sz="quarter" idx="11"/>
          </p:nvPr>
        </p:nvSpPr>
        <p:spPr>
          <a:xfrm>
            <a:off x="1197429" y="6356350"/>
            <a:ext cx="3219376" cy="365125"/>
          </a:xfrm>
        </p:spPr>
        <p:txBody>
          <a:bodyPr/>
          <a:lstStyle/>
          <a:p>
            <a:pPr algn="l"/>
            <a:r>
              <a:rPr lang="it-IT" dirty="0" err="1" smtClean="0"/>
              <a:t>Lez</a:t>
            </a:r>
            <a:r>
              <a:rPr lang="it-IT" dirty="0" smtClean="0"/>
              <a:t>. 16: Politiche DA</a:t>
            </a:r>
            <a:endParaRPr lang="en-US" dirty="0"/>
          </a:p>
        </p:txBody>
      </p:sp>
      <p:sp>
        <p:nvSpPr>
          <p:cNvPr id="6" name="Segnaposto numero diapositiva 5"/>
          <p:cNvSpPr>
            <a:spLocks noGrp="1"/>
          </p:cNvSpPr>
          <p:nvPr>
            <p:ph type="sldNum" sz="quarter" idx="12"/>
          </p:nvPr>
        </p:nvSpPr>
        <p:spPr/>
        <p:txBody>
          <a:bodyPr/>
          <a:lstStyle/>
          <a:p>
            <a:fld id="{C4DF08F0-7527-418C-A9E9-D730B5F6038F}" type="slidenum">
              <a:rPr lang="en-US" smtClean="0"/>
              <a:t>4</a:t>
            </a:fld>
            <a:endParaRPr lang="en-US"/>
          </a:p>
        </p:txBody>
      </p:sp>
    </p:spTree>
    <p:extLst>
      <p:ext uri="{BB962C8B-B14F-4D97-AF65-F5344CB8AC3E}">
        <p14:creationId xmlns:p14="http://schemas.microsoft.com/office/powerpoint/2010/main" val="3817511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409951" y="1359962"/>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1312069" y="3099465"/>
            <a:ext cx="2322512" cy="400110"/>
          </a:xfrm>
          <a:prstGeom prst="rect">
            <a:avLst/>
          </a:prstGeom>
          <a:noFill/>
          <a:ln w="9525">
            <a:noFill/>
            <a:miter lim="800000"/>
            <a:headEnd/>
            <a:tailEnd/>
          </a:ln>
        </p:spPr>
        <p:txBody>
          <a:bodyPr>
            <a:spAutoFit/>
          </a:bodyPr>
          <a:lstStyle/>
          <a:p>
            <a:pPr algn="ctr">
              <a:spcBef>
                <a:spcPct val="50000"/>
              </a:spcBef>
            </a:pPr>
            <a:r>
              <a:rPr lang="it-IT" sz="2000" dirty="0" smtClean="0">
                <a:solidFill>
                  <a:srgbClr val="000066"/>
                </a:solidFill>
              </a:rPr>
              <a:t>Inflazione</a:t>
            </a:r>
            <a:endParaRPr lang="it-IT" sz="2000" dirty="0">
              <a:solidFill>
                <a:srgbClr val="000066"/>
              </a:solidFill>
            </a:endParaRPr>
          </a:p>
        </p:txBody>
      </p:sp>
      <p:grpSp>
        <p:nvGrpSpPr>
          <p:cNvPr id="6" name="Group 8"/>
          <p:cNvGrpSpPr>
            <a:grpSpLocks/>
          </p:cNvGrpSpPr>
          <p:nvPr/>
        </p:nvGrpSpPr>
        <p:grpSpPr bwMode="auto">
          <a:xfrm>
            <a:off x="4191000" y="2498626"/>
            <a:ext cx="3200400" cy="2349500"/>
            <a:chOff x="1680" y="1832"/>
            <a:chExt cx="2016" cy="1480"/>
          </a:xfrm>
        </p:grpSpPr>
        <p:sp>
          <p:nvSpPr>
            <p:cNvPr id="7" name="Line 9"/>
            <p:cNvSpPr>
              <a:spLocks noChangeShapeType="1"/>
            </p:cNvSpPr>
            <p:nvPr/>
          </p:nvSpPr>
          <p:spPr bwMode="black">
            <a:xfrm flipV="1">
              <a:off x="1680" y="1968"/>
              <a:ext cx="1680" cy="1344"/>
            </a:xfrm>
            <a:prstGeom prst="line">
              <a:avLst/>
            </a:prstGeom>
            <a:noFill/>
            <a:ln w="38100">
              <a:solidFill>
                <a:srgbClr val="FF8000"/>
              </a:solidFill>
              <a:round/>
              <a:headEnd/>
              <a:tailEnd/>
            </a:ln>
          </p:spPr>
          <p:txBody>
            <a:bodyPr/>
            <a:lstStyle/>
            <a:p>
              <a:endParaRPr lang="it-IT" sz="2000"/>
            </a:p>
          </p:txBody>
        </p:sp>
        <p:graphicFrame>
          <p:nvGraphicFramePr>
            <p:cNvPr id="8" name="Object 10"/>
            <p:cNvGraphicFramePr>
              <a:graphicFrameLocks noChangeAspect="1"/>
            </p:cNvGraphicFramePr>
            <p:nvPr>
              <p:extLst/>
            </p:nvPr>
          </p:nvGraphicFramePr>
          <p:xfrm>
            <a:off x="3400" y="1832"/>
            <a:ext cx="296" cy="184"/>
          </p:xfrm>
          <a:graphic>
            <a:graphicData uri="http://schemas.openxmlformats.org/presentationml/2006/ole">
              <mc:AlternateContent xmlns:mc="http://schemas.openxmlformats.org/markup-compatibility/2006">
                <mc:Choice xmlns:v="urn:schemas-microsoft-com:vml" Requires="v">
                  <p:oleObj spid="_x0000_s3162" name="Equation" r:id="rId4" imgW="610200" imgH="380880" progId="">
                    <p:embed/>
                  </p:oleObj>
                </mc:Choice>
                <mc:Fallback>
                  <p:oleObj name="Equation" r:id="rId4" imgW="6102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 y="1832"/>
                          <a:ext cx="296"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11"/>
          <p:cNvGrpSpPr>
            <a:grpSpLocks/>
          </p:cNvGrpSpPr>
          <p:nvPr/>
        </p:nvGrpSpPr>
        <p:grpSpPr bwMode="auto">
          <a:xfrm>
            <a:off x="4191000" y="2555776"/>
            <a:ext cx="3302000" cy="2139950"/>
            <a:chOff x="1680" y="1868"/>
            <a:chExt cx="2080" cy="1348"/>
          </a:xfrm>
        </p:grpSpPr>
        <p:sp>
          <p:nvSpPr>
            <p:cNvPr id="10" name="Line 12"/>
            <p:cNvSpPr>
              <a:spLocks noChangeShapeType="1"/>
            </p:cNvSpPr>
            <p:nvPr/>
          </p:nvSpPr>
          <p:spPr bwMode="black">
            <a:xfrm>
              <a:off x="1680" y="1868"/>
              <a:ext cx="1776" cy="1248"/>
            </a:xfrm>
            <a:prstGeom prst="line">
              <a:avLst/>
            </a:prstGeom>
            <a:noFill/>
            <a:ln w="38100">
              <a:solidFill>
                <a:srgbClr val="FF0000"/>
              </a:solidFill>
              <a:round/>
              <a:headEnd/>
              <a:tailEnd/>
            </a:ln>
          </p:spPr>
          <p:txBody>
            <a:bodyPr/>
            <a:lstStyle/>
            <a:p>
              <a:endParaRPr lang="it-IT" sz="2000"/>
            </a:p>
          </p:txBody>
        </p:sp>
        <p:graphicFrame>
          <p:nvGraphicFramePr>
            <p:cNvPr id="11" name="Object 13"/>
            <p:cNvGraphicFramePr>
              <a:graphicFrameLocks noChangeAspect="1"/>
            </p:cNvGraphicFramePr>
            <p:nvPr/>
          </p:nvGraphicFramePr>
          <p:xfrm>
            <a:off x="3456" y="3040"/>
            <a:ext cx="304" cy="176"/>
          </p:xfrm>
          <a:graphic>
            <a:graphicData uri="http://schemas.openxmlformats.org/presentationml/2006/ole">
              <mc:AlternateContent xmlns:mc="http://schemas.openxmlformats.org/markup-compatibility/2006">
                <mc:Choice xmlns:v="urn:schemas-microsoft-com:vml" Requires="v">
                  <p:oleObj spid="_x0000_s3163" name="Equation" r:id="rId6" imgW="635760" imgH="355320" progId="">
                    <p:embed/>
                  </p:oleObj>
                </mc:Choice>
                <mc:Fallback>
                  <p:oleObj name="Equation" r:id="rId6" imgW="635760" imgH="3553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 y="3040"/>
                          <a:ext cx="304"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 name="Text Box 14"/>
          <p:cNvSpPr txBox="1">
            <a:spLocks noChangeArrowheads="1"/>
          </p:cNvSpPr>
          <p:nvPr/>
        </p:nvSpPr>
        <p:spPr bwMode="black">
          <a:xfrm>
            <a:off x="5295900" y="3705126"/>
            <a:ext cx="533400" cy="400110"/>
          </a:xfrm>
          <a:prstGeom prst="rect">
            <a:avLst/>
          </a:prstGeom>
          <a:noFill/>
          <a:ln w="9525">
            <a:noFill/>
            <a:miter lim="800000"/>
            <a:headEnd/>
            <a:tailEnd/>
          </a:ln>
        </p:spPr>
        <p:txBody>
          <a:bodyPr>
            <a:spAutoFit/>
          </a:bodyPr>
          <a:lstStyle/>
          <a:p>
            <a:pPr algn="ctr">
              <a:spcBef>
                <a:spcPct val="50000"/>
              </a:spcBef>
            </a:pPr>
            <a:r>
              <a:rPr lang="de-DE" sz="2000" i="1" dirty="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5448300" y="5533926"/>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a:off x="5715000" y="2028726"/>
            <a:ext cx="0" cy="3505200"/>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nvPr>
        </p:nvGraphicFramePr>
        <p:xfrm>
          <a:off x="5410200" y="1647726"/>
          <a:ext cx="622300" cy="292100"/>
        </p:xfrm>
        <a:graphic>
          <a:graphicData uri="http://schemas.openxmlformats.org/presentationml/2006/ole">
            <mc:AlternateContent xmlns:mc="http://schemas.openxmlformats.org/markup-compatibility/2006">
              <mc:Choice xmlns:v="urn:schemas-microsoft-com:vml" Requires="v">
                <p:oleObj spid="_x0000_s3164" name="Equation" r:id="rId8" imgW="813600" imgH="380880" progId="">
                  <p:embed/>
                </p:oleObj>
              </mc:Choice>
              <mc:Fallback>
                <p:oleObj name="Equation" r:id="rId8" imgW="813600" imgH="38088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164772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3489176" y="3645024"/>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7239000" y="3438426"/>
            <a:ext cx="1524000" cy="400110"/>
          </a:xfrm>
          <a:prstGeom prst="rect">
            <a:avLst/>
          </a:prstGeom>
          <a:noFill/>
          <a:ln w="9525">
            <a:noFill/>
            <a:miter lim="800000"/>
            <a:headEnd/>
            <a:tailEnd/>
          </a:ln>
        </p:spPr>
        <p:txBody>
          <a:bodyPr>
            <a:spAutoFit/>
          </a:bodyPr>
          <a:lstStyle/>
          <a:p>
            <a:pPr algn="ctr" eaLnBrk="0" hangingPunct="0">
              <a:spcBef>
                <a:spcPct val="50000"/>
              </a:spcBef>
            </a:pPr>
            <a:r>
              <a:rPr lang="de-DE" sz="2000" i="1">
                <a:solidFill>
                  <a:srgbClr val="000066"/>
                </a:solidFill>
              </a:rPr>
              <a:t>LAD</a:t>
            </a:r>
            <a:endParaRPr lang="en-US" sz="2000">
              <a:solidFill>
                <a:srgbClr val="000066"/>
              </a:solidFill>
            </a:endParaRPr>
          </a:p>
        </p:txBody>
      </p:sp>
      <p:graphicFrame>
        <p:nvGraphicFramePr>
          <p:cNvPr id="18" name="Object 20"/>
          <p:cNvGraphicFramePr>
            <a:graphicFrameLocks noChangeAspect="1"/>
          </p:cNvGraphicFramePr>
          <p:nvPr>
            <p:extLst/>
          </p:nvPr>
        </p:nvGraphicFramePr>
        <p:xfrm>
          <a:off x="3060700" y="3489226"/>
          <a:ext cx="292100" cy="254000"/>
        </p:xfrm>
        <a:graphic>
          <a:graphicData uri="http://schemas.openxmlformats.org/presentationml/2006/ole">
            <mc:AlternateContent xmlns:mc="http://schemas.openxmlformats.org/markup-compatibility/2006">
              <mc:Choice xmlns:v="urn:schemas-microsoft-com:vml" Requires="v">
                <p:oleObj spid="_x0000_s3165" name="Equation" r:id="rId10" imgW="381240" imgH="330120" progId="">
                  <p:embed/>
                </p:oleObj>
              </mc:Choice>
              <mc:Fallback>
                <p:oleObj name="Equation" r:id="rId10" imgW="381240" imgH="33012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60700" y="3489226"/>
                        <a:ext cx="2921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Oval 21"/>
          <p:cNvSpPr>
            <a:spLocks noChangeArrowheads="1"/>
          </p:cNvSpPr>
          <p:nvPr/>
        </p:nvSpPr>
        <p:spPr bwMode="blackWhite">
          <a:xfrm>
            <a:off x="5657851" y="35686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1" name="Text Box 26"/>
          <p:cNvSpPr txBox="1">
            <a:spLocks noChangeArrowheads="1"/>
          </p:cNvSpPr>
          <p:nvPr/>
        </p:nvSpPr>
        <p:spPr bwMode="black">
          <a:xfrm>
            <a:off x="6672064" y="5533926"/>
            <a:ext cx="1948381" cy="400110"/>
          </a:xfrm>
          <a:prstGeom prst="rect">
            <a:avLst/>
          </a:prstGeom>
          <a:noFill/>
          <a:ln w="9525">
            <a:noFill/>
            <a:miter lim="800000"/>
            <a:headEnd/>
            <a:tailEnd/>
          </a:ln>
        </p:spPr>
        <p:txBody>
          <a:bodyPr wrap="square">
            <a:spAutoFit/>
          </a:bodyPr>
          <a:lstStyle/>
          <a:p>
            <a:pPr algn="ctr">
              <a:spcBef>
                <a:spcPct val="50000"/>
              </a:spcBef>
            </a:pPr>
            <a:r>
              <a:rPr lang="it-IT" sz="2000" dirty="0" smtClean="0">
                <a:solidFill>
                  <a:srgbClr val="000066"/>
                </a:solidFill>
              </a:rPr>
              <a:t>Prodotto</a:t>
            </a:r>
            <a:endParaRPr lang="it-IT" sz="2000" dirty="0">
              <a:solidFill>
                <a:srgbClr val="000066"/>
              </a:solidFill>
            </a:endParaRPr>
          </a:p>
        </p:txBody>
      </p:sp>
      <p:sp>
        <p:nvSpPr>
          <p:cNvPr id="25" name="Line 12"/>
          <p:cNvSpPr>
            <a:spLocks noChangeShapeType="1"/>
          </p:cNvSpPr>
          <p:nvPr/>
        </p:nvSpPr>
        <p:spPr bwMode="black">
          <a:xfrm>
            <a:off x="4716760" y="2060848"/>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7620000" y="4005065"/>
            <a:ext cx="971550"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a:off x="6096000" y="2708920"/>
            <a:ext cx="369168"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2" name="CasellaDiTesto 31"/>
          <p:cNvSpPr txBox="1"/>
          <p:nvPr/>
        </p:nvSpPr>
        <p:spPr>
          <a:xfrm>
            <a:off x="2913810" y="2924945"/>
            <a:ext cx="589902" cy="479575"/>
          </a:xfrm>
          <a:prstGeom prst="rect">
            <a:avLst/>
          </a:prstGeom>
          <a:noFill/>
        </p:spPr>
        <p:txBody>
          <a:bodyPr wrap="square" rtlCol="0">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a:solidFill>
                  <a:srgbClr val="C00000"/>
                </a:solidFill>
                <a:latin typeface="Cambria Math" panose="02040503050406030204" pitchFamily="18" charset="0"/>
                <a:ea typeface="Cambria Math" panose="02040503050406030204" pitchFamily="18" charset="0"/>
              </a:rPr>
              <a:t>’</a:t>
            </a:r>
            <a:endParaRPr lang="en-US" sz="2400" b="1" i="1" dirty="0">
              <a:latin typeface="Cambria Math" panose="02040503050406030204" pitchFamily="18" charset="0"/>
              <a:ea typeface="Cambria Math" panose="02040503050406030204" pitchFamily="18" charset="0"/>
            </a:endParaRPr>
          </a:p>
        </p:txBody>
      </p:sp>
      <p:cxnSp>
        <p:nvCxnSpPr>
          <p:cNvPr id="33" name="Connettore 1 32"/>
          <p:cNvCxnSpPr/>
          <p:nvPr/>
        </p:nvCxnSpPr>
        <p:spPr>
          <a:xfrm>
            <a:off x="3408424" y="3140968"/>
            <a:ext cx="2831593" cy="0"/>
          </a:xfrm>
          <a:prstGeom prst="line">
            <a:avLst/>
          </a:prstGeom>
          <a:ln>
            <a:solidFill>
              <a:srgbClr val="000099"/>
            </a:solidFill>
            <a:prstDash val="sysDot"/>
          </a:ln>
        </p:spPr>
        <p:style>
          <a:lnRef idx="2">
            <a:schemeClr val="accent1"/>
          </a:lnRef>
          <a:fillRef idx="0">
            <a:schemeClr val="accent1"/>
          </a:fillRef>
          <a:effectRef idx="1">
            <a:schemeClr val="accent1"/>
          </a:effectRef>
          <a:fontRef idx="minor">
            <a:schemeClr val="tx1"/>
          </a:fontRef>
        </p:style>
      </p:cxnSp>
      <p:sp>
        <p:nvSpPr>
          <p:cNvPr id="35" name="Oval 21"/>
          <p:cNvSpPr>
            <a:spLocks noChangeArrowheads="1"/>
          </p:cNvSpPr>
          <p:nvPr/>
        </p:nvSpPr>
        <p:spPr bwMode="blackWhite">
          <a:xfrm>
            <a:off x="6240017" y="30955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0" name="CasellaDiTesto 19"/>
          <p:cNvSpPr txBox="1"/>
          <p:nvPr/>
        </p:nvSpPr>
        <p:spPr>
          <a:xfrm>
            <a:off x="8605415" y="1761946"/>
            <a:ext cx="2864468" cy="3477875"/>
          </a:xfrm>
          <a:prstGeom prst="rect">
            <a:avLst/>
          </a:prstGeom>
          <a:solidFill>
            <a:schemeClr val="accent1">
              <a:lumMod val="20000"/>
              <a:lumOff val="80000"/>
            </a:schemeClr>
          </a:solidFill>
        </p:spPr>
        <p:txBody>
          <a:bodyPr wrap="square" rtlCol="0">
            <a:spAutoFit/>
          </a:bodyPr>
          <a:lstStyle/>
          <a:p>
            <a:pPr>
              <a:spcBef>
                <a:spcPts val="600"/>
              </a:spcBef>
            </a:pPr>
            <a:r>
              <a:rPr lang="it-IT" dirty="0" smtClean="0"/>
              <a:t>Una politica espansiva </a:t>
            </a:r>
          </a:p>
          <a:p>
            <a:pPr>
              <a:spcBef>
                <a:spcPts val="600"/>
              </a:spcBef>
            </a:pPr>
            <a:r>
              <a:rPr lang="it-IT" dirty="0" smtClean="0"/>
              <a:t>(PF in C. Fissi </a:t>
            </a:r>
          </a:p>
          <a:p>
            <a:pPr>
              <a:spcBef>
                <a:spcPts val="600"/>
              </a:spcBef>
            </a:pPr>
            <a:r>
              <a:rPr lang="it-IT" i="1" dirty="0" smtClean="0"/>
              <a:t>oppure</a:t>
            </a:r>
            <a:r>
              <a:rPr lang="it-IT" dirty="0" smtClean="0"/>
              <a:t> PM in C. </a:t>
            </a:r>
            <a:r>
              <a:rPr lang="it-IT" dirty="0" err="1" smtClean="0"/>
              <a:t>Flex</a:t>
            </a:r>
            <a:r>
              <a:rPr lang="it-IT" dirty="0" smtClean="0"/>
              <a:t>):</a:t>
            </a:r>
          </a:p>
          <a:p>
            <a:pPr marL="285750" indent="-285750">
              <a:spcBef>
                <a:spcPts val="1200"/>
              </a:spcBef>
              <a:buFont typeface="Arial" panose="020B0604020202020204" pitchFamily="34" charset="0"/>
              <a:buChar char="•"/>
            </a:pPr>
            <a:r>
              <a:rPr lang="it-IT" dirty="0" smtClean="0"/>
              <a:t>sposta l’equilibrio di BP     da A </a:t>
            </a:r>
            <a:r>
              <a:rPr lang="it-IT" dirty="0" err="1" smtClean="0"/>
              <a:t>a</a:t>
            </a:r>
            <a:r>
              <a:rPr lang="it-IT" dirty="0" smtClean="0"/>
              <a:t> B:</a:t>
            </a:r>
          </a:p>
          <a:p>
            <a:pPr marL="285750" indent="-285750">
              <a:spcBef>
                <a:spcPts val="1200"/>
              </a:spcBef>
              <a:buFont typeface="Arial" panose="020B0604020202020204" pitchFamily="34" charset="0"/>
              <a:buChar char="•"/>
            </a:pPr>
            <a:r>
              <a:rPr lang="it-IT" dirty="0" smtClean="0"/>
              <a:t>Il prodotto aumenta       al costo di maggiore inflazione</a:t>
            </a:r>
          </a:p>
          <a:p>
            <a:pPr>
              <a:spcBef>
                <a:spcPts val="1200"/>
              </a:spcBef>
            </a:pPr>
            <a:r>
              <a:rPr lang="it-IT" i="1" dirty="0" smtClean="0"/>
              <a:t>Quali conseguenze nei periodi successivi?</a:t>
            </a:r>
            <a:endParaRPr lang="it-IT" dirty="0" smtClean="0"/>
          </a:p>
        </p:txBody>
      </p:sp>
      <p:cxnSp>
        <p:nvCxnSpPr>
          <p:cNvPr id="36" name="Connettore 2 35"/>
          <p:cNvCxnSpPr/>
          <p:nvPr/>
        </p:nvCxnSpPr>
        <p:spPr>
          <a:xfrm flipV="1">
            <a:off x="6612978" y="3743226"/>
            <a:ext cx="308522" cy="36201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2"/>
          <p:cNvSpPr txBox="1">
            <a:spLocks noChangeArrowheads="1"/>
          </p:cNvSpPr>
          <p:nvPr/>
        </p:nvSpPr>
        <p:spPr>
          <a:xfrm>
            <a:off x="1197429" y="86472"/>
            <a:ext cx="10156371" cy="936104"/>
          </a:xfrm>
          <a:prstGeom prst="rect">
            <a:avLst/>
          </a:prstGeom>
          <a:solidFill>
            <a:srgbClr val="CCFFCC"/>
          </a:solidFill>
          <a:ln>
            <a:solidFill>
              <a:schemeClr val="accent1">
                <a:lumMod val="50000"/>
              </a:schemeClr>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en-US" sz="2400" b="1" dirty="0" smtClean="0">
                <a:latin typeface="+mn-lt"/>
              </a:rPr>
              <a:t>1.1.  Politiche espansive per aumentare l’occupazione (1)</a:t>
            </a:r>
            <a:endParaRPr lang="it-IT" altLang="en-US" sz="2400" b="1" dirty="0">
              <a:latin typeface="+mn-lt"/>
            </a:endParaRPr>
          </a:p>
        </p:txBody>
      </p:sp>
      <p:sp>
        <p:nvSpPr>
          <p:cNvPr id="44" name="Rettangolo 43"/>
          <p:cNvSpPr/>
          <p:nvPr/>
        </p:nvSpPr>
        <p:spPr>
          <a:xfrm>
            <a:off x="8215744" y="1285294"/>
            <a:ext cx="3276065" cy="443198"/>
          </a:xfrm>
          <a:prstGeom prst="rect">
            <a:avLst/>
          </a:prstGeom>
          <a:solidFill>
            <a:schemeClr val="accent1">
              <a:lumMod val="20000"/>
              <a:lumOff val="80000"/>
            </a:schemeClr>
          </a:solidFill>
        </p:spPr>
        <p:txBody>
          <a:bodyPr wrap="square">
            <a:spAutoFit/>
          </a:bodyPr>
          <a:lstStyle/>
          <a:p>
            <a:pPr marL="0" lvl="1">
              <a:lnSpc>
                <a:spcPct val="114000"/>
              </a:lnSpc>
              <a:spcBef>
                <a:spcPts val="600"/>
              </a:spcBef>
            </a:pPr>
            <a:r>
              <a:rPr lang="it-IT" sz="2000" b="1" i="1" dirty="0" smtClean="0"/>
              <a:t>A partire dall’equilibrio di LP:  </a:t>
            </a:r>
            <a:endParaRPr lang="it-IT" sz="2000" b="1" i="1" dirty="0"/>
          </a:p>
        </p:txBody>
      </p:sp>
      <p:sp>
        <p:nvSpPr>
          <p:cNvPr id="45" name="Segnaposto piè di pagina 44"/>
          <p:cNvSpPr>
            <a:spLocks noGrp="1"/>
          </p:cNvSpPr>
          <p:nvPr>
            <p:ph type="ftr" sz="quarter" idx="11"/>
          </p:nvPr>
        </p:nvSpPr>
        <p:spPr>
          <a:xfrm>
            <a:off x="1003300" y="6304994"/>
            <a:ext cx="4114800" cy="365125"/>
          </a:xfrm>
        </p:spPr>
        <p:txBody>
          <a:bodyPr/>
          <a:lstStyle/>
          <a:p>
            <a:pPr algn="l"/>
            <a:r>
              <a:rPr lang="it-IT" dirty="0" err="1" smtClean="0"/>
              <a:t>Lez</a:t>
            </a:r>
            <a:r>
              <a:rPr lang="it-IT" dirty="0" smtClean="0"/>
              <a:t>. 16: Politiche DA</a:t>
            </a:r>
            <a:endParaRPr lang="en-US" dirty="0"/>
          </a:p>
        </p:txBody>
      </p:sp>
      <p:sp>
        <p:nvSpPr>
          <p:cNvPr id="46" name="Segnaposto numero diapositiva 45"/>
          <p:cNvSpPr>
            <a:spLocks noGrp="1"/>
          </p:cNvSpPr>
          <p:nvPr>
            <p:ph type="sldNum" sz="quarter" idx="12"/>
          </p:nvPr>
        </p:nvSpPr>
        <p:spPr/>
        <p:txBody>
          <a:bodyPr/>
          <a:lstStyle/>
          <a:p>
            <a:fld id="{C4DF08F0-7527-418C-A9E9-D730B5F6038F}" type="slidenum">
              <a:rPr lang="en-US" smtClean="0"/>
              <a:t>5</a:t>
            </a:fld>
            <a:endParaRPr lang="en-US"/>
          </a:p>
        </p:txBody>
      </p:sp>
    </p:spTree>
    <p:extLst>
      <p:ext uri="{BB962C8B-B14F-4D97-AF65-F5344CB8AC3E}">
        <p14:creationId xmlns:p14="http://schemas.microsoft.com/office/powerpoint/2010/main" val="1526863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409951" y="1359962"/>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1312069" y="3099465"/>
            <a:ext cx="2322512" cy="400110"/>
          </a:xfrm>
          <a:prstGeom prst="rect">
            <a:avLst/>
          </a:prstGeom>
          <a:noFill/>
          <a:ln w="9525">
            <a:noFill/>
            <a:miter lim="800000"/>
            <a:headEnd/>
            <a:tailEnd/>
          </a:ln>
        </p:spPr>
        <p:txBody>
          <a:bodyPr>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grpSp>
        <p:nvGrpSpPr>
          <p:cNvPr id="6" name="Group 8"/>
          <p:cNvGrpSpPr>
            <a:grpSpLocks/>
          </p:cNvGrpSpPr>
          <p:nvPr/>
        </p:nvGrpSpPr>
        <p:grpSpPr bwMode="auto">
          <a:xfrm>
            <a:off x="4191000" y="2498626"/>
            <a:ext cx="3200400" cy="2349500"/>
            <a:chOff x="1680" y="1832"/>
            <a:chExt cx="2016" cy="1480"/>
          </a:xfrm>
        </p:grpSpPr>
        <p:sp>
          <p:nvSpPr>
            <p:cNvPr id="7" name="Line 9"/>
            <p:cNvSpPr>
              <a:spLocks noChangeShapeType="1"/>
            </p:cNvSpPr>
            <p:nvPr/>
          </p:nvSpPr>
          <p:spPr bwMode="black">
            <a:xfrm flipV="1">
              <a:off x="1680" y="1968"/>
              <a:ext cx="1680" cy="1344"/>
            </a:xfrm>
            <a:prstGeom prst="line">
              <a:avLst/>
            </a:prstGeom>
            <a:noFill/>
            <a:ln w="38100">
              <a:solidFill>
                <a:srgbClr val="FF8000"/>
              </a:solidFill>
              <a:round/>
              <a:headEnd/>
              <a:tailEnd/>
            </a:ln>
          </p:spPr>
          <p:txBody>
            <a:bodyPr/>
            <a:lstStyle/>
            <a:p>
              <a:endParaRPr lang="it-IT" sz="2000"/>
            </a:p>
          </p:txBody>
        </p:sp>
        <p:graphicFrame>
          <p:nvGraphicFramePr>
            <p:cNvPr id="8" name="Object 10"/>
            <p:cNvGraphicFramePr>
              <a:graphicFrameLocks noChangeAspect="1"/>
            </p:cNvGraphicFramePr>
            <p:nvPr>
              <p:extLst/>
            </p:nvPr>
          </p:nvGraphicFramePr>
          <p:xfrm>
            <a:off x="3400" y="1832"/>
            <a:ext cx="296" cy="184"/>
          </p:xfrm>
          <a:graphic>
            <a:graphicData uri="http://schemas.openxmlformats.org/presentationml/2006/ole">
              <mc:AlternateContent xmlns:mc="http://schemas.openxmlformats.org/markup-compatibility/2006">
                <mc:Choice xmlns:v="urn:schemas-microsoft-com:vml" Requires="v">
                  <p:oleObj spid="_x0000_s4218" name="Equation" r:id="rId4" imgW="610200" imgH="380880" progId="">
                    <p:embed/>
                  </p:oleObj>
                </mc:Choice>
                <mc:Fallback>
                  <p:oleObj name="Equation" r:id="rId4" imgW="6102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 y="1832"/>
                          <a:ext cx="296"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11"/>
          <p:cNvGrpSpPr>
            <a:grpSpLocks/>
          </p:cNvGrpSpPr>
          <p:nvPr/>
        </p:nvGrpSpPr>
        <p:grpSpPr bwMode="auto">
          <a:xfrm>
            <a:off x="4191000" y="2555776"/>
            <a:ext cx="3302000" cy="2139950"/>
            <a:chOff x="1680" y="1868"/>
            <a:chExt cx="2080" cy="1348"/>
          </a:xfrm>
        </p:grpSpPr>
        <p:sp>
          <p:nvSpPr>
            <p:cNvPr id="10" name="Line 12"/>
            <p:cNvSpPr>
              <a:spLocks noChangeShapeType="1"/>
            </p:cNvSpPr>
            <p:nvPr/>
          </p:nvSpPr>
          <p:spPr bwMode="black">
            <a:xfrm>
              <a:off x="1680" y="1868"/>
              <a:ext cx="1776" cy="1248"/>
            </a:xfrm>
            <a:prstGeom prst="line">
              <a:avLst/>
            </a:prstGeom>
            <a:noFill/>
            <a:ln w="38100">
              <a:solidFill>
                <a:srgbClr val="FF0000"/>
              </a:solidFill>
              <a:round/>
              <a:headEnd/>
              <a:tailEnd/>
            </a:ln>
          </p:spPr>
          <p:txBody>
            <a:bodyPr/>
            <a:lstStyle/>
            <a:p>
              <a:endParaRPr lang="it-IT" sz="2000"/>
            </a:p>
          </p:txBody>
        </p:sp>
        <p:graphicFrame>
          <p:nvGraphicFramePr>
            <p:cNvPr id="11" name="Object 13"/>
            <p:cNvGraphicFramePr>
              <a:graphicFrameLocks noChangeAspect="1"/>
            </p:cNvGraphicFramePr>
            <p:nvPr/>
          </p:nvGraphicFramePr>
          <p:xfrm>
            <a:off x="3456" y="3040"/>
            <a:ext cx="304" cy="176"/>
          </p:xfrm>
          <a:graphic>
            <a:graphicData uri="http://schemas.openxmlformats.org/presentationml/2006/ole">
              <mc:AlternateContent xmlns:mc="http://schemas.openxmlformats.org/markup-compatibility/2006">
                <mc:Choice xmlns:v="urn:schemas-microsoft-com:vml" Requires="v">
                  <p:oleObj spid="_x0000_s4219" name="Equation" r:id="rId6" imgW="635760" imgH="355320" progId="">
                    <p:embed/>
                  </p:oleObj>
                </mc:Choice>
                <mc:Fallback>
                  <p:oleObj name="Equation" r:id="rId6" imgW="635760" imgH="3553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 y="3040"/>
                          <a:ext cx="304"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 name="Text Box 14"/>
          <p:cNvSpPr txBox="1">
            <a:spLocks noChangeArrowheads="1"/>
          </p:cNvSpPr>
          <p:nvPr/>
        </p:nvSpPr>
        <p:spPr bwMode="black">
          <a:xfrm>
            <a:off x="5295900" y="3705126"/>
            <a:ext cx="533400" cy="400110"/>
          </a:xfrm>
          <a:prstGeom prst="rect">
            <a:avLst/>
          </a:prstGeom>
          <a:noFill/>
          <a:ln w="9525">
            <a:noFill/>
            <a:miter lim="800000"/>
            <a:headEnd/>
            <a:tailEnd/>
          </a:ln>
        </p:spPr>
        <p:txBody>
          <a:bodyPr>
            <a:spAutoFit/>
          </a:bodyPr>
          <a:lstStyle/>
          <a:p>
            <a:pPr algn="ctr">
              <a:spcBef>
                <a:spcPct val="50000"/>
              </a:spcBef>
            </a:pPr>
            <a:r>
              <a:rPr lang="de-DE" sz="2000" i="1" dirty="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5448300" y="5533926"/>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a:off x="5715000" y="2028726"/>
            <a:ext cx="0" cy="3505200"/>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nvPr>
        </p:nvGraphicFramePr>
        <p:xfrm>
          <a:off x="5410200" y="1647726"/>
          <a:ext cx="622300" cy="292100"/>
        </p:xfrm>
        <a:graphic>
          <a:graphicData uri="http://schemas.openxmlformats.org/presentationml/2006/ole">
            <mc:AlternateContent xmlns:mc="http://schemas.openxmlformats.org/markup-compatibility/2006">
              <mc:Choice xmlns:v="urn:schemas-microsoft-com:vml" Requires="v">
                <p:oleObj spid="_x0000_s4220" name="Equation" r:id="rId8" imgW="813600" imgH="380880" progId="">
                  <p:embed/>
                </p:oleObj>
              </mc:Choice>
              <mc:Fallback>
                <p:oleObj name="Equation" r:id="rId8" imgW="813600" imgH="38088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164772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3489176" y="3645024"/>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7239000" y="3438426"/>
            <a:ext cx="1524000" cy="400110"/>
          </a:xfrm>
          <a:prstGeom prst="rect">
            <a:avLst/>
          </a:prstGeom>
          <a:noFill/>
          <a:ln w="9525">
            <a:noFill/>
            <a:miter lim="800000"/>
            <a:headEnd/>
            <a:tailEnd/>
          </a:ln>
        </p:spPr>
        <p:txBody>
          <a:bodyPr>
            <a:spAutoFit/>
          </a:bodyPr>
          <a:lstStyle/>
          <a:p>
            <a:pPr algn="ctr" eaLnBrk="0" hangingPunct="0">
              <a:spcBef>
                <a:spcPct val="50000"/>
              </a:spcBef>
            </a:pPr>
            <a:r>
              <a:rPr lang="de-DE" sz="2000" i="1">
                <a:solidFill>
                  <a:srgbClr val="000066"/>
                </a:solidFill>
              </a:rPr>
              <a:t>LAD</a:t>
            </a:r>
            <a:endParaRPr lang="en-US" sz="2000">
              <a:solidFill>
                <a:srgbClr val="000066"/>
              </a:solidFill>
            </a:endParaRPr>
          </a:p>
        </p:txBody>
      </p:sp>
      <p:graphicFrame>
        <p:nvGraphicFramePr>
          <p:cNvPr id="18" name="Object 20"/>
          <p:cNvGraphicFramePr>
            <a:graphicFrameLocks noChangeAspect="1"/>
          </p:cNvGraphicFramePr>
          <p:nvPr>
            <p:extLst/>
          </p:nvPr>
        </p:nvGraphicFramePr>
        <p:xfrm>
          <a:off x="3060700" y="3489226"/>
          <a:ext cx="292100" cy="254000"/>
        </p:xfrm>
        <a:graphic>
          <a:graphicData uri="http://schemas.openxmlformats.org/presentationml/2006/ole">
            <mc:AlternateContent xmlns:mc="http://schemas.openxmlformats.org/markup-compatibility/2006">
              <mc:Choice xmlns:v="urn:schemas-microsoft-com:vml" Requires="v">
                <p:oleObj spid="_x0000_s4221" name="Equation" r:id="rId10" imgW="381240" imgH="330120" progId="">
                  <p:embed/>
                </p:oleObj>
              </mc:Choice>
              <mc:Fallback>
                <p:oleObj name="Equation" r:id="rId10" imgW="381240" imgH="33012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60700" y="3489226"/>
                        <a:ext cx="2921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Oval 21"/>
          <p:cNvSpPr>
            <a:spLocks noChangeArrowheads="1"/>
          </p:cNvSpPr>
          <p:nvPr/>
        </p:nvSpPr>
        <p:spPr bwMode="blackWhite">
          <a:xfrm>
            <a:off x="5657851" y="35686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1" name="Text Box 26"/>
          <p:cNvSpPr txBox="1">
            <a:spLocks noChangeArrowheads="1"/>
          </p:cNvSpPr>
          <p:nvPr/>
        </p:nvSpPr>
        <p:spPr bwMode="black">
          <a:xfrm>
            <a:off x="6672064" y="5533926"/>
            <a:ext cx="1948381"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Prodotto</a:t>
            </a:r>
            <a:endParaRPr lang="en-US" sz="2000" dirty="0">
              <a:solidFill>
                <a:srgbClr val="000066"/>
              </a:solidFill>
            </a:endParaRPr>
          </a:p>
        </p:txBody>
      </p:sp>
      <p:sp>
        <p:nvSpPr>
          <p:cNvPr id="25" name="Line 12"/>
          <p:cNvSpPr>
            <a:spLocks noChangeShapeType="1"/>
          </p:cNvSpPr>
          <p:nvPr/>
        </p:nvSpPr>
        <p:spPr bwMode="black">
          <a:xfrm>
            <a:off x="4716760" y="2060848"/>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7620000" y="4005065"/>
            <a:ext cx="971550"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a:off x="6096000" y="2708920"/>
            <a:ext cx="369168"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2" name="CasellaDiTesto 31"/>
          <p:cNvSpPr txBox="1"/>
          <p:nvPr/>
        </p:nvSpPr>
        <p:spPr>
          <a:xfrm>
            <a:off x="2913810" y="2924945"/>
            <a:ext cx="589902" cy="479575"/>
          </a:xfrm>
          <a:prstGeom prst="rect">
            <a:avLst/>
          </a:prstGeom>
          <a:noFill/>
        </p:spPr>
        <p:txBody>
          <a:bodyPr wrap="square" rtlCol="0">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a:solidFill>
                  <a:srgbClr val="C00000"/>
                </a:solidFill>
                <a:latin typeface="Cambria Math" panose="02040503050406030204" pitchFamily="18" charset="0"/>
                <a:ea typeface="Cambria Math" panose="02040503050406030204" pitchFamily="18" charset="0"/>
              </a:rPr>
              <a:t>’</a:t>
            </a:r>
            <a:endParaRPr lang="en-US" sz="2400" b="1" i="1" dirty="0">
              <a:latin typeface="Cambria Math" panose="02040503050406030204" pitchFamily="18" charset="0"/>
              <a:ea typeface="Cambria Math" panose="02040503050406030204" pitchFamily="18" charset="0"/>
            </a:endParaRPr>
          </a:p>
        </p:txBody>
      </p:sp>
      <p:cxnSp>
        <p:nvCxnSpPr>
          <p:cNvPr id="33" name="Connettore 1 32"/>
          <p:cNvCxnSpPr/>
          <p:nvPr/>
        </p:nvCxnSpPr>
        <p:spPr>
          <a:xfrm>
            <a:off x="3408424" y="3140968"/>
            <a:ext cx="2831593" cy="0"/>
          </a:xfrm>
          <a:prstGeom prst="line">
            <a:avLst/>
          </a:prstGeom>
          <a:ln>
            <a:solidFill>
              <a:srgbClr val="000099"/>
            </a:solidFill>
            <a:prstDash val="sysDot"/>
          </a:ln>
        </p:spPr>
        <p:style>
          <a:lnRef idx="2">
            <a:schemeClr val="accent1"/>
          </a:lnRef>
          <a:fillRef idx="0">
            <a:schemeClr val="accent1"/>
          </a:fillRef>
          <a:effectRef idx="1">
            <a:schemeClr val="accent1"/>
          </a:effectRef>
          <a:fontRef idx="minor">
            <a:schemeClr val="tx1"/>
          </a:fontRef>
        </p:style>
      </p:cxnSp>
      <p:sp>
        <p:nvSpPr>
          <p:cNvPr id="35" name="Oval 21"/>
          <p:cNvSpPr>
            <a:spLocks noChangeArrowheads="1"/>
          </p:cNvSpPr>
          <p:nvPr/>
        </p:nvSpPr>
        <p:spPr bwMode="blackWhite">
          <a:xfrm>
            <a:off x="6240017" y="30955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4" name="Rectangle 2"/>
          <p:cNvSpPr txBox="1">
            <a:spLocks noChangeArrowheads="1"/>
          </p:cNvSpPr>
          <p:nvPr/>
        </p:nvSpPr>
        <p:spPr>
          <a:xfrm>
            <a:off x="1502239" y="86472"/>
            <a:ext cx="10156371" cy="936104"/>
          </a:xfrm>
          <a:prstGeom prst="rect">
            <a:avLst/>
          </a:prstGeom>
          <a:solidFill>
            <a:srgbClr val="CCFFCC"/>
          </a:solidFill>
          <a:ln>
            <a:solidFill>
              <a:schemeClr val="accent1">
                <a:lumMod val="50000"/>
              </a:schemeClr>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en-US" sz="2400" dirty="0" smtClean="0">
                <a:latin typeface="+mn-lt"/>
              </a:rPr>
              <a:t>Politiche espansive per </a:t>
            </a:r>
            <a:r>
              <a:rPr lang="it-IT" altLang="en-US" sz="2400" b="1" dirty="0"/>
              <a:t>aumentare l’occupazione </a:t>
            </a:r>
            <a:r>
              <a:rPr lang="it-IT" altLang="en-US" sz="2400" dirty="0" smtClean="0">
                <a:latin typeface="+mn-lt"/>
              </a:rPr>
              <a:t>(2)</a:t>
            </a:r>
            <a:endParaRPr lang="it-IT" altLang="en-US" sz="2400" dirty="0">
              <a:latin typeface="+mn-lt"/>
            </a:endParaRPr>
          </a:p>
        </p:txBody>
      </p:sp>
      <p:sp>
        <p:nvSpPr>
          <p:cNvPr id="20" name="CasellaDiTesto 19"/>
          <p:cNvSpPr txBox="1"/>
          <p:nvPr/>
        </p:nvSpPr>
        <p:spPr>
          <a:xfrm>
            <a:off x="8434137" y="1043238"/>
            <a:ext cx="3224473" cy="4493538"/>
          </a:xfrm>
          <a:prstGeom prst="rect">
            <a:avLst/>
          </a:prstGeom>
          <a:solidFill>
            <a:schemeClr val="accent4">
              <a:lumMod val="20000"/>
              <a:lumOff val="80000"/>
            </a:schemeClr>
          </a:solidFill>
        </p:spPr>
        <p:txBody>
          <a:bodyPr wrap="square" rtlCol="0">
            <a:spAutoFit/>
          </a:bodyPr>
          <a:lstStyle/>
          <a:p>
            <a:r>
              <a:rPr lang="it-IT" u="sng" dirty="0" smtClean="0"/>
              <a:t>Ipotesi</a:t>
            </a:r>
            <a:r>
              <a:rPr lang="it-IT" b="1" dirty="0" smtClean="0"/>
              <a:t>: CAMBI FISSI</a:t>
            </a:r>
          </a:p>
          <a:p>
            <a:pPr>
              <a:spcBef>
                <a:spcPts val="600"/>
              </a:spcBef>
            </a:pPr>
            <a:r>
              <a:rPr lang="it-IT" sz="1600" i="1" dirty="0" smtClean="0">
                <a:solidFill>
                  <a:srgbClr val="00B050"/>
                </a:solidFill>
              </a:rPr>
              <a:t>Analizziamo più in profondità lo stesso caso già visto nella </a:t>
            </a:r>
            <a:r>
              <a:rPr lang="it-IT" sz="1600" i="1" dirty="0" err="1" smtClean="0">
                <a:solidFill>
                  <a:srgbClr val="00B050"/>
                </a:solidFill>
              </a:rPr>
              <a:t>lez</a:t>
            </a:r>
            <a:r>
              <a:rPr lang="it-IT" sz="1600" i="1" dirty="0" smtClean="0">
                <a:solidFill>
                  <a:srgbClr val="00B050"/>
                </a:solidFill>
              </a:rPr>
              <a:t>. </a:t>
            </a:r>
            <a:r>
              <a:rPr lang="it-IT" sz="1600" i="1" dirty="0" smtClean="0">
                <a:solidFill>
                  <a:srgbClr val="00B050"/>
                </a:solidFill>
              </a:rPr>
              <a:t>14a</a:t>
            </a:r>
            <a:r>
              <a:rPr lang="it-IT" sz="1600" i="1" dirty="0" smtClean="0">
                <a:solidFill>
                  <a:srgbClr val="00B050"/>
                </a:solidFill>
              </a:rPr>
              <a:t>. </a:t>
            </a:r>
          </a:p>
          <a:p>
            <a:pPr>
              <a:spcBef>
                <a:spcPts val="600"/>
              </a:spcBef>
            </a:pPr>
            <a:r>
              <a:rPr lang="it-IT" u="sng" dirty="0" smtClean="0"/>
              <a:t>Due esiti alternativi </a:t>
            </a:r>
            <a:r>
              <a:rPr lang="it-IT" dirty="0" smtClean="0"/>
              <a:t>della politica espansiva:</a:t>
            </a:r>
          </a:p>
          <a:p>
            <a:pPr marL="342900" indent="-342900">
              <a:spcBef>
                <a:spcPts val="600"/>
              </a:spcBef>
              <a:buAutoNum type="alphaUcParenBoth"/>
            </a:pPr>
            <a:r>
              <a:rPr lang="it-IT" dirty="0" smtClean="0"/>
              <a:t>La AS si adegua rapidamente all’aumento dell’inflazione</a:t>
            </a:r>
          </a:p>
          <a:p>
            <a:pPr marL="342900" indent="-342900">
              <a:spcBef>
                <a:spcPts val="600"/>
              </a:spcBef>
              <a:buAutoNum type="alphaUcParenBoth"/>
            </a:pPr>
            <a:r>
              <a:rPr lang="it-IT" dirty="0" smtClean="0"/>
              <a:t>La AS rimane temporaneamente fissa (</a:t>
            </a:r>
            <a:r>
              <a:rPr lang="it-IT" i="1" dirty="0" smtClean="0"/>
              <a:t>ossia</a:t>
            </a:r>
            <a:r>
              <a:rPr lang="it-IT" dirty="0" smtClean="0"/>
              <a:t>: o le aspettative di inflazione rimangono ancorate a </a:t>
            </a:r>
            <a:r>
              <a:rPr lang="it-IT" b="1" i="1" dirty="0">
                <a:solidFill>
                  <a:srgbClr val="C00000"/>
                </a:solidFill>
                <a:latin typeface="Cambria Math" panose="02040503050406030204" pitchFamily="18" charset="0"/>
                <a:ea typeface="Cambria Math" panose="02040503050406030204" pitchFamily="18" charset="0"/>
              </a:rPr>
              <a:t>π*</a:t>
            </a:r>
            <a:r>
              <a:rPr lang="it-IT" b="1" i="1" dirty="0">
                <a:solidFill>
                  <a:srgbClr val="C00000"/>
                </a:solidFill>
              </a:rPr>
              <a:t> </a:t>
            </a:r>
            <a:r>
              <a:rPr lang="it-IT" b="1" i="1" dirty="0" smtClean="0">
                <a:solidFill>
                  <a:srgbClr val="C00000"/>
                </a:solidFill>
              </a:rPr>
              <a:t>; </a:t>
            </a:r>
            <a:r>
              <a:rPr lang="it-IT" i="1" dirty="0"/>
              <a:t>oppure </a:t>
            </a:r>
            <a:r>
              <a:rPr lang="it-IT" dirty="0" smtClean="0"/>
              <a:t>i salari non si adeguano all’aumento delle aspettative)</a:t>
            </a:r>
            <a:endParaRPr lang="it-IT" dirty="0"/>
          </a:p>
        </p:txBody>
      </p:sp>
      <p:cxnSp>
        <p:nvCxnSpPr>
          <p:cNvPr id="36" name="Connettore 2 35"/>
          <p:cNvCxnSpPr/>
          <p:nvPr/>
        </p:nvCxnSpPr>
        <p:spPr>
          <a:xfrm flipV="1">
            <a:off x="6612978" y="3743226"/>
            <a:ext cx="328862" cy="36201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1490597" y="1359962"/>
            <a:ext cx="1311193" cy="646331"/>
          </a:xfrm>
          <a:prstGeom prst="rect">
            <a:avLst/>
          </a:prstGeom>
          <a:solidFill>
            <a:schemeClr val="bg2">
              <a:lumMod val="90000"/>
            </a:schemeClr>
          </a:solidFill>
        </p:spPr>
        <p:txBody>
          <a:bodyPr wrap="none" rtlCol="0">
            <a:spAutoFit/>
          </a:bodyPr>
          <a:lstStyle/>
          <a:p>
            <a:r>
              <a:rPr lang="en-GB" i="1" dirty="0" smtClean="0">
                <a:solidFill>
                  <a:srgbClr val="00B050"/>
                </a:solidFill>
              </a:rPr>
              <a:t>V. Lez. </a:t>
            </a:r>
            <a:r>
              <a:rPr lang="en-GB" i="1" dirty="0" smtClean="0">
                <a:solidFill>
                  <a:srgbClr val="00B050"/>
                </a:solidFill>
              </a:rPr>
              <a:t>14a </a:t>
            </a:r>
            <a:endParaRPr lang="en-GB" i="1" dirty="0" smtClean="0">
              <a:solidFill>
                <a:srgbClr val="00B050"/>
              </a:solidFill>
            </a:endParaRPr>
          </a:p>
          <a:p>
            <a:r>
              <a:rPr lang="en-GB" i="1" dirty="0" smtClean="0">
                <a:solidFill>
                  <a:srgbClr val="00B050"/>
                </a:solidFill>
              </a:rPr>
              <a:t>e BW </a:t>
            </a:r>
            <a:r>
              <a:rPr lang="en-GB" i="1" dirty="0" smtClean="0">
                <a:solidFill>
                  <a:srgbClr val="00B050"/>
                </a:solidFill>
              </a:rPr>
              <a:t>14.2.5</a:t>
            </a:r>
            <a:endParaRPr lang="en-GB" i="1" dirty="0">
              <a:solidFill>
                <a:srgbClr val="00B050"/>
              </a:solidFill>
            </a:endParaRPr>
          </a:p>
        </p:txBody>
      </p:sp>
      <p:sp>
        <p:nvSpPr>
          <p:cNvPr id="22" name="Segnaposto piè di pagina 21"/>
          <p:cNvSpPr>
            <a:spLocks noGrp="1"/>
          </p:cNvSpPr>
          <p:nvPr>
            <p:ph type="ftr" sz="quarter" idx="11"/>
          </p:nvPr>
        </p:nvSpPr>
        <p:spPr>
          <a:xfrm>
            <a:off x="1409700" y="6285603"/>
            <a:ext cx="4114800" cy="365125"/>
          </a:xfrm>
        </p:spPr>
        <p:txBody>
          <a:bodyPr/>
          <a:lstStyle/>
          <a:p>
            <a:pPr algn="l"/>
            <a:r>
              <a:rPr lang="it-IT" dirty="0" err="1" smtClean="0"/>
              <a:t>Lez</a:t>
            </a:r>
            <a:r>
              <a:rPr lang="it-IT" dirty="0" smtClean="0"/>
              <a:t>. 16: Politiche DA</a:t>
            </a:r>
            <a:endParaRPr lang="en-US" dirty="0"/>
          </a:p>
        </p:txBody>
      </p:sp>
      <p:sp>
        <p:nvSpPr>
          <p:cNvPr id="26" name="Segnaposto numero diapositiva 25"/>
          <p:cNvSpPr>
            <a:spLocks noGrp="1"/>
          </p:cNvSpPr>
          <p:nvPr>
            <p:ph type="sldNum" sz="quarter" idx="12"/>
          </p:nvPr>
        </p:nvSpPr>
        <p:spPr/>
        <p:txBody>
          <a:bodyPr/>
          <a:lstStyle/>
          <a:p>
            <a:fld id="{C4DF08F0-7527-418C-A9E9-D730B5F6038F}" type="slidenum">
              <a:rPr lang="en-US" smtClean="0"/>
              <a:t>6</a:t>
            </a:fld>
            <a:endParaRPr lang="en-US"/>
          </a:p>
        </p:txBody>
      </p:sp>
    </p:spTree>
    <p:extLst>
      <p:ext uri="{BB962C8B-B14F-4D97-AF65-F5344CB8AC3E}">
        <p14:creationId xmlns:p14="http://schemas.microsoft.com/office/powerpoint/2010/main" val="3359206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409951" y="1359962"/>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1312069" y="3099465"/>
            <a:ext cx="2322512" cy="400110"/>
          </a:xfrm>
          <a:prstGeom prst="rect">
            <a:avLst/>
          </a:prstGeom>
          <a:noFill/>
          <a:ln w="9525">
            <a:noFill/>
            <a:miter lim="800000"/>
            <a:headEnd/>
            <a:tailEnd/>
          </a:ln>
        </p:spPr>
        <p:txBody>
          <a:bodyPr>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sp>
        <p:nvSpPr>
          <p:cNvPr id="7" name="Line 9"/>
          <p:cNvSpPr>
            <a:spLocks noChangeShapeType="1"/>
          </p:cNvSpPr>
          <p:nvPr/>
        </p:nvSpPr>
        <p:spPr bwMode="black">
          <a:xfrm flipV="1">
            <a:off x="4241251" y="2666841"/>
            <a:ext cx="2667000" cy="2133600"/>
          </a:xfrm>
          <a:prstGeom prst="line">
            <a:avLst/>
          </a:prstGeom>
          <a:noFill/>
          <a:ln w="38100">
            <a:solidFill>
              <a:srgbClr val="FF8000"/>
            </a:solidFill>
            <a:round/>
            <a:headEnd/>
            <a:tailEnd/>
          </a:ln>
        </p:spPr>
        <p:txBody>
          <a:bodyPr/>
          <a:lstStyle/>
          <a:p>
            <a:endParaRPr lang="it-IT" sz="2000"/>
          </a:p>
        </p:txBody>
      </p:sp>
      <p:sp>
        <p:nvSpPr>
          <p:cNvPr id="10" name="Line 12"/>
          <p:cNvSpPr>
            <a:spLocks noChangeShapeType="1"/>
          </p:cNvSpPr>
          <p:nvPr/>
        </p:nvSpPr>
        <p:spPr bwMode="black">
          <a:xfrm>
            <a:off x="4191000" y="2555776"/>
            <a:ext cx="2819400" cy="1981200"/>
          </a:xfrm>
          <a:prstGeom prst="line">
            <a:avLst/>
          </a:prstGeom>
          <a:noFill/>
          <a:ln w="38100">
            <a:solidFill>
              <a:srgbClr val="FF0000"/>
            </a:solidFill>
            <a:round/>
            <a:headEnd/>
            <a:tailEnd/>
          </a:ln>
        </p:spPr>
        <p:txBody>
          <a:bodyPr/>
          <a:lstStyle/>
          <a:p>
            <a:endParaRPr lang="it-IT" sz="2000"/>
          </a:p>
        </p:txBody>
      </p:sp>
      <p:sp>
        <p:nvSpPr>
          <p:cNvPr id="12" name="Text Box 14"/>
          <p:cNvSpPr txBox="1">
            <a:spLocks noChangeArrowheads="1"/>
          </p:cNvSpPr>
          <p:nvPr/>
        </p:nvSpPr>
        <p:spPr bwMode="black">
          <a:xfrm>
            <a:off x="5295900" y="3705126"/>
            <a:ext cx="533400" cy="400110"/>
          </a:xfrm>
          <a:prstGeom prst="rect">
            <a:avLst/>
          </a:prstGeom>
          <a:noFill/>
          <a:ln w="9525">
            <a:noFill/>
            <a:miter lim="800000"/>
            <a:headEnd/>
            <a:tailEnd/>
          </a:ln>
        </p:spPr>
        <p:txBody>
          <a:bodyPr>
            <a:spAutoFit/>
          </a:bodyPr>
          <a:lstStyle/>
          <a:p>
            <a:pPr algn="ctr">
              <a:spcBef>
                <a:spcPct val="50000"/>
              </a:spcBef>
            </a:pPr>
            <a:r>
              <a:rPr lang="de-DE" sz="2000" i="1" dirty="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5448300" y="5533926"/>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a:off x="5715000" y="2028726"/>
            <a:ext cx="0" cy="3505200"/>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nvPr>
        </p:nvGraphicFramePr>
        <p:xfrm>
          <a:off x="5410200" y="1647726"/>
          <a:ext cx="622300" cy="292100"/>
        </p:xfrm>
        <a:graphic>
          <a:graphicData uri="http://schemas.openxmlformats.org/presentationml/2006/ole">
            <mc:AlternateContent xmlns:mc="http://schemas.openxmlformats.org/markup-compatibility/2006">
              <mc:Choice xmlns:v="urn:schemas-microsoft-com:vml" Requires="v">
                <p:oleObj spid="_x0000_s7202" name="Equation" r:id="rId4" imgW="813600" imgH="380880" progId="">
                  <p:embed/>
                </p:oleObj>
              </mc:Choice>
              <mc:Fallback>
                <p:oleObj name="Equation" r:id="rId4" imgW="8136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164772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3489176" y="3645024"/>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7239000" y="3438426"/>
            <a:ext cx="1524000" cy="400110"/>
          </a:xfrm>
          <a:prstGeom prst="rect">
            <a:avLst/>
          </a:prstGeom>
          <a:noFill/>
          <a:ln w="9525">
            <a:noFill/>
            <a:miter lim="800000"/>
            <a:headEnd/>
            <a:tailEnd/>
          </a:ln>
        </p:spPr>
        <p:txBody>
          <a:bodyPr>
            <a:spAutoFit/>
          </a:bodyPr>
          <a:lstStyle/>
          <a:p>
            <a:pPr algn="ctr" eaLnBrk="0" hangingPunct="0">
              <a:spcBef>
                <a:spcPct val="50000"/>
              </a:spcBef>
            </a:pPr>
            <a:r>
              <a:rPr lang="de-DE" sz="2000" i="1">
                <a:solidFill>
                  <a:srgbClr val="000066"/>
                </a:solidFill>
              </a:rPr>
              <a:t>LAD</a:t>
            </a:r>
            <a:endParaRPr lang="en-US" sz="2000">
              <a:solidFill>
                <a:srgbClr val="000066"/>
              </a:solidFill>
            </a:endParaRPr>
          </a:p>
        </p:txBody>
      </p:sp>
      <p:graphicFrame>
        <p:nvGraphicFramePr>
          <p:cNvPr id="18" name="Object 20"/>
          <p:cNvGraphicFramePr>
            <a:graphicFrameLocks noChangeAspect="1"/>
          </p:cNvGraphicFramePr>
          <p:nvPr>
            <p:extLst/>
          </p:nvPr>
        </p:nvGraphicFramePr>
        <p:xfrm>
          <a:off x="3060700" y="3489226"/>
          <a:ext cx="292100" cy="254000"/>
        </p:xfrm>
        <a:graphic>
          <a:graphicData uri="http://schemas.openxmlformats.org/presentationml/2006/ole">
            <mc:AlternateContent xmlns:mc="http://schemas.openxmlformats.org/markup-compatibility/2006">
              <mc:Choice xmlns:v="urn:schemas-microsoft-com:vml" Requires="v">
                <p:oleObj spid="_x0000_s7203" name="Equation" r:id="rId6" imgW="381240" imgH="330120" progId="">
                  <p:embed/>
                </p:oleObj>
              </mc:Choice>
              <mc:Fallback>
                <p:oleObj name="Equation" r:id="rId6" imgW="381240" imgH="3301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0700" y="3489226"/>
                        <a:ext cx="2921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Oval 21"/>
          <p:cNvSpPr>
            <a:spLocks noChangeArrowheads="1"/>
          </p:cNvSpPr>
          <p:nvPr/>
        </p:nvSpPr>
        <p:spPr bwMode="blackWhite">
          <a:xfrm>
            <a:off x="5657851" y="35686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1" name="Text Box 26"/>
          <p:cNvSpPr txBox="1">
            <a:spLocks noChangeArrowheads="1"/>
          </p:cNvSpPr>
          <p:nvPr/>
        </p:nvSpPr>
        <p:spPr bwMode="black">
          <a:xfrm>
            <a:off x="6672064" y="5533926"/>
            <a:ext cx="1948381"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Prodotto</a:t>
            </a:r>
            <a:endParaRPr lang="en-US" sz="2000" dirty="0">
              <a:solidFill>
                <a:srgbClr val="000066"/>
              </a:solidFill>
            </a:endParaRPr>
          </a:p>
        </p:txBody>
      </p:sp>
      <p:sp>
        <p:nvSpPr>
          <p:cNvPr id="25" name="Line 12"/>
          <p:cNvSpPr>
            <a:spLocks noChangeShapeType="1"/>
          </p:cNvSpPr>
          <p:nvPr/>
        </p:nvSpPr>
        <p:spPr bwMode="black">
          <a:xfrm>
            <a:off x="4716760" y="2060848"/>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7620000" y="4005065"/>
            <a:ext cx="661737"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a:off x="6096000" y="2708920"/>
            <a:ext cx="369168"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2" name="CasellaDiTesto 31"/>
          <p:cNvSpPr txBox="1"/>
          <p:nvPr/>
        </p:nvSpPr>
        <p:spPr>
          <a:xfrm>
            <a:off x="2913810" y="2924945"/>
            <a:ext cx="589902" cy="479575"/>
          </a:xfrm>
          <a:prstGeom prst="rect">
            <a:avLst/>
          </a:prstGeom>
          <a:noFill/>
        </p:spPr>
        <p:txBody>
          <a:bodyPr wrap="square" rtlCol="0">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a:solidFill>
                  <a:srgbClr val="C00000"/>
                </a:solidFill>
                <a:latin typeface="Cambria Math" panose="02040503050406030204" pitchFamily="18" charset="0"/>
                <a:ea typeface="Cambria Math" panose="02040503050406030204" pitchFamily="18" charset="0"/>
              </a:rPr>
              <a:t>’</a:t>
            </a:r>
            <a:endParaRPr lang="en-US" sz="2400" b="1" i="1" dirty="0">
              <a:latin typeface="Cambria Math" panose="02040503050406030204" pitchFamily="18" charset="0"/>
              <a:ea typeface="Cambria Math" panose="02040503050406030204" pitchFamily="18" charset="0"/>
            </a:endParaRPr>
          </a:p>
        </p:txBody>
      </p:sp>
      <p:cxnSp>
        <p:nvCxnSpPr>
          <p:cNvPr id="33" name="Connettore 1 32"/>
          <p:cNvCxnSpPr/>
          <p:nvPr/>
        </p:nvCxnSpPr>
        <p:spPr>
          <a:xfrm>
            <a:off x="3408424" y="3140968"/>
            <a:ext cx="2831593" cy="0"/>
          </a:xfrm>
          <a:prstGeom prst="line">
            <a:avLst/>
          </a:prstGeom>
          <a:ln>
            <a:solidFill>
              <a:srgbClr val="000099"/>
            </a:solidFill>
            <a:prstDash val="sysDot"/>
          </a:ln>
        </p:spPr>
        <p:style>
          <a:lnRef idx="2">
            <a:schemeClr val="accent1"/>
          </a:lnRef>
          <a:fillRef idx="0">
            <a:schemeClr val="accent1"/>
          </a:fillRef>
          <a:effectRef idx="1">
            <a:schemeClr val="accent1"/>
          </a:effectRef>
          <a:fontRef idx="minor">
            <a:schemeClr val="tx1"/>
          </a:fontRef>
        </p:style>
      </p:cxnSp>
      <p:sp>
        <p:nvSpPr>
          <p:cNvPr id="35" name="Oval 21"/>
          <p:cNvSpPr>
            <a:spLocks noChangeArrowheads="1"/>
          </p:cNvSpPr>
          <p:nvPr/>
        </p:nvSpPr>
        <p:spPr bwMode="blackWhite">
          <a:xfrm>
            <a:off x="6240017" y="30955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4" name="Rectangle 2"/>
          <p:cNvSpPr txBox="1">
            <a:spLocks noChangeArrowheads="1"/>
          </p:cNvSpPr>
          <p:nvPr/>
        </p:nvSpPr>
        <p:spPr>
          <a:xfrm>
            <a:off x="1502239" y="86472"/>
            <a:ext cx="10156371" cy="936104"/>
          </a:xfrm>
          <a:prstGeom prst="rect">
            <a:avLst/>
          </a:prstGeom>
          <a:solidFill>
            <a:srgbClr val="CCFFCC"/>
          </a:solidFill>
          <a:ln>
            <a:solidFill>
              <a:schemeClr val="accent1">
                <a:lumMod val="50000"/>
              </a:schemeClr>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en-US" sz="2400" dirty="0" smtClean="0">
                <a:latin typeface="+mn-lt"/>
              </a:rPr>
              <a:t>Politiche espansive per </a:t>
            </a:r>
            <a:r>
              <a:rPr lang="it-IT" altLang="en-US" sz="2400" b="1" dirty="0"/>
              <a:t>aumentare l’occupazione </a:t>
            </a:r>
            <a:r>
              <a:rPr lang="it-IT" altLang="en-US" sz="2400" dirty="0" smtClean="0">
                <a:latin typeface="+mn-lt"/>
              </a:rPr>
              <a:t>(2.A)</a:t>
            </a:r>
            <a:endParaRPr lang="it-IT" altLang="en-US" sz="2400" dirty="0">
              <a:latin typeface="+mn-lt"/>
            </a:endParaRPr>
          </a:p>
        </p:txBody>
      </p:sp>
      <p:sp>
        <p:nvSpPr>
          <p:cNvPr id="20" name="CasellaDiTesto 19"/>
          <p:cNvSpPr txBox="1"/>
          <p:nvPr/>
        </p:nvSpPr>
        <p:spPr>
          <a:xfrm>
            <a:off x="8434137" y="90738"/>
            <a:ext cx="3757863" cy="6678751"/>
          </a:xfrm>
          <a:prstGeom prst="rect">
            <a:avLst/>
          </a:prstGeom>
          <a:solidFill>
            <a:schemeClr val="accent4">
              <a:lumMod val="20000"/>
              <a:lumOff val="80000"/>
            </a:schemeClr>
          </a:solidFill>
        </p:spPr>
        <p:txBody>
          <a:bodyPr wrap="square" rtlCol="0">
            <a:spAutoFit/>
          </a:bodyPr>
          <a:lstStyle/>
          <a:p>
            <a:r>
              <a:rPr lang="it-IT" u="sng" dirty="0" smtClean="0"/>
              <a:t>Ipotesi</a:t>
            </a:r>
            <a:r>
              <a:rPr lang="it-IT" b="1" dirty="0" smtClean="0"/>
              <a:t>: CAMBI FISSI</a:t>
            </a:r>
          </a:p>
          <a:p>
            <a:pPr>
              <a:spcBef>
                <a:spcPts val="600"/>
              </a:spcBef>
            </a:pPr>
            <a:r>
              <a:rPr lang="it-IT" i="1" dirty="0" smtClean="0">
                <a:solidFill>
                  <a:srgbClr val="00B050"/>
                </a:solidFill>
              </a:rPr>
              <a:t>Caso (A): </a:t>
            </a:r>
            <a:r>
              <a:rPr lang="it-IT" dirty="0" smtClean="0"/>
              <a:t>La </a:t>
            </a:r>
            <a:r>
              <a:rPr lang="it-IT" dirty="0"/>
              <a:t>AS si adegua rapidamente all’aumento dell’inflazione</a:t>
            </a:r>
          </a:p>
          <a:p>
            <a:pPr>
              <a:spcBef>
                <a:spcPts val="600"/>
              </a:spcBef>
            </a:pPr>
            <a:r>
              <a:rPr lang="it-IT" u="sng" dirty="0" smtClean="0"/>
              <a:t>Conseguenze</a:t>
            </a:r>
            <a:r>
              <a:rPr lang="it-IT" dirty="0" smtClean="0"/>
              <a:t> della politica espansiva:</a:t>
            </a:r>
          </a:p>
          <a:p>
            <a:pPr marL="285750" indent="-285750">
              <a:spcBef>
                <a:spcPts val="600"/>
              </a:spcBef>
              <a:buFont typeface="Arial" panose="020B0604020202020204" pitchFamily="34" charset="0"/>
              <a:buChar char="•"/>
            </a:pPr>
            <a:r>
              <a:rPr lang="it-IT" dirty="0" smtClean="0"/>
              <a:t>Poiché </a:t>
            </a:r>
            <a:r>
              <a:rPr lang="it-IT" b="1" i="1" dirty="0" smtClean="0">
                <a:solidFill>
                  <a:srgbClr val="C00000"/>
                </a:solidFill>
                <a:latin typeface="Cambria Math" panose="02040503050406030204" pitchFamily="18" charset="0"/>
                <a:ea typeface="Cambria Math" panose="02040503050406030204" pitchFamily="18" charset="0"/>
              </a:rPr>
              <a:t>π &gt; π*</a:t>
            </a:r>
            <a:r>
              <a:rPr lang="it-IT" b="1" i="1" dirty="0" smtClean="0">
                <a:solidFill>
                  <a:srgbClr val="C00000"/>
                </a:solidFill>
              </a:rPr>
              <a:t>  </a:t>
            </a:r>
            <a:r>
              <a:rPr lang="it-IT" dirty="0" smtClean="0"/>
              <a:t>…</a:t>
            </a:r>
          </a:p>
          <a:p>
            <a:pPr marL="285750" indent="-285750">
              <a:spcBef>
                <a:spcPts val="600"/>
              </a:spcBef>
              <a:buFont typeface="Arial" panose="020B0604020202020204" pitchFamily="34" charset="0"/>
              <a:buChar char="•"/>
            </a:pPr>
            <a:r>
              <a:rPr lang="it-IT" dirty="0" smtClean="0"/>
              <a:t>…quando </a:t>
            </a:r>
            <a:r>
              <a:rPr lang="it-IT" dirty="0"/>
              <a:t>le aspettative di inflazione si </a:t>
            </a:r>
            <a:r>
              <a:rPr lang="it-IT" dirty="0" smtClean="0"/>
              <a:t>adeguano, </a:t>
            </a:r>
            <a:r>
              <a:rPr lang="it-IT" dirty="0" smtClean="0">
                <a:solidFill>
                  <a:schemeClr val="tx2">
                    <a:lumMod val="50000"/>
                  </a:schemeClr>
                </a:solidFill>
                <a:ea typeface="Cambria Math" panose="02040503050406030204" pitchFamily="18" charset="0"/>
              </a:rPr>
              <a:t>la </a:t>
            </a:r>
            <a:r>
              <a:rPr lang="it-IT" dirty="0">
                <a:solidFill>
                  <a:schemeClr val="tx2">
                    <a:lumMod val="50000"/>
                  </a:schemeClr>
                </a:solidFill>
                <a:ea typeface="Cambria Math" panose="02040503050406030204" pitchFamily="18" charset="0"/>
              </a:rPr>
              <a:t>curva </a:t>
            </a:r>
            <a:r>
              <a:rPr lang="it-IT" b="1" dirty="0">
                <a:solidFill>
                  <a:srgbClr val="0070C0"/>
                </a:solidFill>
                <a:ea typeface="Cambria Math" panose="02040503050406030204" pitchFamily="18" charset="0"/>
              </a:rPr>
              <a:t>AS</a:t>
            </a:r>
            <a:r>
              <a:rPr lang="it-IT" dirty="0">
                <a:solidFill>
                  <a:schemeClr val="tx2">
                    <a:lumMod val="50000"/>
                  </a:schemeClr>
                </a:solidFill>
                <a:ea typeface="Cambria Math" panose="02040503050406030204" pitchFamily="18" charset="0"/>
              </a:rPr>
              <a:t> si trasla verso </a:t>
            </a:r>
            <a:r>
              <a:rPr lang="it-IT" u="sng" dirty="0">
                <a:solidFill>
                  <a:schemeClr val="tx2">
                    <a:lumMod val="50000"/>
                  </a:schemeClr>
                </a:solidFill>
                <a:ea typeface="Cambria Math" panose="02040503050406030204" pitchFamily="18" charset="0"/>
              </a:rPr>
              <a:t>l’alto</a:t>
            </a:r>
            <a:r>
              <a:rPr lang="it-IT" dirty="0">
                <a:solidFill>
                  <a:schemeClr val="tx2">
                    <a:lumMod val="50000"/>
                  </a:schemeClr>
                </a:solidFill>
                <a:ea typeface="Cambria Math" panose="02040503050406030204" pitchFamily="18" charset="0"/>
              </a:rPr>
              <a:t>.</a:t>
            </a:r>
          </a:p>
          <a:p>
            <a:pPr marL="285750" indent="-285750">
              <a:spcBef>
                <a:spcPts val="600"/>
              </a:spcBef>
              <a:buFont typeface="Arial" panose="020B0604020202020204" pitchFamily="34" charset="0"/>
              <a:buChar char="•"/>
            </a:pPr>
            <a:r>
              <a:rPr lang="it-IT" dirty="0" smtClean="0"/>
              <a:t>Gradualmente si arriva al punto </a:t>
            </a:r>
            <a:r>
              <a:rPr lang="it-IT" b="1" i="1" dirty="0" smtClean="0"/>
              <a:t>E</a:t>
            </a:r>
            <a:r>
              <a:rPr lang="it-IT" dirty="0" smtClean="0"/>
              <a:t>, nel quale:</a:t>
            </a:r>
          </a:p>
          <a:p>
            <a:pPr marL="342900" indent="-342900">
              <a:spcBef>
                <a:spcPts val="600"/>
              </a:spcBef>
              <a:buFont typeface="+mj-lt"/>
              <a:buAutoNum type="alphaLcPeriod"/>
            </a:pPr>
            <a:r>
              <a:rPr lang="it-IT" dirty="0" smtClean="0"/>
              <a:t>Il tasso di </a:t>
            </a:r>
            <a:r>
              <a:rPr lang="it-IT" b="1" dirty="0" smtClean="0"/>
              <a:t>cambio reale </a:t>
            </a:r>
            <a:r>
              <a:rPr lang="it-IT" dirty="0" smtClean="0"/>
              <a:t>si </a:t>
            </a:r>
            <a:r>
              <a:rPr lang="it-IT" b="1" dirty="0" smtClean="0">
                <a:solidFill>
                  <a:srgbClr val="0070C0"/>
                </a:solidFill>
              </a:rPr>
              <a:t>apprezza </a:t>
            </a:r>
            <a:r>
              <a:rPr lang="it-IT" b="1" dirty="0" smtClean="0">
                <a:solidFill>
                  <a:srgbClr val="C00000"/>
                </a:solidFill>
                <a:latin typeface="Calibri" panose="020F0502020204030204" pitchFamily="34" charset="0"/>
                <a:cs typeface="Calibri" panose="020F0502020204030204" pitchFamily="34" charset="0"/>
              </a:rPr>
              <a:t>→</a:t>
            </a:r>
            <a:r>
              <a:rPr lang="it-IT" b="1" dirty="0" smtClean="0">
                <a:solidFill>
                  <a:srgbClr val="0070C0"/>
                </a:solidFill>
                <a:latin typeface="Calibri" panose="020F0502020204030204" pitchFamily="34" charset="0"/>
                <a:cs typeface="Calibri" panose="020F0502020204030204" pitchFamily="34" charset="0"/>
              </a:rPr>
              <a:t> </a:t>
            </a:r>
            <a:r>
              <a:rPr lang="it-IT" dirty="0" smtClean="0">
                <a:latin typeface="Calibri" panose="020F0502020204030204" pitchFamily="34" charset="0"/>
                <a:cs typeface="Calibri" panose="020F0502020204030204" pitchFamily="34" charset="0"/>
              </a:rPr>
              <a:t>il </a:t>
            </a:r>
            <a:r>
              <a:rPr lang="it-IT" dirty="0" smtClean="0"/>
              <a:t>saldo </a:t>
            </a:r>
            <a:r>
              <a:rPr lang="it-IT" b="1" dirty="0" smtClean="0">
                <a:solidFill>
                  <a:srgbClr val="0070C0"/>
                </a:solidFill>
              </a:rPr>
              <a:t>NX</a:t>
            </a:r>
            <a:r>
              <a:rPr lang="it-IT" dirty="0" smtClean="0"/>
              <a:t> si </a:t>
            </a:r>
            <a:r>
              <a:rPr lang="it-IT" b="1" dirty="0" smtClean="0">
                <a:solidFill>
                  <a:srgbClr val="0070C0"/>
                </a:solidFill>
              </a:rPr>
              <a:t>riduce </a:t>
            </a:r>
            <a:r>
              <a:rPr lang="it-IT" b="1" dirty="0" smtClean="0">
                <a:solidFill>
                  <a:srgbClr val="C00000"/>
                </a:solidFill>
                <a:latin typeface="Calibri" panose="020F0502020204030204" pitchFamily="34" charset="0"/>
                <a:cs typeface="Calibri" panose="020F0502020204030204" pitchFamily="34" charset="0"/>
              </a:rPr>
              <a:t>→ </a:t>
            </a:r>
            <a:r>
              <a:rPr lang="it-IT" b="1" dirty="0" smtClean="0">
                <a:solidFill>
                  <a:srgbClr val="0070C0"/>
                </a:solidFill>
              </a:rPr>
              <a:t>AD</a:t>
            </a:r>
            <a:r>
              <a:rPr lang="it-IT" dirty="0" smtClean="0"/>
              <a:t> trasla a sinistra.</a:t>
            </a:r>
          </a:p>
          <a:p>
            <a:pPr marL="342900" indent="-342900">
              <a:spcBef>
                <a:spcPts val="600"/>
              </a:spcBef>
              <a:buFont typeface="+mj-lt"/>
              <a:buAutoNum type="alphaLcPeriod"/>
            </a:pPr>
            <a:r>
              <a:rPr lang="it-IT" dirty="0" smtClean="0"/>
              <a:t>Si arriva nel punto </a:t>
            </a:r>
            <a:r>
              <a:rPr lang="it-IT" b="1" i="1" dirty="0" smtClean="0"/>
              <a:t>F  …</a:t>
            </a:r>
          </a:p>
          <a:p>
            <a:pPr marL="342900" indent="-342900">
              <a:spcBef>
                <a:spcPts val="600"/>
              </a:spcBef>
              <a:buFont typeface="+mj-lt"/>
              <a:buAutoNum type="alphaLcPeriod"/>
            </a:pPr>
            <a:r>
              <a:rPr lang="it-IT" dirty="0" smtClean="0"/>
              <a:t>… e quando </a:t>
            </a:r>
            <a:r>
              <a:rPr lang="it-IT" dirty="0"/>
              <a:t>le aspettative di inflazione si adeguano, </a:t>
            </a:r>
            <a:r>
              <a:rPr lang="it-IT" dirty="0">
                <a:solidFill>
                  <a:schemeClr val="tx2">
                    <a:lumMod val="50000"/>
                  </a:schemeClr>
                </a:solidFill>
                <a:ea typeface="Cambria Math" panose="02040503050406030204" pitchFamily="18" charset="0"/>
              </a:rPr>
              <a:t>la curva </a:t>
            </a:r>
            <a:r>
              <a:rPr lang="it-IT" b="1" dirty="0">
                <a:solidFill>
                  <a:srgbClr val="0070C0"/>
                </a:solidFill>
                <a:ea typeface="Cambria Math" panose="02040503050406030204" pitchFamily="18" charset="0"/>
              </a:rPr>
              <a:t>AS</a:t>
            </a:r>
            <a:r>
              <a:rPr lang="it-IT" dirty="0">
                <a:solidFill>
                  <a:schemeClr val="tx2">
                    <a:lumMod val="50000"/>
                  </a:schemeClr>
                </a:solidFill>
                <a:ea typeface="Cambria Math" panose="02040503050406030204" pitchFamily="18" charset="0"/>
              </a:rPr>
              <a:t> si trasla verso </a:t>
            </a:r>
            <a:r>
              <a:rPr lang="it-IT" dirty="0" smtClean="0">
                <a:solidFill>
                  <a:schemeClr val="tx2">
                    <a:lumMod val="50000"/>
                  </a:schemeClr>
                </a:solidFill>
                <a:ea typeface="Cambria Math" panose="02040503050406030204" pitchFamily="18" charset="0"/>
              </a:rPr>
              <a:t>il </a:t>
            </a:r>
            <a:r>
              <a:rPr lang="it-IT" u="sng" dirty="0" smtClean="0">
                <a:solidFill>
                  <a:schemeClr val="tx2">
                    <a:lumMod val="50000"/>
                  </a:schemeClr>
                </a:solidFill>
                <a:ea typeface="Cambria Math" panose="02040503050406030204" pitchFamily="18" charset="0"/>
              </a:rPr>
              <a:t>basso.</a:t>
            </a:r>
          </a:p>
          <a:p>
            <a:pPr marL="342900" indent="-342900">
              <a:spcBef>
                <a:spcPts val="600"/>
              </a:spcBef>
              <a:buFont typeface="+mj-lt"/>
              <a:buAutoNum type="alphaLcPeriod"/>
            </a:pPr>
            <a:r>
              <a:rPr lang="it-IT" dirty="0"/>
              <a:t>Si </a:t>
            </a:r>
            <a:r>
              <a:rPr lang="it-IT" dirty="0" smtClean="0"/>
              <a:t>torna nel </a:t>
            </a:r>
            <a:r>
              <a:rPr lang="it-IT" dirty="0"/>
              <a:t>punto </a:t>
            </a:r>
            <a:r>
              <a:rPr lang="it-IT" b="1" i="1" dirty="0" smtClean="0"/>
              <a:t>A</a:t>
            </a:r>
            <a:r>
              <a:rPr lang="it-IT" dirty="0" smtClean="0"/>
              <a:t> </a:t>
            </a:r>
            <a:r>
              <a:rPr lang="it-IT" dirty="0" smtClean="0"/>
              <a:t>- ma la diversa </a:t>
            </a:r>
            <a:r>
              <a:rPr lang="it-IT" dirty="0" smtClean="0"/>
              <a:t>composizione della </a:t>
            </a:r>
            <a:r>
              <a:rPr lang="it-IT" dirty="0" smtClean="0"/>
              <a:t> domanda aggregata è cambiata:</a:t>
            </a:r>
          </a:p>
          <a:p>
            <a:pPr marL="285750" indent="-285750">
              <a:spcBef>
                <a:spcPts val="600"/>
              </a:spcBef>
              <a:buFont typeface="Arial" panose="020B0604020202020204" pitchFamily="34" charset="0"/>
              <a:buChar char="•"/>
            </a:pPr>
            <a:r>
              <a:rPr lang="it-IT" b="1" dirty="0" smtClean="0">
                <a:solidFill>
                  <a:srgbClr val="0070C0"/>
                </a:solidFill>
              </a:rPr>
              <a:t>NX</a:t>
            </a:r>
            <a:r>
              <a:rPr lang="it-IT" dirty="0" smtClean="0"/>
              <a:t> sono in </a:t>
            </a:r>
            <a:r>
              <a:rPr lang="it-IT" b="1" dirty="0" smtClean="0">
                <a:solidFill>
                  <a:srgbClr val="0070C0"/>
                </a:solidFill>
              </a:rPr>
              <a:t>disavanzo.</a:t>
            </a:r>
            <a:endParaRPr lang="it-IT" b="1" dirty="0" smtClean="0">
              <a:solidFill>
                <a:srgbClr val="0070C0"/>
              </a:solidFill>
            </a:endParaRPr>
          </a:p>
        </p:txBody>
      </p:sp>
      <p:cxnSp>
        <p:nvCxnSpPr>
          <p:cNvPr id="36" name="Connettore 2 35"/>
          <p:cNvCxnSpPr/>
          <p:nvPr/>
        </p:nvCxnSpPr>
        <p:spPr>
          <a:xfrm flipV="1">
            <a:off x="6612978" y="3743226"/>
            <a:ext cx="328862" cy="36201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H="1" flipV="1">
            <a:off x="6255630" y="2361715"/>
            <a:ext cx="423148" cy="340048"/>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1490597" y="1359962"/>
            <a:ext cx="1311193" cy="646331"/>
          </a:xfrm>
          <a:prstGeom prst="rect">
            <a:avLst/>
          </a:prstGeom>
          <a:solidFill>
            <a:schemeClr val="bg2">
              <a:lumMod val="90000"/>
            </a:schemeClr>
          </a:solidFill>
        </p:spPr>
        <p:txBody>
          <a:bodyPr wrap="none" rtlCol="0">
            <a:spAutoFit/>
          </a:bodyPr>
          <a:lstStyle/>
          <a:p>
            <a:r>
              <a:rPr lang="en-GB" i="1" dirty="0" smtClean="0">
                <a:solidFill>
                  <a:srgbClr val="00B050"/>
                </a:solidFill>
              </a:rPr>
              <a:t>V. Lez. </a:t>
            </a:r>
            <a:r>
              <a:rPr lang="en-GB" i="1" dirty="0" smtClean="0">
                <a:solidFill>
                  <a:srgbClr val="00B050"/>
                </a:solidFill>
              </a:rPr>
              <a:t>14a </a:t>
            </a:r>
            <a:endParaRPr lang="en-GB" i="1" dirty="0" smtClean="0">
              <a:solidFill>
                <a:srgbClr val="00B050"/>
              </a:solidFill>
            </a:endParaRPr>
          </a:p>
          <a:p>
            <a:r>
              <a:rPr lang="en-GB" i="1" dirty="0" smtClean="0">
                <a:solidFill>
                  <a:srgbClr val="00B050"/>
                </a:solidFill>
              </a:rPr>
              <a:t>e BW </a:t>
            </a:r>
            <a:r>
              <a:rPr lang="en-GB" i="1" dirty="0" smtClean="0">
                <a:solidFill>
                  <a:srgbClr val="00B050"/>
                </a:solidFill>
              </a:rPr>
              <a:t>14.2.5</a:t>
            </a:r>
            <a:endParaRPr lang="en-GB" i="1" dirty="0">
              <a:solidFill>
                <a:srgbClr val="00B050"/>
              </a:solidFill>
            </a:endParaRPr>
          </a:p>
        </p:txBody>
      </p:sp>
      <p:sp>
        <p:nvSpPr>
          <p:cNvPr id="22" name="Segnaposto piè di pagina 21"/>
          <p:cNvSpPr>
            <a:spLocks noGrp="1"/>
          </p:cNvSpPr>
          <p:nvPr>
            <p:ph type="ftr" sz="quarter" idx="11"/>
          </p:nvPr>
        </p:nvSpPr>
        <p:spPr>
          <a:xfrm>
            <a:off x="1409700" y="6285603"/>
            <a:ext cx="4114800" cy="365125"/>
          </a:xfrm>
        </p:spPr>
        <p:txBody>
          <a:bodyPr/>
          <a:lstStyle/>
          <a:p>
            <a:pPr algn="l"/>
            <a:r>
              <a:rPr lang="it-IT" dirty="0" err="1" smtClean="0"/>
              <a:t>Lez</a:t>
            </a:r>
            <a:r>
              <a:rPr lang="it-IT" dirty="0" smtClean="0"/>
              <a:t>. 16: Politiche DA</a:t>
            </a:r>
            <a:endParaRPr lang="en-US" dirty="0"/>
          </a:p>
        </p:txBody>
      </p:sp>
      <p:sp>
        <p:nvSpPr>
          <p:cNvPr id="26" name="Segnaposto numero diapositiva 25"/>
          <p:cNvSpPr>
            <a:spLocks noGrp="1"/>
          </p:cNvSpPr>
          <p:nvPr>
            <p:ph type="sldNum" sz="quarter" idx="12"/>
          </p:nvPr>
        </p:nvSpPr>
        <p:spPr>
          <a:xfrm>
            <a:off x="9496425" y="6470650"/>
            <a:ext cx="2743200" cy="365125"/>
          </a:xfrm>
        </p:spPr>
        <p:txBody>
          <a:bodyPr/>
          <a:lstStyle/>
          <a:p>
            <a:fld id="{C4DF08F0-7527-418C-A9E9-D730B5F6038F}" type="slidenum">
              <a:rPr lang="en-US" smtClean="0"/>
              <a:t>7</a:t>
            </a:fld>
            <a:endParaRPr lang="en-US" dirty="0"/>
          </a:p>
        </p:txBody>
      </p:sp>
      <p:sp>
        <p:nvSpPr>
          <p:cNvPr id="39" name="Line 9"/>
          <p:cNvSpPr>
            <a:spLocks noChangeShapeType="1"/>
          </p:cNvSpPr>
          <p:nvPr/>
        </p:nvSpPr>
        <p:spPr bwMode="black">
          <a:xfrm flipV="1">
            <a:off x="3917401" y="2019141"/>
            <a:ext cx="2667000" cy="2133600"/>
          </a:xfrm>
          <a:prstGeom prst="line">
            <a:avLst/>
          </a:prstGeom>
          <a:noFill/>
          <a:ln w="38100">
            <a:solidFill>
              <a:srgbClr val="FF8000"/>
            </a:solidFill>
            <a:round/>
            <a:headEnd/>
            <a:tailEnd/>
          </a:ln>
        </p:spPr>
        <p:txBody>
          <a:bodyPr/>
          <a:lstStyle/>
          <a:p>
            <a:endParaRPr lang="it-IT" sz="2000"/>
          </a:p>
        </p:txBody>
      </p:sp>
      <p:sp>
        <p:nvSpPr>
          <p:cNvPr id="41" name="CasellaDiTesto 40"/>
          <p:cNvSpPr txBox="1"/>
          <p:nvPr/>
        </p:nvSpPr>
        <p:spPr>
          <a:xfrm>
            <a:off x="6581775" y="1623815"/>
            <a:ext cx="971550" cy="461665"/>
          </a:xfrm>
          <a:prstGeom prst="rect">
            <a:avLst/>
          </a:prstGeom>
          <a:noFill/>
        </p:spPr>
        <p:txBody>
          <a:bodyPr wrap="square" rtlCol="0">
            <a:spAutoFit/>
          </a:bodyPr>
          <a:lstStyle/>
          <a:p>
            <a:r>
              <a:rPr lang="it-IT" sz="2400" i="1" dirty="0" smtClean="0">
                <a:solidFill>
                  <a:srgbClr val="000099"/>
                </a:solidFill>
              </a:rPr>
              <a:t>AS’</a:t>
            </a:r>
            <a:endParaRPr lang="en-US" dirty="0"/>
          </a:p>
        </p:txBody>
      </p:sp>
      <p:sp>
        <p:nvSpPr>
          <p:cNvPr id="42" name="CasellaDiTesto 41"/>
          <p:cNvSpPr txBox="1"/>
          <p:nvPr/>
        </p:nvSpPr>
        <p:spPr>
          <a:xfrm>
            <a:off x="6905625" y="2338190"/>
            <a:ext cx="571449" cy="461665"/>
          </a:xfrm>
          <a:prstGeom prst="rect">
            <a:avLst/>
          </a:prstGeom>
          <a:noFill/>
        </p:spPr>
        <p:txBody>
          <a:bodyPr wrap="square" rtlCol="0">
            <a:spAutoFit/>
          </a:bodyPr>
          <a:lstStyle/>
          <a:p>
            <a:r>
              <a:rPr lang="it-IT" sz="2400" i="1" dirty="0" smtClean="0">
                <a:solidFill>
                  <a:srgbClr val="000099"/>
                </a:solidFill>
              </a:rPr>
              <a:t>AS</a:t>
            </a:r>
            <a:endParaRPr lang="en-US" dirty="0"/>
          </a:p>
        </p:txBody>
      </p:sp>
      <p:sp>
        <p:nvSpPr>
          <p:cNvPr id="43" name="CasellaDiTesto 42"/>
          <p:cNvSpPr txBox="1"/>
          <p:nvPr/>
        </p:nvSpPr>
        <p:spPr>
          <a:xfrm>
            <a:off x="6926161" y="4438491"/>
            <a:ext cx="627164" cy="461665"/>
          </a:xfrm>
          <a:prstGeom prst="rect">
            <a:avLst/>
          </a:prstGeom>
          <a:noFill/>
        </p:spPr>
        <p:txBody>
          <a:bodyPr wrap="square" rtlCol="0">
            <a:spAutoFit/>
          </a:bodyPr>
          <a:lstStyle/>
          <a:p>
            <a:r>
              <a:rPr lang="it-IT" sz="2400" i="1" dirty="0" smtClean="0">
                <a:solidFill>
                  <a:srgbClr val="000099"/>
                </a:solidFill>
              </a:rPr>
              <a:t>AD</a:t>
            </a:r>
            <a:endParaRPr lang="en-US" dirty="0"/>
          </a:p>
        </p:txBody>
      </p:sp>
      <p:sp>
        <p:nvSpPr>
          <p:cNvPr id="44" name="CasellaDiTesto 43"/>
          <p:cNvSpPr txBox="1"/>
          <p:nvPr/>
        </p:nvSpPr>
        <p:spPr>
          <a:xfrm>
            <a:off x="5429250" y="2289820"/>
            <a:ext cx="369168" cy="400110"/>
          </a:xfrm>
          <a:prstGeom prst="rect">
            <a:avLst/>
          </a:prstGeom>
          <a:noFill/>
        </p:spPr>
        <p:txBody>
          <a:bodyPr wrap="square" rtlCol="0">
            <a:spAutoFit/>
          </a:bodyPr>
          <a:lstStyle/>
          <a:p>
            <a:pPr algn="ctr">
              <a:spcBef>
                <a:spcPct val="50000"/>
              </a:spcBef>
            </a:pPr>
            <a:r>
              <a:rPr lang="it-IT" sz="2000" i="1" dirty="0" smtClean="0">
                <a:solidFill>
                  <a:srgbClr val="000099"/>
                </a:solidFill>
              </a:rPr>
              <a:t>E</a:t>
            </a:r>
            <a:endParaRPr lang="en-US" dirty="0"/>
          </a:p>
        </p:txBody>
      </p:sp>
      <p:sp>
        <p:nvSpPr>
          <p:cNvPr id="45" name="Oval 21"/>
          <p:cNvSpPr>
            <a:spLocks noChangeArrowheads="1"/>
          </p:cNvSpPr>
          <p:nvPr/>
        </p:nvSpPr>
        <p:spPr bwMode="blackWhite">
          <a:xfrm>
            <a:off x="5649467" y="2666877"/>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cxnSp>
        <p:nvCxnSpPr>
          <p:cNvPr id="46" name="Connettore 2 45"/>
          <p:cNvCxnSpPr/>
          <p:nvPr/>
        </p:nvCxnSpPr>
        <p:spPr>
          <a:xfrm flipH="1">
            <a:off x="4674480" y="2433440"/>
            <a:ext cx="257987" cy="271175"/>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CasellaDiTesto 47"/>
          <p:cNvSpPr txBox="1"/>
          <p:nvPr/>
        </p:nvSpPr>
        <p:spPr>
          <a:xfrm>
            <a:off x="4972050" y="2756545"/>
            <a:ext cx="369168" cy="400110"/>
          </a:xfrm>
          <a:prstGeom prst="rect">
            <a:avLst/>
          </a:prstGeom>
          <a:noFill/>
        </p:spPr>
        <p:txBody>
          <a:bodyPr wrap="square" rtlCol="0">
            <a:spAutoFit/>
          </a:bodyPr>
          <a:lstStyle/>
          <a:p>
            <a:pPr algn="ctr">
              <a:spcBef>
                <a:spcPct val="50000"/>
              </a:spcBef>
            </a:pPr>
            <a:r>
              <a:rPr lang="it-IT" sz="2000" i="1" dirty="0" smtClean="0">
                <a:solidFill>
                  <a:srgbClr val="000099"/>
                </a:solidFill>
              </a:rPr>
              <a:t>F</a:t>
            </a:r>
            <a:endParaRPr lang="en-US" dirty="0"/>
          </a:p>
        </p:txBody>
      </p:sp>
      <p:sp>
        <p:nvSpPr>
          <p:cNvPr id="49" name="Oval 21"/>
          <p:cNvSpPr>
            <a:spLocks noChangeArrowheads="1"/>
          </p:cNvSpPr>
          <p:nvPr/>
        </p:nvSpPr>
        <p:spPr bwMode="blackWhite">
          <a:xfrm>
            <a:off x="5058917" y="3124077"/>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cxnSp>
        <p:nvCxnSpPr>
          <p:cNvPr id="50" name="Connettore 2 49"/>
          <p:cNvCxnSpPr/>
          <p:nvPr/>
        </p:nvCxnSpPr>
        <p:spPr>
          <a:xfrm>
            <a:off x="4507078" y="3778088"/>
            <a:ext cx="369722" cy="3588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617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409951" y="1359962"/>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1312069" y="3099465"/>
            <a:ext cx="2322512" cy="400110"/>
          </a:xfrm>
          <a:prstGeom prst="rect">
            <a:avLst/>
          </a:prstGeom>
          <a:noFill/>
          <a:ln w="9525">
            <a:noFill/>
            <a:miter lim="800000"/>
            <a:headEnd/>
            <a:tailEnd/>
          </a:ln>
        </p:spPr>
        <p:txBody>
          <a:bodyPr>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sp>
        <p:nvSpPr>
          <p:cNvPr id="7" name="Line 9"/>
          <p:cNvSpPr>
            <a:spLocks noChangeShapeType="1"/>
          </p:cNvSpPr>
          <p:nvPr/>
        </p:nvSpPr>
        <p:spPr bwMode="black">
          <a:xfrm flipV="1">
            <a:off x="4241251" y="2666841"/>
            <a:ext cx="2667000" cy="2133600"/>
          </a:xfrm>
          <a:prstGeom prst="line">
            <a:avLst/>
          </a:prstGeom>
          <a:noFill/>
          <a:ln w="38100">
            <a:solidFill>
              <a:srgbClr val="FF8000"/>
            </a:solidFill>
            <a:round/>
            <a:headEnd/>
            <a:tailEnd/>
          </a:ln>
        </p:spPr>
        <p:txBody>
          <a:bodyPr/>
          <a:lstStyle/>
          <a:p>
            <a:endParaRPr lang="it-IT" sz="2000"/>
          </a:p>
        </p:txBody>
      </p:sp>
      <p:sp>
        <p:nvSpPr>
          <p:cNvPr id="10" name="Line 12"/>
          <p:cNvSpPr>
            <a:spLocks noChangeShapeType="1"/>
          </p:cNvSpPr>
          <p:nvPr/>
        </p:nvSpPr>
        <p:spPr bwMode="black">
          <a:xfrm>
            <a:off x="4191000" y="2555776"/>
            <a:ext cx="2819400" cy="1981200"/>
          </a:xfrm>
          <a:prstGeom prst="line">
            <a:avLst/>
          </a:prstGeom>
          <a:noFill/>
          <a:ln w="38100">
            <a:solidFill>
              <a:srgbClr val="FF0000"/>
            </a:solidFill>
            <a:round/>
            <a:headEnd/>
            <a:tailEnd/>
          </a:ln>
        </p:spPr>
        <p:txBody>
          <a:bodyPr/>
          <a:lstStyle/>
          <a:p>
            <a:endParaRPr lang="it-IT" sz="2000"/>
          </a:p>
        </p:txBody>
      </p:sp>
      <p:sp>
        <p:nvSpPr>
          <p:cNvPr id="12" name="Text Box 14"/>
          <p:cNvSpPr txBox="1">
            <a:spLocks noChangeArrowheads="1"/>
          </p:cNvSpPr>
          <p:nvPr/>
        </p:nvSpPr>
        <p:spPr bwMode="black">
          <a:xfrm>
            <a:off x="5295900" y="3705126"/>
            <a:ext cx="533400" cy="400110"/>
          </a:xfrm>
          <a:prstGeom prst="rect">
            <a:avLst/>
          </a:prstGeom>
          <a:noFill/>
          <a:ln w="9525">
            <a:noFill/>
            <a:miter lim="800000"/>
            <a:headEnd/>
            <a:tailEnd/>
          </a:ln>
        </p:spPr>
        <p:txBody>
          <a:bodyPr>
            <a:spAutoFit/>
          </a:bodyPr>
          <a:lstStyle/>
          <a:p>
            <a:pPr algn="ctr">
              <a:spcBef>
                <a:spcPct val="50000"/>
              </a:spcBef>
            </a:pPr>
            <a:r>
              <a:rPr lang="de-DE" sz="2000" i="1" dirty="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5448300" y="5533926"/>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a:off x="5715000" y="2028726"/>
            <a:ext cx="0" cy="3505200"/>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nvPr>
        </p:nvGraphicFramePr>
        <p:xfrm>
          <a:off x="5410200" y="1647726"/>
          <a:ext cx="622300" cy="292100"/>
        </p:xfrm>
        <a:graphic>
          <a:graphicData uri="http://schemas.openxmlformats.org/presentationml/2006/ole">
            <mc:AlternateContent xmlns:mc="http://schemas.openxmlformats.org/markup-compatibility/2006">
              <mc:Choice xmlns:v="urn:schemas-microsoft-com:vml" Requires="v">
                <p:oleObj spid="_x0000_s10262" name="Equation" r:id="rId4" imgW="813600" imgH="380880" progId="">
                  <p:embed/>
                </p:oleObj>
              </mc:Choice>
              <mc:Fallback>
                <p:oleObj name="Equation" r:id="rId4" imgW="8136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164772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3489176" y="3645024"/>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7239000" y="3438426"/>
            <a:ext cx="1524000" cy="400110"/>
          </a:xfrm>
          <a:prstGeom prst="rect">
            <a:avLst/>
          </a:prstGeom>
          <a:noFill/>
          <a:ln w="9525">
            <a:noFill/>
            <a:miter lim="800000"/>
            <a:headEnd/>
            <a:tailEnd/>
          </a:ln>
        </p:spPr>
        <p:txBody>
          <a:bodyPr>
            <a:spAutoFit/>
          </a:bodyPr>
          <a:lstStyle/>
          <a:p>
            <a:pPr algn="ctr" eaLnBrk="0" hangingPunct="0">
              <a:spcBef>
                <a:spcPct val="50000"/>
              </a:spcBef>
            </a:pPr>
            <a:r>
              <a:rPr lang="de-DE" sz="2000" i="1">
                <a:solidFill>
                  <a:srgbClr val="000066"/>
                </a:solidFill>
              </a:rPr>
              <a:t>LAD</a:t>
            </a:r>
            <a:endParaRPr lang="en-US" sz="2000">
              <a:solidFill>
                <a:srgbClr val="000066"/>
              </a:solidFill>
            </a:endParaRPr>
          </a:p>
        </p:txBody>
      </p:sp>
      <p:graphicFrame>
        <p:nvGraphicFramePr>
          <p:cNvPr id="18" name="Object 20"/>
          <p:cNvGraphicFramePr>
            <a:graphicFrameLocks noChangeAspect="1"/>
          </p:cNvGraphicFramePr>
          <p:nvPr>
            <p:extLst/>
          </p:nvPr>
        </p:nvGraphicFramePr>
        <p:xfrm>
          <a:off x="3060700" y="3489226"/>
          <a:ext cx="292100" cy="254000"/>
        </p:xfrm>
        <a:graphic>
          <a:graphicData uri="http://schemas.openxmlformats.org/presentationml/2006/ole">
            <mc:AlternateContent xmlns:mc="http://schemas.openxmlformats.org/markup-compatibility/2006">
              <mc:Choice xmlns:v="urn:schemas-microsoft-com:vml" Requires="v">
                <p:oleObj spid="_x0000_s10263" name="Equation" r:id="rId6" imgW="381240" imgH="330120" progId="">
                  <p:embed/>
                </p:oleObj>
              </mc:Choice>
              <mc:Fallback>
                <p:oleObj name="Equation" r:id="rId6" imgW="381240" imgH="3301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0700" y="3489226"/>
                        <a:ext cx="2921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Oval 21"/>
          <p:cNvSpPr>
            <a:spLocks noChangeArrowheads="1"/>
          </p:cNvSpPr>
          <p:nvPr/>
        </p:nvSpPr>
        <p:spPr bwMode="blackWhite">
          <a:xfrm>
            <a:off x="5657851" y="35686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1" name="Text Box 26"/>
          <p:cNvSpPr txBox="1">
            <a:spLocks noChangeArrowheads="1"/>
          </p:cNvSpPr>
          <p:nvPr/>
        </p:nvSpPr>
        <p:spPr bwMode="black">
          <a:xfrm>
            <a:off x="6672064" y="5533926"/>
            <a:ext cx="1948381"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Prodotto</a:t>
            </a:r>
            <a:endParaRPr lang="en-US" sz="2000" dirty="0">
              <a:solidFill>
                <a:srgbClr val="000066"/>
              </a:solidFill>
            </a:endParaRPr>
          </a:p>
        </p:txBody>
      </p:sp>
      <p:sp>
        <p:nvSpPr>
          <p:cNvPr id="25" name="Line 12"/>
          <p:cNvSpPr>
            <a:spLocks noChangeShapeType="1"/>
          </p:cNvSpPr>
          <p:nvPr/>
        </p:nvSpPr>
        <p:spPr bwMode="black">
          <a:xfrm>
            <a:off x="4716760" y="2060848"/>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7620000" y="4005065"/>
            <a:ext cx="661737"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a:off x="6096000" y="2708920"/>
            <a:ext cx="369168"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2" name="CasellaDiTesto 31"/>
          <p:cNvSpPr txBox="1"/>
          <p:nvPr/>
        </p:nvSpPr>
        <p:spPr>
          <a:xfrm>
            <a:off x="2913810" y="2924945"/>
            <a:ext cx="589902" cy="479575"/>
          </a:xfrm>
          <a:prstGeom prst="rect">
            <a:avLst/>
          </a:prstGeom>
          <a:noFill/>
        </p:spPr>
        <p:txBody>
          <a:bodyPr wrap="square" rtlCol="0">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a:solidFill>
                  <a:srgbClr val="C00000"/>
                </a:solidFill>
                <a:latin typeface="Cambria Math" panose="02040503050406030204" pitchFamily="18" charset="0"/>
                <a:ea typeface="Cambria Math" panose="02040503050406030204" pitchFamily="18" charset="0"/>
              </a:rPr>
              <a:t>’</a:t>
            </a:r>
            <a:endParaRPr lang="en-US" sz="2400" b="1" i="1" dirty="0">
              <a:latin typeface="Cambria Math" panose="02040503050406030204" pitchFamily="18" charset="0"/>
              <a:ea typeface="Cambria Math" panose="02040503050406030204" pitchFamily="18" charset="0"/>
            </a:endParaRPr>
          </a:p>
        </p:txBody>
      </p:sp>
      <p:cxnSp>
        <p:nvCxnSpPr>
          <p:cNvPr id="33" name="Connettore 1 32"/>
          <p:cNvCxnSpPr/>
          <p:nvPr/>
        </p:nvCxnSpPr>
        <p:spPr>
          <a:xfrm>
            <a:off x="3408424" y="3140968"/>
            <a:ext cx="2831593" cy="0"/>
          </a:xfrm>
          <a:prstGeom prst="line">
            <a:avLst/>
          </a:prstGeom>
          <a:ln>
            <a:solidFill>
              <a:srgbClr val="000099"/>
            </a:solidFill>
            <a:prstDash val="sysDot"/>
          </a:ln>
        </p:spPr>
        <p:style>
          <a:lnRef idx="2">
            <a:schemeClr val="accent1"/>
          </a:lnRef>
          <a:fillRef idx="0">
            <a:schemeClr val="accent1"/>
          </a:fillRef>
          <a:effectRef idx="1">
            <a:schemeClr val="accent1"/>
          </a:effectRef>
          <a:fontRef idx="minor">
            <a:schemeClr val="tx1"/>
          </a:fontRef>
        </p:style>
      </p:cxnSp>
      <p:sp>
        <p:nvSpPr>
          <p:cNvPr id="35" name="Oval 21"/>
          <p:cNvSpPr>
            <a:spLocks noChangeArrowheads="1"/>
          </p:cNvSpPr>
          <p:nvPr/>
        </p:nvSpPr>
        <p:spPr bwMode="blackWhite">
          <a:xfrm>
            <a:off x="6240017" y="30955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4" name="Rectangle 2"/>
          <p:cNvSpPr txBox="1">
            <a:spLocks noChangeArrowheads="1"/>
          </p:cNvSpPr>
          <p:nvPr/>
        </p:nvSpPr>
        <p:spPr>
          <a:xfrm>
            <a:off x="1502239" y="86472"/>
            <a:ext cx="10156371" cy="936104"/>
          </a:xfrm>
          <a:prstGeom prst="rect">
            <a:avLst/>
          </a:prstGeom>
          <a:solidFill>
            <a:srgbClr val="CCFFCC"/>
          </a:solidFill>
          <a:ln>
            <a:solidFill>
              <a:schemeClr val="accent1">
                <a:lumMod val="50000"/>
              </a:schemeClr>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en-US" sz="2400" dirty="0" smtClean="0">
                <a:latin typeface="+mn-lt"/>
              </a:rPr>
              <a:t>Politiche espansive per </a:t>
            </a:r>
            <a:r>
              <a:rPr lang="it-IT" altLang="en-US" sz="2400" b="1" dirty="0"/>
              <a:t>aumentare l’occupazione </a:t>
            </a:r>
            <a:r>
              <a:rPr lang="it-IT" altLang="en-US" sz="2400" dirty="0" smtClean="0">
                <a:latin typeface="+mn-lt"/>
              </a:rPr>
              <a:t>(2.A, </a:t>
            </a:r>
            <a:r>
              <a:rPr lang="it-IT" altLang="en-US" sz="2400" i="1" dirty="0" err="1" smtClean="0">
                <a:latin typeface="+mn-lt"/>
              </a:rPr>
              <a:t>cont</a:t>
            </a:r>
            <a:r>
              <a:rPr lang="it-IT" altLang="en-US" sz="2400" i="1" dirty="0" smtClean="0">
                <a:latin typeface="+mn-lt"/>
              </a:rPr>
              <a:t>.</a:t>
            </a:r>
            <a:r>
              <a:rPr lang="it-IT" altLang="en-US" sz="2400" dirty="0" smtClean="0">
                <a:latin typeface="+mn-lt"/>
              </a:rPr>
              <a:t>)</a:t>
            </a:r>
            <a:endParaRPr lang="it-IT" altLang="en-US" sz="2400" dirty="0">
              <a:latin typeface="+mn-lt"/>
            </a:endParaRPr>
          </a:p>
        </p:txBody>
      </p:sp>
      <p:sp>
        <p:nvSpPr>
          <p:cNvPr id="20" name="CasellaDiTesto 19"/>
          <p:cNvSpPr txBox="1"/>
          <p:nvPr/>
        </p:nvSpPr>
        <p:spPr>
          <a:xfrm>
            <a:off x="8434138" y="1024188"/>
            <a:ext cx="3757862" cy="4985980"/>
          </a:xfrm>
          <a:prstGeom prst="rect">
            <a:avLst/>
          </a:prstGeom>
          <a:solidFill>
            <a:schemeClr val="accent4">
              <a:lumMod val="20000"/>
              <a:lumOff val="80000"/>
            </a:schemeClr>
          </a:solidFill>
        </p:spPr>
        <p:txBody>
          <a:bodyPr wrap="square" rtlCol="0">
            <a:spAutoFit/>
          </a:bodyPr>
          <a:lstStyle/>
          <a:p>
            <a:r>
              <a:rPr lang="it-IT" u="sng" dirty="0" smtClean="0"/>
              <a:t>Ipotesi</a:t>
            </a:r>
            <a:r>
              <a:rPr lang="it-IT" b="1" dirty="0" smtClean="0"/>
              <a:t>: CAMBI FISSI</a:t>
            </a:r>
          </a:p>
          <a:p>
            <a:pPr>
              <a:spcBef>
                <a:spcPts val="600"/>
              </a:spcBef>
            </a:pPr>
            <a:r>
              <a:rPr lang="it-IT" i="1" dirty="0" smtClean="0">
                <a:solidFill>
                  <a:srgbClr val="00B050"/>
                </a:solidFill>
              </a:rPr>
              <a:t>Caso (</a:t>
            </a:r>
            <a:r>
              <a:rPr lang="it-IT" i="1" dirty="0" smtClean="0">
                <a:solidFill>
                  <a:srgbClr val="00B050"/>
                </a:solidFill>
              </a:rPr>
              <a:t>A) - continua: </a:t>
            </a:r>
          </a:p>
          <a:p>
            <a:pPr>
              <a:spcBef>
                <a:spcPts val="600"/>
              </a:spcBef>
            </a:pPr>
            <a:r>
              <a:rPr lang="it-IT" dirty="0" smtClean="0"/>
              <a:t>La </a:t>
            </a:r>
            <a:r>
              <a:rPr lang="it-IT" dirty="0"/>
              <a:t>AS si adegua rapidamente all’aumento dell’inflazione</a:t>
            </a:r>
          </a:p>
          <a:p>
            <a:pPr>
              <a:spcBef>
                <a:spcPts val="600"/>
              </a:spcBef>
            </a:pPr>
            <a:r>
              <a:rPr lang="it-IT" u="sng" dirty="0" smtClean="0"/>
              <a:t>Discussione: Ci sono alternative?</a:t>
            </a:r>
          </a:p>
          <a:p>
            <a:pPr>
              <a:spcBef>
                <a:spcPts val="600"/>
              </a:spcBef>
            </a:pPr>
            <a:r>
              <a:rPr lang="it-IT" dirty="0" smtClean="0"/>
              <a:t>Per riassorbire il </a:t>
            </a:r>
            <a:r>
              <a:rPr lang="it-IT" b="1" dirty="0" smtClean="0">
                <a:solidFill>
                  <a:srgbClr val="C00000"/>
                </a:solidFill>
              </a:rPr>
              <a:t>disavanzo delle partire correnti</a:t>
            </a:r>
            <a:r>
              <a:rPr lang="it-IT" dirty="0" smtClean="0"/>
              <a:t>, due possibilità:</a:t>
            </a:r>
          </a:p>
          <a:p>
            <a:pPr marL="288000" indent="-288000">
              <a:spcBef>
                <a:spcPts val="600"/>
              </a:spcBef>
              <a:buFont typeface="Arial" panose="020B0604020202020204" pitchFamily="34" charset="0"/>
              <a:buChar char="•"/>
            </a:pPr>
            <a:r>
              <a:rPr lang="it-IT" b="1" dirty="0" smtClean="0"/>
              <a:t>Svalutazione</a:t>
            </a:r>
            <a:r>
              <a:rPr lang="it-IT" dirty="0" smtClean="0"/>
              <a:t> (abbandono temporaneo del regime di cambi fissi) – e contemporaneamente </a:t>
            </a:r>
            <a:r>
              <a:rPr lang="it-IT" b="1" dirty="0" smtClean="0"/>
              <a:t>PF restrittiva</a:t>
            </a:r>
            <a:r>
              <a:rPr lang="it-IT" dirty="0" smtClean="0"/>
              <a:t>, per compensarne l’effetto su Y) </a:t>
            </a:r>
            <a:r>
              <a:rPr lang="it-IT" sz="1600" i="1" dirty="0" smtClean="0">
                <a:solidFill>
                  <a:srgbClr val="00B050"/>
                </a:solidFill>
              </a:rPr>
              <a:t>(v. </a:t>
            </a:r>
            <a:r>
              <a:rPr lang="it-IT" sz="1600" i="1" dirty="0" err="1" smtClean="0">
                <a:solidFill>
                  <a:srgbClr val="00B050"/>
                </a:solidFill>
              </a:rPr>
              <a:t>lez</a:t>
            </a:r>
            <a:r>
              <a:rPr lang="it-IT" sz="1600" i="1" dirty="0" smtClean="0">
                <a:solidFill>
                  <a:srgbClr val="00B050"/>
                </a:solidFill>
              </a:rPr>
              <a:t>. </a:t>
            </a:r>
            <a:r>
              <a:rPr lang="it-IT" sz="1600" i="1" dirty="0" smtClean="0">
                <a:solidFill>
                  <a:srgbClr val="00B050"/>
                </a:solidFill>
              </a:rPr>
              <a:t>14a, </a:t>
            </a:r>
            <a:r>
              <a:rPr lang="it-IT" sz="1600" i="1" dirty="0" smtClean="0">
                <a:solidFill>
                  <a:srgbClr val="00B050"/>
                </a:solidFill>
              </a:rPr>
              <a:t>lucidi </a:t>
            </a:r>
            <a:r>
              <a:rPr lang="it-IT" sz="1600" i="1" dirty="0" smtClean="0">
                <a:solidFill>
                  <a:srgbClr val="00B050"/>
                </a:solidFill>
              </a:rPr>
              <a:t>16-24)</a:t>
            </a:r>
            <a:endParaRPr lang="it-IT" sz="1600" i="1" dirty="0" smtClean="0">
              <a:solidFill>
                <a:srgbClr val="00B050"/>
              </a:solidFill>
            </a:endParaRPr>
          </a:p>
          <a:p>
            <a:pPr marL="288000" indent="-288000">
              <a:spcBef>
                <a:spcPts val="600"/>
              </a:spcBef>
              <a:buFont typeface="Arial" panose="020B0604020202020204" pitchFamily="34" charset="0"/>
              <a:buChar char="•"/>
            </a:pPr>
            <a:r>
              <a:rPr lang="it-IT" b="1" i="1" dirty="0" smtClean="0"/>
              <a:t>«Svalutazione interna» (</a:t>
            </a:r>
            <a:r>
              <a:rPr lang="it-IT" dirty="0" smtClean="0"/>
              <a:t>ossia diminuzione dei salari e dei prezzi, per compensare il precedente aumento dei prezzi).</a:t>
            </a:r>
          </a:p>
        </p:txBody>
      </p:sp>
      <p:cxnSp>
        <p:nvCxnSpPr>
          <p:cNvPr id="36" name="Connettore 2 35"/>
          <p:cNvCxnSpPr/>
          <p:nvPr/>
        </p:nvCxnSpPr>
        <p:spPr>
          <a:xfrm flipV="1">
            <a:off x="6612978" y="3743226"/>
            <a:ext cx="328862" cy="36201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H="1" flipV="1">
            <a:off x="6255630" y="2361715"/>
            <a:ext cx="423148" cy="340048"/>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1490597" y="1359962"/>
            <a:ext cx="1311193" cy="646331"/>
          </a:xfrm>
          <a:prstGeom prst="rect">
            <a:avLst/>
          </a:prstGeom>
          <a:solidFill>
            <a:schemeClr val="bg2">
              <a:lumMod val="90000"/>
            </a:schemeClr>
          </a:solidFill>
        </p:spPr>
        <p:txBody>
          <a:bodyPr wrap="none" rtlCol="0">
            <a:spAutoFit/>
          </a:bodyPr>
          <a:lstStyle/>
          <a:p>
            <a:r>
              <a:rPr lang="en-GB" i="1" dirty="0" smtClean="0">
                <a:solidFill>
                  <a:srgbClr val="00B050"/>
                </a:solidFill>
              </a:rPr>
              <a:t>V. Lez. </a:t>
            </a:r>
            <a:r>
              <a:rPr lang="en-GB" i="1" dirty="0" smtClean="0">
                <a:solidFill>
                  <a:srgbClr val="00B050"/>
                </a:solidFill>
              </a:rPr>
              <a:t>14a </a:t>
            </a:r>
            <a:endParaRPr lang="en-GB" i="1" dirty="0" smtClean="0">
              <a:solidFill>
                <a:srgbClr val="00B050"/>
              </a:solidFill>
            </a:endParaRPr>
          </a:p>
          <a:p>
            <a:r>
              <a:rPr lang="en-GB" i="1" dirty="0" smtClean="0">
                <a:solidFill>
                  <a:srgbClr val="00B050"/>
                </a:solidFill>
              </a:rPr>
              <a:t>e BW </a:t>
            </a:r>
            <a:r>
              <a:rPr lang="en-GB" i="1" dirty="0" smtClean="0">
                <a:solidFill>
                  <a:srgbClr val="00B050"/>
                </a:solidFill>
              </a:rPr>
              <a:t>14.2.5</a:t>
            </a:r>
            <a:endParaRPr lang="en-GB" i="1" dirty="0">
              <a:solidFill>
                <a:srgbClr val="00B050"/>
              </a:solidFill>
            </a:endParaRPr>
          </a:p>
        </p:txBody>
      </p:sp>
      <p:sp>
        <p:nvSpPr>
          <p:cNvPr id="22" name="Segnaposto piè di pagina 21"/>
          <p:cNvSpPr>
            <a:spLocks noGrp="1"/>
          </p:cNvSpPr>
          <p:nvPr>
            <p:ph type="ftr" sz="quarter" idx="11"/>
          </p:nvPr>
        </p:nvSpPr>
        <p:spPr>
          <a:xfrm>
            <a:off x="1409700" y="6285603"/>
            <a:ext cx="4114800" cy="365125"/>
          </a:xfrm>
        </p:spPr>
        <p:txBody>
          <a:bodyPr/>
          <a:lstStyle/>
          <a:p>
            <a:pPr algn="l"/>
            <a:r>
              <a:rPr lang="it-IT" dirty="0" err="1" smtClean="0"/>
              <a:t>Lez</a:t>
            </a:r>
            <a:r>
              <a:rPr lang="it-IT" dirty="0" smtClean="0"/>
              <a:t>. 16: Politiche DA</a:t>
            </a:r>
            <a:endParaRPr lang="en-US" dirty="0"/>
          </a:p>
        </p:txBody>
      </p:sp>
      <p:sp>
        <p:nvSpPr>
          <p:cNvPr id="26" name="Segnaposto numero diapositiva 25"/>
          <p:cNvSpPr>
            <a:spLocks noGrp="1"/>
          </p:cNvSpPr>
          <p:nvPr>
            <p:ph type="sldNum" sz="quarter" idx="12"/>
          </p:nvPr>
        </p:nvSpPr>
        <p:spPr>
          <a:xfrm>
            <a:off x="9496425" y="6470650"/>
            <a:ext cx="2743200" cy="365125"/>
          </a:xfrm>
        </p:spPr>
        <p:txBody>
          <a:bodyPr/>
          <a:lstStyle/>
          <a:p>
            <a:fld id="{C4DF08F0-7527-418C-A9E9-D730B5F6038F}" type="slidenum">
              <a:rPr lang="en-US" smtClean="0"/>
              <a:t>8</a:t>
            </a:fld>
            <a:endParaRPr lang="en-US" dirty="0"/>
          </a:p>
        </p:txBody>
      </p:sp>
      <p:sp>
        <p:nvSpPr>
          <p:cNvPr id="39" name="Line 9"/>
          <p:cNvSpPr>
            <a:spLocks noChangeShapeType="1"/>
          </p:cNvSpPr>
          <p:nvPr/>
        </p:nvSpPr>
        <p:spPr bwMode="black">
          <a:xfrm flipV="1">
            <a:off x="3917401" y="2019141"/>
            <a:ext cx="2667000" cy="2133600"/>
          </a:xfrm>
          <a:prstGeom prst="line">
            <a:avLst/>
          </a:prstGeom>
          <a:noFill/>
          <a:ln w="38100">
            <a:solidFill>
              <a:srgbClr val="FF8000"/>
            </a:solidFill>
            <a:round/>
            <a:headEnd/>
            <a:tailEnd/>
          </a:ln>
        </p:spPr>
        <p:txBody>
          <a:bodyPr/>
          <a:lstStyle/>
          <a:p>
            <a:endParaRPr lang="it-IT" sz="2000"/>
          </a:p>
        </p:txBody>
      </p:sp>
      <p:sp>
        <p:nvSpPr>
          <p:cNvPr id="41" name="CasellaDiTesto 40"/>
          <p:cNvSpPr txBox="1"/>
          <p:nvPr/>
        </p:nvSpPr>
        <p:spPr>
          <a:xfrm>
            <a:off x="6581775" y="1623815"/>
            <a:ext cx="971550" cy="461665"/>
          </a:xfrm>
          <a:prstGeom prst="rect">
            <a:avLst/>
          </a:prstGeom>
          <a:noFill/>
        </p:spPr>
        <p:txBody>
          <a:bodyPr wrap="square" rtlCol="0">
            <a:spAutoFit/>
          </a:bodyPr>
          <a:lstStyle/>
          <a:p>
            <a:r>
              <a:rPr lang="it-IT" sz="2400" i="1" dirty="0" smtClean="0">
                <a:solidFill>
                  <a:srgbClr val="000099"/>
                </a:solidFill>
              </a:rPr>
              <a:t>AS’</a:t>
            </a:r>
            <a:endParaRPr lang="en-US" dirty="0"/>
          </a:p>
        </p:txBody>
      </p:sp>
      <p:sp>
        <p:nvSpPr>
          <p:cNvPr id="42" name="CasellaDiTesto 41"/>
          <p:cNvSpPr txBox="1"/>
          <p:nvPr/>
        </p:nvSpPr>
        <p:spPr>
          <a:xfrm>
            <a:off x="6905625" y="2338190"/>
            <a:ext cx="571449" cy="461665"/>
          </a:xfrm>
          <a:prstGeom prst="rect">
            <a:avLst/>
          </a:prstGeom>
          <a:noFill/>
        </p:spPr>
        <p:txBody>
          <a:bodyPr wrap="square" rtlCol="0">
            <a:spAutoFit/>
          </a:bodyPr>
          <a:lstStyle/>
          <a:p>
            <a:r>
              <a:rPr lang="it-IT" sz="2400" i="1" dirty="0" smtClean="0">
                <a:solidFill>
                  <a:srgbClr val="000099"/>
                </a:solidFill>
              </a:rPr>
              <a:t>AS</a:t>
            </a:r>
            <a:endParaRPr lang="en-US" dirty="0"/>
          </a:p>
        </p:txBody>
      </p:sp>
      <p:sp>
        <p:nvSpPr>
          <p:cNvPr id="43" name="CasellaDiTesto 42"/>
          <p:cNvSpPr txBox="1"/>
          <p:nvPr/>
        </p:nvSpPr>
        <p:spPr>
          <a:xfrm>
            <a:off x="6926161" y="4438491"/>
            <a:ext cx="627164" cy="461665"/>
          </a:xfrm>
          <a:prstGeom prst="rect">
            <a:avLst/>
          </a:prstGeom>
          <a:noFill/>
        </p:spPr>
        <p:txBody>
          <a:bodyPr wrap="square" rtlCol="0">
            <a:spAutoFit/>
          </a:bodyPr>
          <a:lstStyle/>
          <a:p>
            <a:r>
              <a:rPr lang="it-IT" sz="2400" i="1" dirty="0" smtClean="0">
                <a:solidFill>
                  <a:srgbClr val="000099"/>
                </a:solidFill>
              </a:rPr>
              <a:t>AD</a:t>
            </a:r>
            <a:endParaRPr lang="en-US" dirty="0"/>
          </a:p>
        </p:txBody>
      </p:sp>
      <p:sp>
        <p:nvSpPr>
          <p:cNvPr id="44" name="CasellaDiTesto 43"/>
          <p:cNvSpPr txBox="1"/>
          <p:nvPr/>
        </p:nvSpPr>
        <p:spPr>
          <a:xfrm>
            <a:off x="5429250" y="2289820"/>
            <a:ext cx="369168" cy="400110"/>
          </a:xfrm>
          <a:prstGeom prst="rect">
            <a:avLst/>
          </a:prstGeom>
          <a:noFill/>
        </p:spPr>
        <p:txBody>
          <a:bodyPr wrap="square" rtlCol="0">
            <a:spAutoFit/>
          </a:bodyPr>
          <a:lstStyle/>
          <a:p>
            <a:pPr algn="ctr">
              <a:spcBef>
                <a:spcPct val="50000"/>
              </a:spcBef>
            </a:pPr>
            <a:r>
              <a:rPr lang="it-IT" sz="2000" i="1" dirty="0" smtClean="0">
                <a:solidFill>
                  <a:srgbClr val="000099"/>
                </a:solidFill>
              </a:rPr>
              <a:t>E</a:t>
            </a:r>
            <a:endParaRPr lang="en-US" dirty="0"/>
          </a:p>
        </p:txBody>
      </p:sp>
      <p:sp>
        <p:nvSpPr>
          <p:cNvPr id="45" name="Oval 21"/>
          <p:cNvSpPr>
            <a:spLocks noChangeArrowheads="1"/>
          </p:cNvSpPr>
          <p:nvPr/>
        </p:nvSpPr>
        <p:spPr bwMode="blackWhite">
          <a:xfrm>
            <a:off x="5649467" y="2666877"/>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cxnSp>
        <p:nvCxnSpPr>
          <p:cNvPr id="46" name="Connettore 2 45"/>
          <p:cNvCxnSpPr/>
          <p:nvPr/>
        </p:nvCxnSpPr>
        <p:spPr>
          <a:xfrm flipH="1">
            <a:off x="4674480" y="2433440"/>
            <a:ext cx="257987" cy="271175"/>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CasellaDiTesto 47"/>
          <p:cNvSpPr txBox="1"/>
          <p:nvPr/>
        </p:nvSpPr>
        <p:spPr>
          <a:xfrm>
            <a:off x="4972050" y="2756545"/>
            <a:ext cx="369168" cy="400110"/>
          </a:xfrm>
          <a:prstGeom prst="rect">
            <a:avLst/>
          </a:prstGeom>
          <a:noFill/>
        </p:spPr>
        <p:txBody>
          <a:bodyPr wrap="square" rtlCol="0">
            <a:spAutoFit/>
          </a:bodyPr>
          <a:lstStyle/>
          <a:p>
            <a:pPr algn="ctr">
              <a:spcBef>
                <a:spcPct val="50000"/>
              </a:spcBef>
            </a:pPr>
            <a:r>
              <a:rPr lang="it-IT" sz="2000" i="1" dirty="0" smtClean="0">
                <a:solidFill>
                  <a:srgbClr val="000099"/>
                </a:solidFill>
              </a:rPr>
              <a:t>F</a:t>
            </a:r>
            <a:endParaRPr lang="en-US" dirty="0"/>
          </a:p>
        </p:txBody>
      </p:sp>
      <p:sp>
        <p:nvSpPr>
          <p:cNvPr id="49" name="Oval 21"/>
          <p:cNvSpPr>
            <a:spLocks noChangeArrowheads="1"/>
          </p:cNvSpPr>
          <p:nvPr/>
        </p:nvSpPr>
        <p:spPr bwMode="blackWhite">
          <a:xfrm>
            <a:off x="5058917" y="3124077"/>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cxnSp>
        <p:nvCxnSpPr>
          <p:cNvPr id="50" name="Connettore 2 49"/>
          <p:cNvCxnSpPr/>
          <p:nvPr/>
        </p:nvCxnSpPr>
        <p:spPr>
          <a:xfrm>
            <a:off x="4507078" y="3778088"/>
            <a:ext cx="369722" cy="3588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292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409951" y="1359962"/>
            <a:ext cx="5181600" cy="4119563"/>
            <a:chOff x="1188" y="1152"/>
            <a:chExt cx="3264" cy="2595"/>
          </a:xfrm>
        </p:grpSpPr>
        <p:sp>
          <p:nvSpPr>
            <p:cNvPr id="3" name="Line 5"/>
            <p:cNvSpPr>
              <a:spLocks noChangeShapeType="1"/>
            </p:cNvSpPr>
            <p:nvPr/>
          </p:nvSpPr>
          <p:spPr bwMode="black">
            <a:xfrm>
              <a:off x="1200" y="1152"/>
              <a:ext cx="0" cy="2592"/>
            </a:xfrm>
            <a:prstGeom prst="line">
              <a:avLst/>
            </a:prstGeom>
            <a:noFill/>
            <a:ln w="38100">
              <a:solidFill>
                <a:srgbClr val="000066"/>
              </a:solidFill>
              <a:round/>
              <a:headEnd/>
              <a:tailEnd/>
            </a:ln>
          </p:spPr>
          <p:txBody>
            <a:bodyPr/>
            <a:lstStyle/>
            <a:p>
              <a:endParaRPr lang="it-IT" sz="2000"/>
            </a:p>
          </p:txBody>
        </p:sp>
        <p:sp>
          <p:nvSpPr>
            <p:cNvPr id="4" name="Line 6"/>
            <p:cNvSpPr>
              <a:spLocks noChangeShapeType="1"/>
            </p:cNvSpPr>
            <p:nvPr/>
          </p:nvSpPr>
          <p:spPr bwMode="black">
            <a:xfrm>
              <a:off x="1188" y="3747"/>
              <a:ext cx="3264" cy="0"/>
            </a:xfrm>
            <a:prstGeom prst="line">
              <a:avLst/>
            </a:prstGeom>
            <a:noFill/>
            <a:ln w="38100">
              <a:solidFill>
                <a:srgbClr val="000066"/>
              </a:solidFill>
              <a:round/>
              <a:headEnd/>
              <a:tailEnd/>
            </a:ln>
          </p:spPr>
          <p:txBody>
            <a:bodyPr/>
            <a:lstStyle/>
            <a:p>
              <a:endParaRPr lang="it-IT" sz="2000"/>
            </a:p>
          </p:txBody>
        </p:sp>
      </p:grpSp>
      <p:sp>
        <p:nvSpPr>
          <p:cNvPr id="5" name="Text Box 7"/>
          <p:cNvSpPr txBox="1">
            <a:spLocks noChangeArrowheads="1"/>
          </p:cNvSpPr>
          <p:nvPr/>
        </p:nvSpPr>
        <p:spPr bwMode="black">
          <a:xfrm rot="16200000">
            <a:off x="1312069" y="3099465"/>
            <a:ext cx="2322512" cy="400110"/>
          </a:xfrm>
          <a:prstGeom prst="rect">
            <a:avLst/>
          </a:prstGeom>
          <a:noFill/>
          <a:ln w="9525">
            <a:noFill/>
            <a:miter lim="800000"/>
            <a:headEnd/>
            <a:tailEnd/>
          </a:ln>
        </p:spPr>
        <p:txBody>
          <a:bodyPr>
            <a:spAutoFit/>
          </a:bodyPr>
          <a:lstStyle/>
          <a:p>
            <a:pPr algn="ctr">
              <a:spcBef>
                <a:spcPct val="50000"/>
              </a:spcBef>
            </a:pPr>
            <a:r>
              <a:rPr lang="de-DE" sz="2000" dirty="0" err="1">
                <a:solidFill>
                  <a:srgbClr val="000066"/>
                </a:solidFill>
              </a:rPr>
              <a:t>Inflazione</a:t>
            </a:r>
            <a:endParaRPr lang="en-US" sz="2000" dirty="0">
              <a:solidFill>
                <a:srgbClr val="000066"/>
              </a:solidFill>
            </a:endParaRPr>
          </a:p>
        </p:txBody>
      </p:sp>
      <p:grpSp>
        <p:nvGrpSpPr>
          <p:cNvPr id="6" name="Group 8"/>
          <p:cNvGrpSpPr>
            <a:grpSpLocks/>
          </p:cNvGrpSpPr>
          <p:nvPr/>
        </p:nvGrpSpPr>
        <p:grpSpPr bwMode="auto">
          <a:xfrm>
            <a:off x="4191000" y="2498626"/>
            <a:ext cx="3200400" cy="2349500"/>
            <a:chOff x="1680" y="1832"/>
            <a:chExt cx="2016" cy="1480"/>
          </a:xfrm>
        </p:grpSpPr>
        <p:sp>
          <p:nvSpPr>
            <p:cNvPr id="7" name="Line 9"/>
            <p:cNvSpPr>
              <a:spLocks noChangeShapeType="1"/>
            </p:cNvSpPr>
            <p:nvPr/>
          </p:nvSpPr>
          <p:spPr bwMode="black">
            <a:xfrm flipV="1">
              <a:off x="1680" y="1968"/>
              <a:ext cx="1680" cy="1344"/>
            </a:xfrm>
            <a:prstGeom prst="line">
              <a:avLst/>
            </a:prstGeom>
            <a:noFill/>
            <a:ln w="38100">
              <a:solidFill>
                <a:srgbClr val="FF8000"/>
              </a:solidFill>
              <a:round/>
              <a:headEnd/>
              <a:tailEnd/>
            </a:ln>
          </p:spPr>
          <p:txBody>
            <a:bodyPr/>
            <a:lstStyle/>
            <a:p>
              <a:endParaRPr lang="it-IT" sz="2000"/>
            </a:p>
          </p:txBody>
        </p:sp>
        <p:graphicFrame>
          <p:nvGraphicFramePr>
            <p:cNvPr id="8" name="Object 10"/>
            <p:cNvGraphicFramePr>
              <a:graphicFrameLocks noChangeAspect="1"/>
            </p:cNvGraphicFramePr>
            <p:nvPr>
              <p:extLst/>
            </p:nvPr>
          </p:nvGraphicFramePr>
          <p:xfrm>
            <a:off x="3400" y="1832"/>
            <a:ext cx="296" cy="184"/>
          </p:xfrm>
          <a:graphic>
            <a:graphicData uri="http://schemas.openxmlformats.org/presentationml/2006/ole">
              <mc:AlternateContent xmlns:mc="http://schemas.openxmlformats.org/markup-compatibility/2006">
                <mc:Choice xmlns:v="urn:schemas-microsoft-com:vml" Requires="v">
                  <p:oleObj spid="_x0000_s8238" name="Equation" r:id="rId4" imgW="610200" imgH="380880" progId="">
                    <p:embed/>
                  </p:oleObj>
                </mc:Choice>
                <mc:Fallback>
                  <p:oleObj name="Equation" r:id="rId4" imgW="610200" imgH="38088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0" y="1832"/>
                          <a:ext cx="296"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11"/>
          <p:cNvGrpSpPr>
            <a:grpSpLocks/>
          </p:cNvGrpSpPr>
          <p:nvPr/>
        </p:nvGrpSpPr>
        <p:grpSpPr bwMode="auto">
          <a:xfrm>
            <a:off x="4191000" y="2555776"/>
            <a:ext cx="3302000" cy="2139950"/>
            <a:chOff x="1680" y="1868"/>
            <a:chExt cx="2080" cy="1348"/>
          </a:xfrm>
        </p:grpSpPr>
        <p:sp>
          <p:nvSpPr>
            <p:cNvPr id="10" name="Line 12"/>
            <p:cNvSpPr>
              <a:spLocks noChangeShapeType="1"/>
            </p:cNvSpPr>
            <p:nvPr/>
          </p:nvSpPr>
          <p:spPr bwMode="black">
            <a:xfrm>
              <a:off x="1680" y="1868"/>
              <a:ext cx="1776" cy="1248"/>
            </a:xfrm>
            <a:prstGeom prst="line">
              <a:avLst/>
            </a:prstGeom>
            <a:noFill/>
            <a:ln w="38100">
              <a:solidFill>
                <a:srgbClr val="FF0000"/>
              </a:solidFill>
              <a:round/>
              <a:headEnd/>
              <a:tailEnd/>
            </a:ln>
          </p:spPr>
          <p:txBody>
            <a:bodyPr/>
            <a:lstStyle/>
            <a:p>
              <a:endParaRPr lang="it-IT" sz="2000"/>
            </a:p>
          </p:txBody>
        </p:sp>
        <p:graphicFrame>
          <p:nvGraphicFramePr>
            <p:cNvPr id="11" name="Object 13"/>
            <p:cNvGraphicFramePr>
              <a:graphicFrameLocks noChangeAspect="1"/>
            </p:cNvGraphicFramePr>
            <p:nvPr/>
          </p:nvGraphicFramePr>
          <p:xfrm>
            <a:off x="3456" y="3040"/>
            <a:ext cx="304" cy="176"/>
          </p:xfrm>
          <a:graphic>
            <a:graphicData uri="http://schemas.openxmlformats.org/presentationml/2006/ole">
              <mc:AlternateContent xmlns:mc="http://schemas.openxmlformats.org/markup-compatibility/2006">
                <mc:Choice xmlns:v="urn:schemas-microsoft-com:vml" Requires="v">
                  <p:oleObj spid="_x0000_s8239" name="Equation" r:id="rId6" imgW="635760" imgH="355320" progId="">
                    <p:embed/>
                  </p:oleObj>
                </mc:Choice>
                <mc:Fallback>
                  <p:oleObj name="Equation" r:id="rId6" imgW="635760" imgH="3553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6" y="3040"/>
                          <a:ext cx="304"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 name="Text Box 14"/>
          <p:cNvSpPr txBox="1">
            <a:spLocks noChangeArrowheads="1"/>
          </p:cNvSpPr>
          <p:nvPr/>
        </p:nvSpPr>
        <p:spPr bwMode="black">
          <a:xfrm>
            <a:off x="5295900" y="3705126"/>
            <a:ext cx="533400" cy="400110"/>
          </a:xfrm>
          <a:prstGeom prst="rect">
            <a:avLst/>
          </a:prstGeom>
          <a:noFill/>
          <a:ln w="9525">
            <a:noFill/>
            <a:miter lim="800000"/>
            <a:headEnd/>
            <a:tailEnd/>
          </a:ln>
        </p:spPr>
        <p:txBody>
          <a:bodyPr>
            <a:spAutoFit/>
          </a:bodyPr>
          <a:lstStyle/>
          <a:p>
            <a:pPr algn="ctr">
              <a:spcBef>
                <a:spcPct val="50000"/>
              </a:spcBef>
            </a:pPr>
            <a:r>
              <a:rPr lang="de-DE" sz="2000" i="1" dirty="0">
                <a:solidFill>
                  <a:srgbClr val="000066"/>
                </a:solidFill>
              </a:rPr>
              <a:t>A</a:t>
            </a:r>
            <a:endParaRPr lang="en-US" sz="2000" i="1" dirty="0">
              <a:solidFill>
                <a:srgbClr val="000066"/>
              </a:solidFill>
            </a:endParaRPr>
          </a:p>
        </p:txBody>
      </p:sp>
      <p:sp>
        <p:nvSpPr>
          <p:cNvPr id="13" name="Text Box 15"/>
          <p:cNvSpPr txBox="1">
            <a:spLocks noChangeArrowheads="1"/>
          </p:cNvSpPr>
          <p:nvPr/>
        </p:nvSpPr>
        <p:spPr bwMode="black">
          <a:xfrm>
            <a:off x="5448300" y="5533926"/>
            <a:ext cx="533400" cy="400110"/>
          </a:xfrm>
          <a:prstGeom prst="rect">
            <a:avLst/>
          </a:prstGeom>
          <a:noFill/>
          <a:ln w="9525">
            <a:noFill/>
            <a:miter lim="800000"/>
            <a:headEnd/>
            <a:tailEnd/>
          </a:ln>
        </p:spPr>
        <p:txBody>
          <a:bodyPr>
            <a:spAutoFit/>
          </a:bodyPr>
          <a:lstStyle/>
          <a:p>
            <a:pPr algn="ctr">
              <a:spcBef>
                <a:spcPct val="50000"/>
              </a:spcBef>
            </a:pPr>
            <a:r>
              <a:rPr lang="de-DE" sz="2000" dirty="0">
                <a:solidFill>
                  <a:srgbClr val="000066"/>
                </a:solidFill>
              </a:rPr>
              <a:t>Y*</a:t>
            </a:r>
            <a:endParaRPr lang="en-US" sz="2000" dirty="0">
              <a:solidFill>
                <a:srgbClr val="000066"/>
              </a:solidFill>
            </a:endParaRPr>
          </a:p>
        </p:txBody>
      </p:sp>
      <p:sp>
        <p:nvSpPr>
          <p:cNvPr id="14" name="Line 16"/>
          <p:cNvSpPr>
            <a:spLocks noChangeShapeType="1"/>
          </p:cNvSpPr>
          <p:nvPr/>
        </p:nvSpPr>
        <p:spPr bwMode="auto">
          <a:xfrm>
            <a:off x="5715000" y="2028726"/>
            <a:ext cx="0" cy="3505200"/>
          </a:xfrm>
          <a:prstGeom prst="line">
            <a:avLst/>
          </a:prstGeom>
          <a:noFill/>
          <a:ln w="38100">
            <a:solidFill>
              <a:srgbClr val="000066"/>
            </a:solidFill>
            <a:round/>
            <a:headEnd/>
            <a:tailEnd/>
          </a:ln>
        </p:spPr>
        <p:txBody>
          <a:bodyPr/>
          <a:lstStyle/>
          <a:p>
            <a:endParaRPr lang="it-IT" sz="2000"/>
          </a:p>
        </p:txBody>
      </p:sp>
      <p:graphicFrame>
        <p:nvGraphicFramePr>
          <p:cNvPr id="15" name="Object 17"/>
          <p:cNvGraphicFramePr>
            <a:graphicFrameLocks noChangeAspect="1"/>
          </p:cNvGraphicFramePr>
          <p:nvPr>
            <p:extLst/>
          </p:nvPr>
        </p:nvGraphicFramePr>
        <p:xfrm>
          <a:off x="5410200" y="1647726"/>
          <a:ext cx="622300" cy="292100"/>
        </p:xfrm>
        <a:graphic>
          <a:graphicData uri="http://schemas.openxmlformats.org/presentationml/2006/ole">
            <mc:AlternateContent xmlns:mc="http://schemas.openxmlformats.org/markup-compatibility/2006">
              <mc:Choice xmlns:v="urn:schemas-microsoft-com:vml" Requires="v">
                <p:oleObj spid="_x0000_s8240" name="Equation" r:id="rId8" imgW="813600" imgH="380880" progId="">
                  <p:embed/>
                </p:oleObj>
              </mc:Choice>
              <mc:Fallback>
                <p:oleObj name="Equation" r:id="rId8" imgW="813600" imgH="38088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1647726"/>
                        <a:ext cx="622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Line 18"/>
          <p:cNvSpPr>
            <a:spLocks noChangeShapeType="1"/>
          </p:cNvSpPr>
          <p:nvPr/>
        </p:nvSpPr>
        <p:spPr bwMode="auto">
          <a:xfrm>
            <a:off x="3489176" y="3645024"/>
            <a:ext cx="4191000" cy="0"/>
          </a:xfrm>
          <a:prstGeom prst="line">
            <a:avLst/>
          </a:prstGeom>
          <a:noFill/>
          <a:ln w="38100">
            <a:solidFill>
              <a:srgbClr val="0080FF"/>
            </a:solidFill>
            <a:round/>
            <a:headEnd/>
            <a:tailEnd/>
          </a:ln>
        </p:spPr>
        <p:txBody>
          <a:bodyPr/>
          <a:lstStyle/>
          <a:p>
            <a:pPr algn="ctr">
              <a:spcBef>
                <a:spcPct val="50000"/>
              </a:spcBef>
            </a:pPr>
            <a:endParaRPr lang="en-US" sz="2000" i="1" dirty="0">
              <a:solidFill>
                <a:srgbClr val="000099"/>
              </a:solidFill>
            </a:endParaRPr>
          </a:p>
        </p:txBody>
      </p:sp>
      <p:sp>
        <p:nvSpPr>
          <p:cNvPr id="17" name="Text Box 19"/>
          <p:cNvSpPr txBox="1">
            <a:spLocks noChangeArrowheads="1"/>
          </p:cNvSpPr>
          <p:nvPr/>
        </p:nvSpPr>
        <p:spPr bwMode="blackWhite">
          <a:xfrm>
            <a:off x="7239000" y="3438426"/>
            <a:ext cx="1524000" cy="400110"/>
          </a:xfrm>
          <a:prstGeom prst="rect">
            <a:avLst/>
          </a:prstGeom>
          <a:noFill/>
          <a:ln w="9525">
            <a:noFill/>
            <a:miter lim="800000"/>
            <a:headEnd/>
            <a:tailEnd/>
          </a:ln>
        </p:spPr>
        <p:txBody>
          <a:bodyPr>
            <a:spAutoFit/>
          </a:bodyPr>
          <a:lstStyle/>
          <a:p>
            <a:pPr algn="ctr" eaLnBrk="0" hangingPunct="0">
              <a:spcBef>
                <a:spcPct val="50000"/>
              </a:spcBef>
            </a:pPr>
            <a:r>
              <a:rPr lang="de-DE" sz="2000" i="1">
                <a:solidFill>
                  <a:srgbClr val="000066"/>
                </a:solidFill>
              </a:rPr>
              <a:t>LAD</a:t>
            </a:r>
            <a:endParaRPr lang="en-US" sz="2000">
              <a:solidFill>
                <a:srgbClr val="000066"/>
              </a:solidFill>
            </a:endParaRPr>
          </a:p>
        </p:txBody>
      </p:sp>
      <p:graphicFrame>
        <p:nvGraphicFramePr>
          <p:cNvPr id="18" name="Object 20"/>
          <p:cNvGraphicFramePr>
            <a:graphicFrameLocks noChangeAspect="1"/>
          </p:cNvGraphicFramePr>
          <p:nvPr>
            <p:extLst/>
          </p:nvPr>
        </p:nvGraphicFramePr>
        <p:xfrm>
          <a:off x="3060700" y="3489226"/>
          <a:ext cx="292100" cy="254000"/>
        </p:xfrm>
        <a:graphic>
          <a:graphicData uri="http://schemas.openxmlformats.org/presentationml/2006/ole">
            <mc:AlternateContent xmlns:mc="http://schemas.openxmlformats.org/markup-compatibility/2006">
              <mc:Choice xmlns:v="urn:schemas-microsoft-com:vml" Requires="v">
                <p:oleObj spid="_x0000_s8241" name="Equation" r:id="rId10" imgW="381240" imgH="330120" progId="">
                  <p:embed/>
                </p:oleObj>
              </mc:Choice>
              <mc:Fallback>
                <p:oleObj name="Equation" r:id="rId10" imgW="381240" imgH="33012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60700" y="3489226"/>
                        <a:ext cx="292100"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Oval 21"/>
          <p:cNvSpPr>
            <a:spLocks noChangeArrowheads="1"/>
          </p:cNvSpPr>
          <p:nvPr/>
        </p:nvSpPr>
        <p:spPr bwMode="blackWhite">
          <a:xfrm>
            <a:off x="5657851" y="35686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21" name="Text Box 26"/>
          <p:cNvSpPr txBox="1">
            <a:spLocks noChangeArrowheads="1"/>
          </p:cNvSpPr>
          <p:nvPr/>
        </p:nvSpPr>
        <p:spPr bwMode="black">
          <a:xfrm>
            <a:off x="6672064" y="5533926"/>
            <a:ext cx="1948381" cy="400110"/>
          </a:xfrm>
          <a:prstGeom prst="rect">
            <a:avLst/>
          </a:prstGeom>
          <a:noFill/>
          <a:ln w="9525">
            <a:noFill/>
            <a:miter lim="800000"/>
            <a:headEnd/>
            <a:tailEnd/>
          </a:ln>
        </p:spPr>
        <p:txBody>
          <a:bodyPr wrap="square">
            <a:spAutoFit/>
          </a:bodyPr>
          <a:lstStyle/>
          <a:p>
            <a:pPr algn="ctr">
              <a:spcBef>
                <a:spcPct val="50000"/>
              </a:spcBef>
            </a:pPr>
            <a:r>
              <a:rPr lang="de-DE" sz="2000" dirty="0" err="1">
                <a:solidFill>
                  <a:srgbClr val="000066"/>
                </a:solidFill>
              </a:rPr>
              <a:t>Prodotto</a:t>
            </a:r>
            <a:endParaRPr lang="en-US" sz="2000" dirty="0">
              <a:solidFill>
                <a:srgbClr val="000066"/>
              </a:solidFill>
            </a:endParaRPr>
          </a:p>
        </p:txBody>
      </p:sp>
      <p:sp>
        <p:nvSpPr>
          <p:cNvPr id="25" name="Line 12"/>
          <p:cNvSpPr>
            <a:spLocks noChangeShapeType="1"/>
          </p:cNvSpPr>
          <p:nvPr/>
        </p:nvSpPr>
        <p:spPr bwMode="black">
          <a:xfrm>
            <a:off x="4716760" y="2060848"/>
            <a:ext cx="2819400" cy="1981200"/>
          </a:xfrm>
          <a:prstGeom prst="line">
            <a:avLst/>
          </a:prstGeom>
          <a:noFill/>
          <a:ln w="38100">
            <a:solidFill>
              <a:srgbClr val="FF0000"/>
            </a:solidFill>
            <a:round/>
            <a:headEnd/>
            <a:tailEnd/>
          </a:ln>
        </p:spPr>
        <p:txBody>
          <a:bodyPr/>
          <a:lstStyle/>
          <a:p>
            <a:pPr algn="ctr">
              <a:spcBef>
                <a:spcPct val="50000"/>
              </a:spcBef>
            </a:pPr>
            <a:endParaRPr lang="en-US" sz="2000" i="1" dirty="0">
              <a:solidFill>
                <a:srgbClr val="000099"/>
              </a:solidFill>
            </a:endParaRPr>
          </a:p>
        </p:txBody>
      </p:sp>
      <p:sp>
        <p:nvSpPr>
          <p:cNvPr id="23" name="CasellaDiTesto 22"/>
          <p:cNvSpPr txBox="1"/>
          <p:nvPr/>
        </p:nvSpPr>
        <p:spPr>
          <a:xfrm>
            <a:off x="7620000" y="4005065"/>
            <a:ext cx="971550" cy="461665"/>
          </a:xfrm>
          <a:prstGeom prst="rect">
            <a:avLst/>
          </a:prstGeom>
          <a:noFill/>
        </p:spPr>
        <p:txBody>
          <a:bodyPr wrap="square" rtlCol="0">
            <a:spAutoFit/>
          </a:bodyPr>
          <a:lstStyle/>
          <a:p>
            <a:r>
              <a:rPr lang="it-IT" sz="2400" i="1" dirty="0">
                <a:solidFill>
                  <a:srgbClr val="000099"/>
                </a:solidFill>
              </a:rPr>
              <a:t>AD’</a:t>
            </a:r>
            <a:endParaRPr lang="en-US" dirty="0"/>
          </a:p>
        </p:txBody>
      </p:sp>
      <p:sp>
        <p:nvSpPr>
          <p:cNvPr id="30" name="CasellaDiTesto 29"/>
          <p:cNvSpPr txBox="1"/>
          <p:nvPr/>
        </p:nvSpPr>
        <p:spPr>
          <a:xfrm>
            <a:off x="6096000" y="2708920"/>
            <a:ext cx="369168" cy="400110"/>
          </a:xfrm>
          <a:prstGeom prst="rect">
            <a:avLst/>
          </a:prstGeom>
          <a:noFill/>
        </p:spPr>
        <p:txBody>
          <a:bodyPr wrap="square" rtlCol="0">
            <a:spAutoFit/>
          </a:bodyPr>
          <a:lstStyle/>
          <a:p>
            <a:pPr algn="ctr">
              <a:spcBef>
                <a:spcPct val="50000"/>
              </a:spcBef>
            </a:pPr>
            <a:r>
              <a:rPr lang="it-IT" sz="2000" i="1" dirty="0">
                <a:solidFill>
                  <a:srgbClr val="000099"/>
                </a:solidFill>
              </a:rPr>
              <a:t>B</a:t>
            </a:r>
            <a:endParaRPr lang="en-US" dirty="0"/>
          </a:p>
        </p:txBody>
      </p:sp>
      <p:sp>
        <p:nvSpPr>
          <p:cNvPr id="32" name="CasellaDiTesto 31"/>
          <p:cNvSpPr txBox="1"/>
          <p:nvPr/>
        </p:nvSpPr>
        <p:spPr>
          <a:xfrm>
            <a:off x="2913810" y="2924945"/>
            <a:ext cx="589902" cy="479575"/>
          </a:xfrm>
          <a:prstGeom prst="rect">
            <a:avLst/>
          </a:prstGeom>
          <a:noFill/>
        </p:spPr>
        <p:txBody>
          <a:bodyPr wrap="square" rtlCol="0">
            <a:spAutoFit/>
          </a:bodyPr>
          <a:lstStyle/>
          <a:p>
            <a:r>
              <a:rPr lang="el-GR" sz="2400" b="1" i="1" dirty="0">
                <a:solidFill>
                  <a:srgbClr val="C00000"/>
                </a:solidFill>
                <a:latin typeface="Cambria Math" panose="02040503050406030204" pitchFamily="18" charset="0"/>
                <a:ea typeface="Cambria Math" panose="02040503050406030204" pitchFamily="18" charset="0"/>
              </a:rPr>
              <a:t>π</a:t>
            </a:r>
            <a:r>
              <a:rPr lang="it-IT" sz="2400" b="1" i="1" dirty="0">
                <a:solidFill>
                  <a:srgbClr val="C00000"/>
                </a:solidFill>
                <a:latin typeface="Cambria Math" panose="02040503050406030204" pitchFamily="18" charset="0"/>
                <a:ea typeface="Cambria Math" panose="02040503050406030204" pitchFamily="18" charset="0"/>
              </a:rPr>
              <a:t>’</a:t>
            </a:r>
            <a:endParaRPr lang="en-US" sz="2400" b="1" i="1" dirty="0">
              <a:latin typeface="Cambria Math" panose="02040503050406030204" pitchFamily="18" charset="0"/>
              <a:ea typeface="Cambria Math" panose="02040503050406030204" pitchFamily="18" charset="0"/>
            </a:endParaRPr>
          </a:p>
        </p:txBody>
      </p:sp>
      <p:cxnSp>
        <p:nvCxnSpPr>
          <p:cNvPr id="33" name="Connettore 1 32"/>
          <p:cNvCxnSpPr/>
          <p:nvPr/>
        </p:nvCxnSpPr>
        <p:spPr>
          <a:xfrm>
            <a:off x="3408424" y="3140968"/>
            <a:ext cx="2831593" cy="0"/>
          </a:xfrm>
          <a:prstGeom prst="line">
            <a:avLst/>
          </a:prstGeom>
          <a:ln>
            <a:solidFill>
              <a:srgbClr val="000099"/>
            </a:solidFill>
            <a:prstDash val="sysDot"/>
          </a:ln>
        </p:spPr>
        <p:style>
          <a:lnRef idx="2">
            <a:schemeClr val="accent1"/>
          </a:lnRef>
          <a:fillRef idx="0">
            <a:schemeClr val="accent1"/>
          </a:fillRef>
          <a:effectRef idx="1">
            <a:schemeClr val="accent1"/>
          </a:effectRef>
          <a:fontRef idx="minor">
            <a:schemeClr val="tx1"/>
          </a:fontRef>
        </p:style>
      </p:cxnSp>
      <p:sp>
        <p:nvSpPr>
          <p:cNvPr id="35" name="Oval 21"/>
          <p:cNvSpPr>
            <a:spLocks noChangeArrowheads="1"/>
          </p:cNvSpPr>
          <p:nvPr/>
        </p:nvSpPr>
        <p:spPr bwMode="blackWhite">
          <a:xfrm>
            <a:off x="6240017" y="3095502"/>
            <a:ext cx="117475" cy="117475"/>
          </a:xfrm>
          <a:prstGeom prst="ellipse">
            <a:avLst/>
          </a:prstGeom>
          <a:solidFill>
            <a:schemeClr val="accent1"/>
          </a:solidFill>
          <a:ln w="9525">
            <a:solidFill>
              <a:srgbClr val="000066"/>
            </a:solidFill>
            <a:round/>
            <a:headEnd/>
            <a:tailEnd/>
          </a:ln>
        </p:spPr>
        <p:txBody>
          <a:bodyPr wrap="none" anchor="ctr"/>
          <a:lstStyle/>
          <a:p>
            <a:endParaRPr lang="de-DE" sz="2000"/>
          </a:p>
        </p:txBody>
      </p:sp>
      <p:sp>
        <p:nvSpPr>
          <p:cNvPr id="34" name="Rectangle 2"/>
          <p:cNvSpPr txBox="1">
            <a:spLocks noChangeArrowheads="1"/>
          </p:cNvSpPr>
          <p:nvPr/>
        </p:nvSpPr>
        <p:spPr>
          <a:xfrm>
            <a:off x="1502239" y="86472"/>
            <a:ext cx="10650985" cy="936104"/>
          </a:xfrm>
          <a:prstGeom prst="rect">
            <a:avLst/>
          </a:prstGeom>
          <a:solidFill>
            <a:srgbClr val="CCFFCC"/>
          </a:solidFill>
          <a:ln>
            <a:solidFill>
              <a:schemeClr val="accent1">
                <a:lumMod val="50000"/>
              </a:schemeClr>
            </a:solidFill>
          </a:ln>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en-US" sz="2400" dirty="0" smtClean="0">
                <a:latin typeface="+mn-lt"/>
              </a:rPr>
              <a:t>Politiche espansive per </a:t>
            </a:r>
            <a:r>
              <a:rPr lang="it-IT" altLang="en-US" sz="2400" b="1" dirty="0"/>
              <a:t>aumentare l’occupazione </a:t>
            </a:r>
            <a:r>
              <a:rPr lang="it-IT" altLang="en-US" sz="2400" dirty="0" smtClean="0">
                <a:latin typeface="+mn-lt"/>
              </a:rPr>
              <a:t>(2.B)</a:t>
            </a:r>
            <a:endParaRPr lang="it-IT" altLang="en-US" sz="2400" dirty="0">
              <a:latin typeface="+mn-lt"/>
            </a:endParaRPr>
          </a:p>
        </p:txBody>
      </p:sp>
      <p:sp>
        <p:nvSpPr>
          <p:cNvPr id="20" name="CasellaDiTesto 19"/>
          <p:cNvSpPr txBox="1"/>
          <p:nvPr/>
        </p:nvSpPr>
        <p:spPr>
          <a:xfrm>
            <a:off x="8443662" y="709863"/>
            <a:ext cx="3719087" cy="5370701"/>
          </a:xfrm>
          <a:prstGeom prst="rect">
            <a:avLst/>
          </a:prstGeom>
          <a:solidFill>
            <a:schemeClr val="accent4">
              <a:lumMod val="20000"/>
              <a:lumOff val="80000"/>
            </a:schemeClr>
          </a:solidFill>
        </p:spPr>
        <p:txBody>
          <a:bodyPr wrap="square" rtlCol="0">
            <a:spAutoFit/>
          </a:bodyPr>
          <a:lstStyle/>
          <a:p>
            <a:r>
              <a:rPr lang="it-IT" u="sng" dirty="0" smtClean="0"/>
              <a:t>Ipotesi</a:t>
            </a:r>
            <a:r>
              <a:rPr lang="it-IT" b="1" dirty="0" smtClean="0"/>
              <a:t>: CAMBI FISSI</a:t>
            </a:r>
          </a:p>
          <a:p>
            <a:pPr>
              <a:spcBef>
                <a:spcPts val="600"/>
              </a:spcBef>
            </a:pPr>
            <a:r>
              <a:rPr lang="it-IT" i="1" dirty="0" smtClean="0">
                <a:solidFill>
                  <a:srgbClr val="00B050"/>
                </a:solidFill>
              </a:rPr>
              <a:t>Caso (B):</a:t>
            </a:r>
          </a:p>
          <a:p>
            <a:pPr>
              <a:spcBef>
                <a:spcPts val="600"/>
              </a:spcBef>
            </a:pPr>
            <a:r>
              <a:rPr lang="it-IT" dirty="0"/>
              <a:t>La AS rimane temporaneamente fissa</a:t>
            </a:r>
            <a:endParaRPr lang="it-IT" u="sng" dirty="0" smtClean="0"/>
          </a:p>
          <a:p>
            <a:pPr>
              <a:spcBef>
                <a:spcPts val="600"/>
              </a:spcBef>
            </a:pPr>
            <a:r>
              <a:rPr lang="it-IT" u="sng" dirty="0" smtClean="0"/>
              <a:t>Conseguenze</a:t>
            </a:r>
            <a:r>
              <a:rPr lang="it-IT" dirty="0" smtClean="0"/>
              <a:t> della politica espansiva:</a:t>
            </a:r>
          </a:p>
          <a:p>
            <a:pPr marL="285750" indent="-285750">
              <a:spcBef>
                <a:spcPts val="600"/>
              </a:spcBef>
              <a:buFont typeface="Arial" panose="020B0604020202020204" pitchFamily="34" charset="0"/>
              <a:buChar char="•"/>
            </a:pPr>
            <a:r>
              <a:rPr lang="it-IT" dirty="0" smtClean="0"/>
              <a:t>In B,  </a:t>
            </a:r>
            <a:r>
              <a:rPr lang="it-IT" b="1" i="1" dirty="0" smtClean="0">
                <a:solidFill>
                  <a:srgbClr val="C00000"/>
                </a:solidFill>
                <a:latin typeface="Cambria Math" panose="02040503050406030204" pitchFamily="18" charset="0"/>
                <a:ea typeface="Cambria Math" panose="02040503050406030204" pitchFamily="18" charset="0"/>
              </a:rPr>
              <a:t>π &gt; π*</a:t>
            </a:r>
            <a:r>
              <a:rPr lang="it-IT" b="1" i="1" dirty="0" smtClean="0">
                <a:solidFill>
                  <a:srgbClr val="C00000"/>
                </a:solidFill>
              </a:rPr>
              <a:t>  </a:t>
            </a:r>
            <a:r>
              <a:rPr lang="it-IT" dirty="0" smtClean="0"/>
              <a:t>…</a:t>
            </a:r>
          </a:p>
          <a:p>
            <a:pPr marL="285750" indent="-285750">
              <a:spcBef>
                <a:spcPts val="600"/>
              </a:spcBef>
              <a:buFont typeface="Arial" panose="020B0604020202020204" pitchFamily="34" charset="0"/>
              <a:buChar char="•"/>
            </a:pPr>
            <a:r>
              <a:rPr lang="it-IT" dirty="0" smtClean="0"/>
              <a:t>Il tasso di </a:t>
            </a:r>
            <a:r>
              <a:rPr lang="it-IT" b="1" dirty="0" smtClean="0"/>
              <a:t>cambio reale </a:t>
            </a:r>
            <a:r>
              <a:rPr lang="it-IT" dirty="0" smtClean="0"/>
              <a:t>si </a:t>
            </a:r>
            <a:r>
              <a:rPr lang="it-IT" b="1" dirty="0" smtClean="0">
                <a:solidFill>
                  <a:srgbClr val="0070C0"/>
                </a:solidFill>
              </a:rPr>
              <a:t>apprezza</a:t>
            </a:r>
          </a:p>
          <a:p>
            <a:pPr marL="285750" indent="-285750">
              <a:spcBef>
                <a:spcPts val="600"/>
              </a:spcBef>
              <a:buFont typeface="Arial" panose="020B0604020202020204" pitchFamily="34" charset="0"/>
              <a:buChar char="•"/>
            </a:pPr>
            <a:r>
              <a:rPr lang="it-IT" dirty="0" smtClean="0"/>
              <a:t>Il saldo </a:t>
            </a:r>
            <a:r>
              <a:rPr lang="it-IT" b="1" dirty="0" smtClean="0">
                <a:solidFill>
                  <a:srgbClr val="0070C0"/>
                </a:solidFill>
              </a:rPr>
              <a:t>NX</a:t>
            </a:r>
            <a:r>
              <a:rPr lang="it-IT" dirty="0" smtClean="0"/>
              <a:t> si </a:t>
            </a:r>
            <a:r>
              <a:rPr lang="it-IT" b="1" dirty="0" smtClean="0"/>
              <a:t>riduce</a:t>
            </a:r>
          </a:p>
          <a:p>
            <a:pPr marL="285750" indent="-285750">
              <a:spcBef>
                <a:spcPts val="600"/>
              </a:spcBef>
              <a:buFont typeface="Arial" panose="020B0604020202020204" pitchFamily="34" charset="0"/>
              <a:buChar char="•"/>
            </a:pPr>
            <a:r>
              <a:rPr lang="it-IT" b="1" dirty="0" smtClean="0"/>
              <a:t>AD</a:t>
            </a:r>
            <a:r>
              <a:rPr lang="it-IT" dirty="0" smtClean="0"/>
              <a:t> ritorna nella posizione iniziale: </a:t>
            </a:r>
          </a:p>
          <a:p>
            <a:pPr marL="360000" indent="-288000">
              <a:spcBef>
                <a:spcPts val="600"/>
              </a:spcBef>
            </a:pPr>
            <a:r>
              <a:rPr lang="it-IT" dirty="0" smtClean="0">
                <a:latin typeface="Calibri" panose="020F0502020204030204" pitchFamily="34" charset="0"/>
                <a:cs typeface="Calibri" panose="020F0502020204030204" pitchFamily="34" charset="0"/>
              </a:rPr>
              <a:t>→  </a:t>
            </a:r>
            <a:r>
              <a:rPr lang="it-IT" dirty="0" smtClean="0"/>
              <a:t>Il </a:t>
            </a:r>
            <a:r>
              <a:rPr lang="it-IT" dirty="0"/>
              <a:t>reddito Y e il tasso di disoccupazione </a:t>
            </a:r>
            <a:r>
              <a:rPr lang="it-IT" dirty="0" smtClean="0"/>
              <a:t>tornano al </a:t>
            </a:r>
            <a:r>
              <a:rPr lang="it-IT" b="1" dirty="0"/>
              <a:t>livelli </a:t>
            </a:r>
            <a:r>
              <a:rPr lang="it-IT" b="1" dirty="0" smtClean="0"/>
              <a:t>iniziale</a:t>
            </a:r>
            <a:endParaRPr lang="it-IT" b="1" dirty="0"/>
          </a:p>
          <a:p>
            <a:pPr marL="285750" indent="-285750">
              <a:spcBef>
                <a:spcPts val="600"/>
              </a:spcBef>
              <a:buFont typeface="Arial" panose="020B0604020202020204" pitchFamily="34" charset="0"/>
              <a:buChar char="•"/>
            </a:pPr>
            <a:r>
              <a:rPr lang="it-IT" dirty="0" smtClean="0"/>
              <a:t>… ma la composizione della domanda aggregata è cambiata:</a:t>
            </a:r>
          </a:p>
          <a:p>
            <a:pPr marL="360000" lvl="0" indent="-288000">
              <a:spcBef>
                <a:spcPts val="600"/>
              </a:spcBef>
            </a:pPr>
            <a:r>
              <a:rPr lang="it-IT" dirty="0">
                <a:solidFill>
                  <a:prstClr val="black"/>
                </a:solidFill>
                <a:latin typeface="Calibri" panose="020F0502020204030204" pitchFamily="34" charset="0"/>
                <a:cs typeface="Calibri" panose="020F0502020204030204" pitchFamily="34" charset="0"/>
              </a:rPr>
              <a:t>→  </a:t>
            </a:r>
            <a:r>
              <a:rPr lang="it-IT" dirty="0" smtClean="0">
                <a:solidFill>
                  <a:prstClr val="black"/>
                </a:solidFill>
                <a:latin typeface="Calibri" panose="020F0502020204030204" pitchFamily="34" charset="0"/>
                <a:cs typeface="Calibri" panose="020F0502020204030204" pitchFamily="34" charset="0"/>
              </a:rPr>
              <a:t>le partite correnti ora sono in </a:t>
            </a:r>
            <a:r>
              <a:rPr lang="it-IT" b="1" dirty="0" smtClean="0">
                <a:solidFill>
                  <a:prstClr val="black"/>
                </a:solidFill>
                <a:latin typeface="Calibri" panose="020F0502020204030204" pitchFamily="34" charset="0"/>
                <a:cs typeface="Calibri" panose="020F0502020204030204" pitchFamily="34" charset="0"/>
              </a:rPr>
              <a:t>disavanzo</a:t>
            </a:r>
            <a:endParaRPr lang="it-IT" b="1" dirty="0">
              <a:solidFill>
                <a:prstClr val="black"/>
              </a:solidFill>
            </a:endParaRPr>
          </a:p>
          <a:p>
            <a:pPr>
              <a:spcBef>
                <a:spcPts val="600"/>
              </a:spcBef>
            </a:pPr>
            <a:endParaRPr lang="it-IT" dirty="0" smtClean="0"/>
          </a:p>
        </p:txBody>
      </p:sp>
      <p:cxnSp>
        <p:nvCxnSpPr>
          <p:cNvPr id="36" name="Connettore 2 35"/>
          <p:cNvCxnSpPr/>
          <p:nvPr/>
        </p:nvCxnSpPr>
        <p:spPr>
          <a:xfrm flipV="1">
            <a:off x="6612978" y="3743226"/>
            <a:ext cx="328862" cy="36201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H="1">
            <a:off x="6754815" y="3883551"/>
            <a:ext cx="356938" cy="43809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7" name="CasellaDiTesto 36"/>
          <p:cNvSpPr txBox="1"/>
          <p:nvPr/>
        </p:nvSpPr>
        <p:spPr>
          <a:xfrm>
            <a:off x="1490597" y="1359962"/>
            <a:ext cx="1334340" cy="646331"/>
          </a:xfrm>
          <a:prstGeom prst="rect">
            <a:avLst/>
          </a:prstGeom>
          <a:solidFill>
            <a:schemeClr val="bg2">
              <a:lumMod val="90000"/>
            </a:schemeClr>
          </a:solidFill>
        </p:spPr>
        <p:txBody>
          <a:bodyPr wrap="none" rtlCol="0">
            <a:spAutoFit/>
          </a:bodyPr>
          <a:lstStyle/>
          <a:p>
            <a:r>
              <a:rPr lang="en-GB" i="1" dirty="0" smtClean="0">
                <a:solidFill>
                  <a:srgbClr val="00B050"/>
                </a:solidFill>
              </a:rPr>
              <a:t>V. Lez. </a:t>
            </a:r>
            <a:r>
              <a:rPr lang="en-GB" i="1" dirty="0" smtClean="0">
                <a:solidFill>
                  <a:srgbClr val="00B050"/>
                </a:solidFill>
              </a:rPr>
              <a:t>14a </a:t>
            </a:r>
            <a:endParaRPr lang="en-GB" i="1" dirty="0" smtClean="0">
              <a:solidFill>
                <a:srgbClr val="00B050"/>
              </a:solidFill>
            </a:endParaRPr>
          </a:p>
          <a:p>
            <a:r>
              <a:rPr lang="en-GB" i="1" dirty="0" smtClean="0">
                <a:solidFill>
                  <a:srgbClr val="00B050"/>
                </a:solidFill>
              </a:rPr>
              <a:t>e BW </a:t>
            </a:r>
            <a:r>
              <a:rPr lang="en-GB" i="1" dirty="0" smtClean="0">
                <a:solidFill>
                  <a:srgbClr val="00B050"/>
                </a:solidFill>
              </a:rPr>
              <a:t>14.2.5</a:t>
            </a:r>
            <a:endParaRPr lang="en-GB" i="1" dirty="0">
              <a:solidFill>
                <a:srgbClr val="00B050"/>
              </a:solidFill>
            </a:endParaRPr>
          </a:p>
        </p:txBody>
      </p:sp>
      <p:sp>
        <p:nvSpPr>
          <p:cNvPr id="22" name="Segnaposto piè di pagina 21"/>
          <p:cNvSpPr>
            <a:spLocks noGrp="1"/>
          </p:cNvSpPr>
          <p:nvPr>
            <p:ph type="ftr" sz="quarter" idx="11"/>
          </p:nvPr>
        </p:nvSpPr>
        <p:spPr>
          <a:xfrm>
            <a:off x="1409700" y="6285603"/>
            <a:ext cx="4114800" cy="365125"/>
          </a:xfrm>
        </p:spPr>
        <p:txBody>
          <a:bodyPr/>
          <a:lstStyle/>
          <a:p>
            <a:pPr algn="l"/>
            <a:r>
              <a:rPr lang="it-IT" dirty="0" err="1" smtClean="0"/>
              <a:t>Lez</a:t>
            </a:r>
            <a:r>
              <a:rPr lang="it-IT" dirty="0" smtClean="0"/>
              <a:t>. 16: Politiche DA</a:t>
            </a:r>
            <a:endParaRPr lang="en-US" dirty="0"/>
          </a:p>
        </p:txBody>
      </p:sp>
      <p:sp>
        <p:nvSpPr>
          <p:cNvPr id="26" name="Segnaposto numero diapositiva 25"/>
          <p:cNvSpPr>
            <a:spLocks noGrp="1"/>
          </p:cNvSpPr>
          <p:nvPr>
            <p:ph type="sldNum" sz="quarter" idx="12"/>
          </p:nvPr>
        </p:nvSpPr>
        <p:spPr/>
        <p:txBody>
          <a:bodyPr/>
          <a:lstStyle/>
          <a:p>
            <a:fld id="{C4DF08F0-7527-418C-A9E9-D730B5F6038F}" type="slidenum">
              <a:rPr lang="en-US" smtClean="0"/>
              <a:t>9</a:t>
            </a:fld>
            <a:endParaRPr lang="en-US" dirty="0"/>
          </a:p>
        </p:txBody>
      </p:sp>
    </p:spTree>
    <p:extLst>
      <p:ext uri="{BB962C8B-B14F-4D97-AF65-F5344CB8AC3E}">
        <p14:creationId xmlns:p14="http://schemas.microsoft.com/office/powerpoint/2010/main" val="1892723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3904</Words>
  <Application>Microsoft Office PowerPoint</Application>
  <PresentationFormat>Widescreen</PresentationFormat>
  <Paragraphs>497</Paragraphs>
  <Slides>32</Slides>
  <Notes>32</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32</vt:i4>
      </vt:variant>
    </vt:vector>
  </HeadingPairs>
  <TitlesOfParts>
    <vt:vector size="43" baseType="lpstr">
      <vt:lpstr>ＭＳ Ｐゴシック</vt:lpstr>
      <vt:lpstr>ＭＳ Ｐゴシック</vt:lpstr>
      <vt:lpstr>Arial</vt:lpstr>
      <vt:lpstr>Calibri</vt:lpstr>
      <vt:lpstr>Calibri Light</vt:lpstr>
      <vt:lpstr>Cambria Math</vt:lpstr>
      <vt:lpstr>Dcr10</vt:lpstr>
      <vt:lpstr>Symbol</vt:lpstr>
      <vt:lpstr>Wingdings</vt:lpstr>
      <vt:lpstr>Tema di Office</vt:lpstr>
      <vt:lpstr>Equation</vt:lpstr>
      <vt:lpstr>Lez. 16.  Politiche di gestione della Domanda Aggregata                                                                                                                                                                      Rif. BW cap. 16.     Agg: 2020.05</vt:lpstr>
      <vt:lpstr>Politiche di gestione della Domanda Aggregata (2) </vt:lpstr>
      <vt:lpstr>Politiche di gestione della DA</vt:lpstr>
      <vt:lpstr>1. Modifiche all’equilibrio di LP</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Politiche espansive per aumentare l’occupazione (3)</vt:lpstr>
      <vt:lpstr>1.2.  Politiche restrittive per ridurre l’inflazione</vt:lpstr>
      <vt:lpstr>Politiche restrittive per ridurre l’inflazione (2)</vt:lpstr>
      <vt:lpstr>Politiche restrittive per ridurre l’inflazione (3)</vt:lpstr>
      <vt:lpstr>Presentazione standard di PowerPoint</vt:lpstr>
      <vt:lpstr>La disinflazione di Volcker: USA, 1980-1984</vt:lpstr>
      <vt:lpstr>La disinflazione di Volcker: USA, 1980-1984</vt:lpstr>
      <vt:lpstr>2. Politiche di stabilizzazione</vt:lpstr>
      <vt:lpstr>2.1.  Shock di domanda</vt:lpstr>
      <vt:lpstr>Shock di domanda: come reagire?   (ovvero: come cambiano le opinioni di economisti e policy makers?)</vt:lpstr>
      <vt:lpstr>Shock di domanda: il modello AD-AS</vt:lpstr>
      <vt:lpstr>Shock di domanda: Il caso neoclassico (cambi fissi)</vt:lpstr>
      <vt:lpstr>Shock di domanda: Il caso neoclassico (cambi flessibili)</vt:lpstr>
      <vt:lpstr>Shock di domanda. Il caso keynesiano</vt:lpstr>
      <vt:lpstr>2.2.  Shock di offerta temporanei</vt:lpstr>
      <vt:lpstr>Shock di offerta temporanei: è il caso di stabilizzarli?</vt:lpstr>
      <vt:lpstr>2.3.  Shock di offerta persistenti</vt:lpstr>
      <vt:lpstr>         Shock di offerta negativi persistenti:           diverse reazioni allo shock petrolifero del 1973</vt:lpstr>
      <vt:lpstr>Presentazione standard di PowerPoint</vt:lpstr>
      <vt:lpstr>5. In sintesi</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riccardo rovelli</dc:creator>
  <cp:lastModifiedBy>riccardo rovelli</cp:lastModifiedBy>
  <cp:revision>141</cp:revision>
  <cp:lastPrinted>2017-05-10T00:32:25Z</cp:lastPrinted>
  <dcterms:created xsi:type="dcterms:W3CDTF">2017-05-09T07:46:59Z</dcterms:created>
  <dcterms:modified xsi:type="dcterms:W3CDTF">2020-05-14T09:08:12Z</dcterms:modified>
</cp:coreProperties>
</file>