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323" r:id="rId2"/>
    <p:sldId id="325" r:id="rId3"/>
    <p:sldId id="331" r:id="rId4"/>
    <p:sldId id="329" r:id="rId5"/>
    <p:sldId id="326" r:id="rId6"/>
    <p:sldId id="330" r:id="rId7"/>
    <p:sldId id="332" r:id="rId8"/>
    <p:sldId id="335" r:id="rId9"/>
    <p:sldId id="358" r:id="rId10"/>
    <p:sldId id="334" r:id="rId11"/>
    <p:sldId id="336" r:id="rId12"/>
    <p:sldId id="337" r:id="rId13"/>
    <p:sldId id="327" r:id="rId14"/>
    <p:sldId id="338" r:id="rId15"/>
    <p:sldId id="339" r:id="rId16"/>
    <p:sldId id="340" r:id="rId17"/>
    <p:sldId id="341" r:id="rId18"/>
    <p:sldId id="343" r:id="rId19"/>
    <p:sldId id="344" r:id="rId20"/>
    <p:sldId id="345" r:id="rId21"/>
    <p:sldId id="346" r:id="rId22"/>
    <p:sldId id="347" r:id="rId23"/>
    <p:sldId id="348" r:id="rId24"/>
    <p:sldId id="349" r:id="rId25"/>
    <p:sldId id="350" r:id="rId26"/>
    <p:sldId id="357" r:id="rId27"/>
    <p:sldId id="351" r:id="rId28"/>
    <p:sldId id="352" r:id="rId29"/>
    <p:sldId id="354" r:id="rId30"/>
    <p:sldId id="353" r:id="rId31"/>
    <p:sldId id="355" r:id="rId32"/>
    <p:sldId id="356" r:id="rId33"/>
    <p:sldId id="359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rtmut Lehmann" initials="HL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496F56"/>
    <a:srgbClr val="005A5A"/>
    <a:srgbClr val="F9F8E9"/>
    <a:srgbClr val="0563C1"/>
    <a:srgbClr val="005A58"/>
    <a:srgbClr val="D2DEE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51" autoAdjust="0"/>
    <p:restoredTop sz="95501" autoAdjust="0"/>
  </p:normalViewPr>
  <p:slideViewPr>
    <p:cSldViewPr snapToGrid="0">
      <p:cViewPr varScale="1">
        <p:scale>
          <a:sx n="108" d="100"/>
          <a:sy n="108" d="100"/>
        </p:scale>
        <p:origin x="91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276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n\Dropbox\!%20MANKIW-WORTH\Mankiw%20IM%208e\data%20for%20figure%2019-1%20govdebt-GNP%20historical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6998421604485098E-2"/>
          <c:y val="1.9418770510001401E-2"/>
          <c:w val="0.88590434429229303"/>
          <c:h val="0.90241710081720605"/>
        </c:manualLayout>
      </c:layout>
      <c:scatterChart>
        <c:scatterStyle val="lineMarker"/>
        <c:varyColors val="0"/>
        <c:ser>
          <c:idx val="0"/>
          <c:order val="0"/>
          <c:tx>
            <c:strRef>
              <c:f>'data for figure 19-1'!$B$1</c:f>
              <c:strCache>
                <c:ptCount val="1"/>
                <c:pt idx="0">
                  <c:v>debt-GNP ratio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'data for figure 19-1'!$A$2:$A$222</c:f>
              <c:numCache>
                <c:formatCode>General</c:formatCode>
                <c:ptCount val="221"/>
                <c:pt idx="0">
                  <c:v>1791</c:v>
                </c:pt>
                <c:pt idx="1">
                  <c:v>1792</c:v>
                </c:pt>
                <c:pt idx="2">
                  <c:v>1793</c:v>
                </c:pt>
                <c:pt idx="3">
                  <c:v>1794</c:v>
                </c:pt>
                <c:pt idx="4">
                  <c:v>1795</c:v>
                </c:pt>
                <c:pt idx="5">
                  <c:v>1796</c:v>
                </c:pt>
                <c:pt idx="6">
                  <c:v>1797</c:v>
                </c:pt>
                <c:pt idx="7">
                  <c:v>1798</c:v>
                </c:pt>
                <c:pt idx="8">
                  <c:v>1799</c:v>
                </c:pt>
                <c:pt idx="9">
                  <c:v>1800</c:v>
                </c:pt>
                <c:pt idx="10">
                  <c:v>1801</c:v>
                </c:pt>
                <c:pt idx="11">
                  <c:v>1802</c:v>
                </c:pt>
                <c:pt idx="12">
                  <c:v>1803</c:v>
                </c:pt>
                <c:pt idx="13">
                  <c:v>1804</c:v>
                </c:pt>
                <c:pt idx="14">
                  <c:v>1805</c:v>
                </c:pt>
                <c:pt idx="15">
                  <c:v>1806</c:v>
                </c:pt>
                <c:pt idx="16">
                  <c:v>1807</c:v>
                </c:pt>
                <c:pt idx="17">
                  <c:v>1808</c:v>
                </c:pt>
                <c:pt idx="18">
                  <c:v>1809</c:v>
                </c:pt>
                <c:pt idx="19">
                  <c:v>1810</c:v>
                </c:pt>
                <c:pt idx="20">
                  <c:v>1811</c:v>
                </c:pt>
                <c:pt idx="21">
                  <c:v>1812</c:v>
                </c:pt>
                <c:pt idx="22">
                  <c:v>1813</c:v>
                </c:pt>
                <c:pt idx="23">
                  <c:v>1814</c:v>
                </c:pt>
                <c:pt idx="24">
                  <c:v>1815</c:v>
                </c:pt>
                <c:pt idx="25">
                  <c:v>1816</c:v>
                </c:pt>
                <c:pt idx="26">
                  <c:v>1817</c:v>
                </c:pt>
                <c:pt idx="27">
                  <c:v>1818</c:v>
                </c:pt>
                <c:pt idx="28">
                  <c:v>1819</c:v>
                </c:pt>
                <c:pt idx="29">
                  <c:v>1820</c:v>
                </c:pt>
                <c:pt idx="30">
                  <c:v>1821</c:v>
                </c:pt>
                <c:pt idx="31">
                  <c:v>1822</c:v>
                </c:pt>
                <c:pt idx="32">
                  <c:v>1823</c:v>
                </c:pt>
                <c:pt idx="33">
                  <c:v>1824</c:v>
                </c:pt>
                <c:pt idx="34">
                  <c:v>1825</c:v>
                </c:pt>
                <c:pt idx="35">
                  <c:v>1826</c:v>
                </c:pt>
                <c:pt idx="36">
                  <c:v>1827</c:v>
                </c:pt>
                <c:pt idx="37">
                  <c:v>1828</c:v>
                </c:pt>
                <c:pt idx="38">
                  <c:v>1829</c:v>
                </c:pt>
                <c:pt idx="39">
                  <c:v>1830</c:v>
                </c:pt>
                <c:pt idx="40">
                  <c:v>1831</c:v>
                </c:pt>
                <c:pt idx="41">
                  <c:v>1832</c:v>
                </c:pt>
                <c:pt idx="42">
                  <c:v>1833</c:v>
                </c:pt>
                <c:pt idx="43">
                  <c:v>1834</c:v>
                </c:pt>
                <c:pt idx="44">
                  <c:v>1835</c:v>
                </c:pt>
                <c:pt idx="45">
                  <c:v>1836</c:v>
                </c:pt>
                <c:pt idx="46">
                  <c:v>1837</c:v>
                </c:pt>
                <c:pt idx="47">
                  <c:v>1838</c:v>
                </c:pt>
                <c:pt idx="48">
                  <c:v>1839</c:v>
                </c:pt>
                <c:pt idx="49">
                  <c:v>1840</c:v>
                </c:pt>
                <c:pt idx="50">
                  <c:v>1841</c:v>
                </c:pt>
                <c:pt idx="51">
                  <c:v>1842</c:v>
                </c:pt>
                <c:pt idx="52">
                  <c:v>1843</c:v>
                </c:pt>
                <c:pt idx="53">
                  <c:v>1844</c:v>
                </c:pt>
                <c:pt idx="54">
                  <c:v>1845</c:v>
                </c:pt>
                <c:pt idx="55">
                  <c:v>1846</c:v>
                </c:pt>
                <c:pt idx="56">
                  <c:v>1847</c:v>
                </c:pt>
                <c:pt idx="57">
                  <c:v>1848</c:v>
                </c:pt>
                <c:pt idx="58">
                  <c:v>1849</c:v>
                </c:pt>
                <c:pt idx="59">
                  <c:v>1850</c:v>
                </c:pt>
                <c:pt idx="60">
                  <c:v>1851</c:v>
                </c:pt>
                <c:pt idx="61">
                  <c:v>1852</c:v>
                </c:pt>
                <c:pt idx="62">
                  <c:v>1853</c:v>
                </c:pt>
                <c:pt idx="63">
                  <c:v>1854</c:v>
                </c:pt>
                <c:pt idx="64">
                  <c:v>1855</c:v>
                </c:pt>
                <c:pt idx="65">
                  <c:v>1856</c:v>
                </c:pt>
                <c:pt idx="66">
                  <c:v>1857</c:v>
                </c:pt>
                <c:pt idx="67">
                  <c:v>1858</c:v>
                </c:pt>
                <c:pt idx="68">
                  <c:v>1859</c:v>
                </c:pt>
                <c:pt idx="69">
                  <c:v>1860</c:v>
                </c:pt>
                <c:pt idx="70">
                  <c:v>1861</c:v>
                </c:pt>
                <c:pt idx="71">
                  <c:v>1862</c:v>
                </c:pt>
                <c:pt idx="72">
                  <c:v>1863</c:v>
                </c:pt>
                <c:pt idx="73">
                  <c:v>1864</c:v>
                </c:pt>
                <c:pt idx="74">
                  <c:v>1865</c:v>
                </c:pt>
                <c:pt idx="75">
                  <c:v>1866</c:v>
                </c:pt>
                <c:pt idx="76">
                  <c:v>1867</c:v>
                </c:pt>
                <c:pt idx="77">
                  <c:v>1868</c:v>
                </c:pt>
                <c:pt idx="78">
                  <c:v>1869</c:v>
                </c:pt>
                <c:pt idx="79">
                  <c:v>1870</c:v>
                </c:pt>
                <c:pt idx="80">
                  <c:v>1871</c:v>
                </c:pt>
                <c:pt idx="81">
                  <c:v>1872</c:v>
                </c:pt>
                <c:pt idx="82">
                  <c:v>1873</c:v>
                </c:pt>
                <c:pt idx="83">
                  <c:v>1874</c:v>
                </c:pt>
                <c:pt idx="84">
                  <c:v>1875</c:v>
                </c:pt>
                <c:pt idx="85">
                  <c:v>1876</c:v>
                </c:pt>
                <c:pt idx="86">
                  <c:v>1877</c:v>
                </c:pt>
                <c:pt idx="87">
                  <c:v>1878</c:v>
                </c:pt>
                <c:pt idx="88">
                  <c:v>1879</c:v>
                </c:pt>
                <c:pt idx="89">
                  <c:v>1880</c:v>
                </c:pt>
                <c:pt idx="90">
                  <c:v>1881</c:v>
                </c:pt>
                <c:pt idx="91">
                  <c:v>1882</c:v>
                </c:pt>
                <c:pt idx="92">
                  <c:v>1883</c:v>
                </c:pt>
                <c:pt idx="93">
                  <c:v>1884</c:v>
                </c:pt>
                <c:pt idx="94">
                  <c:v>1885</c:v>
                </c:pt>
                <c:pt idx="95">
                  <c:v>1886</c:v>
                </c:pt>
                <c:pt idx="96">
                  <c:v>1887</c:v>
                </c:pt>
                <c:pt idx="97">
                  <c:v>1888</c:v>
                </c:pt>
                <c:pt idx="98">
                  <c:v>1889</c:v>
                </c:pt>
                <c:pt idx="99">
                  <c:v>1890</c:v>
                </c:pt>
                <c:pt idx="100">
                  <c:v>1891</c:v>
                </c:pt>
                <c:pt idx="101">
                  <c:v>1892</c:v>
                </c:pt>
                <c:pt idx="102">
                  <c:v>1893</c:v>
                </c:pt>
                <c:pt idx="103">
                  <c:v>1894</c:v>
                </c:pt>
                <c:pt idx="104">
                  <c:v>1895</c:v>
                </c:pt>
                <c:pt idx="105">
                  <c:v>1896</c:v>
                </c:pt>
                <c:pt idx="106">
                  <c:v>1897</c:v>
                </c:pt>
                <c:pt idx="107">
                  <c:v>1898</c:v>
                </c:pt>
                <c:pt idx="108">
                  <c:v>1899</c:v>
                </c:pt>
                <c:pt idx="109">
                  <c:v>1900</c:v>
                </c:pt>
                <c:pt idx="110">
                  <c:v>1901</c:v>
                </c:pt>
                <c:pt idx="111">
                  <c:v>1902</c:v>
                </c:pt>
                <c:pt idx="112">
                  <c:v>1903</c:v>
                </c:pt>
                <c:pt idx="113">
                  <c:v>1904</c:v>
                </c:pt>
                <c:pt idx="114">
                  <c:v>1905</c:v>
                </c:pt>
                <c:pt idx="115">
                  <c:v>1906</c:v>
                </c:pt>
                <c:pt idx="116">
                  <c:v>1907</c:v>
                </c:pt>
                <c:pt idx="117">
                  <c:v>1908</c:v>
                </c:pt>
                <c:pt idx="118">
                  <c:v>1909</c:v>
                </c:pt>
                <c:pt idx="119">
                  <c:v>1910</c:v>
                </c:pt>
                <c:pt idx="120">
                  <c:v>1911</c:v>
                </c:pt>
                <c:pt idx="121">
                  <c:v>1912</c:v>
                </c:pt>
                <c:pt idx="122">
                  <c:v>1913</c:v>
                </c:pt>
                <c:pt idx="123">
                  <c:v>1914</c:v>
                </c:pt>
                <c:pt idx="124">
                  <c:v>1915</c:v>
                </c:pt>
                <c:pt idx="125">
                  <c:v>1916</c:v>
                </c:pt>
                <c:pt idx="126">
                  <c:v>1917</c:v>
                </c:pt>
                <c:pt idx="127">
                  <c:v>1918</c:v>
                </c:pt>
                <c:pt idx="128">
                  <c:v>1919</c:v>
                </c:pt>
                <c:pt idx="129">
                  <c:v>1920</c:v>
                </c:pt>
                <c:pt idx="130">
                  <c:v>1921</c:v>
                </c:pt>
                <c:pt idx="131">
                  <c:v>1922</c:v>
                </c:pt>
                <c:pt idx="132">
                  <c:v>1923</c:v>
                </c:pt>
                <c:pt idx="133">
                  <c:v>1924</c:v>
                </c:pt>
                <c:pt idx="134">
                  <c:v>1925</c:v>
                </c:pt>
                <c:pt idx="135">
                  <c:v>1926</c:v>
                </c:pt>
                <c:pt idx="136">
                  <c:v>1927</c:v>
                </c:pt>
                <c:pt idx="137">
                  <c:v>1928</c:v>
                </c:pt>
                <c:pt idx="138">
                  <c:v>1929</c:v>
                </c:pt>
                <c:pt idx="139">
                  <c:v>1930</c:v>
                </c:pt>
                <c:pt idx="140">
                  <c:v>1931</c:v>
                </c:pt>
                <c:pt idx="141">
                  <c:v>1932</c:v>
                </c:pt>
                <c:pt idx="142">
                  <c:v>1933</c:v>
                </c:pt>
                <c:pt idx="143">
                  <c:v>1934</c:v>
                </c:pt>
                <c:pt idx="144">
                  <c:v>1935</c:v>
                </c:pt>
                <c:pt idx="145">
                  <c:v>1936</c:v>
                </c:pt>
                <c:pt idx="146">
                  <c:v>1937</c:v>
                </c:pt>
                <c:pt idx="147">
                  <c:v>1938</c:v>
                </c:pt>
                <c:pt idx="148">
                  <c:v>1939</c:v>
                </c:pt>
                <c:pt idx="149">
                  <c:v>1940</c:v>
                </c:pt>
                <c:pt idx="150">
                  <c:v>1941</c:v>
                </c:pt>
                <c:pt idx="151">
                  <c:v>1942</c:v>
                </c:pt>
                <c:pt idx="152">
                  <c:v>1943</c:v>
                </c:pt>
                <c:pt idx="153">
                  <c:v>1944</c:v>
                </c:pt>
                <c:pt idx="154">
                  <c:v>1945</c:v>
                </c:pt>
                <c:pt idx="155">
                  <c:v>1946</c:v>
                </c:pt>
                <c:pt idx="156">
                  <c:v>1947</c:v>
                </c:pt>
                <c:pt idx="157">
                  <c:v>1948</c:v>
                </c:pt>
                <c:pt idx="158">
                  <c:v>1949</c:v>
                </c:pt>
                <c:pt idx="159">
                  <c:v>1950</c:v>
                </c:pt>
                <c:pt idx="160">
                  <c:v>1951</c:v>
                </c:pt>
                <c:pt idx="161">
                  <c:v>1952</c:v>
                </c:pt>
                <c:pt idx="162">
                  <c:v>1953</c:v>
                </c:pt>
                <c:pt idx="163">
                  <c:v>1954</c:v>
                </c:pt>
                <c:pt idx="164">
                  <c:v>1955</c:v>
                </c:pt>
                <c:pt idx="165">
                  <c:v>1956</c:v>
                </c:pt>
                <c:pt idx="166">
                  <c:v>1957</c:v>
                </c:pt>
                <c:pt idx="167">
                  <c:v>1958</c:v>
                </c:pt>
                <c:pt idx="168">
                  <c:v>1959</c:v>
                </c:pt>
                <c:pt idx="169">
                  <c:v>1960</c:v>
                </c:pt>
                <c:pt idx="170">
                  <c:v>1961</c:v>
                </c:pt>
                <c:pt idx="171">
                  <c:v>1962</c:v>
                </c:pt>
                <c:pt idx="172">
                  <c:v>1963</c:v>
                </c:pt>
                <c:pt idx="173">
                  <c:v>1964</c:v>
                </c:pt>
                <c:pt idx="174">
                  <c:v>1965</c:v>
                </c:pt>
                <c:pt idx="175">
                  <c:v>1966</c:v>
                </c:pt>
                <c:pt idx="176">
                  <c:v>1967</c:v>
                </c:pt>
                <c:pt idx="177">
                  <c:v>1968</c:v>
                </c:pt>
                <c:pt idx="178">
                  <c:v>1969</c:v>
                </c:pt>
                <c:pt idx="179">
                  <c:v>1970</c:v>
                </c:pt>
                <c:pt idx="180">
                  <c:v>1971</c:v>
                </c:pt>
                <c:pt idx="181">
                  <c:v>1972</c:v>
                </c:pt>
                <c:pt idx="182">
                  <c:v>1973</c:v>
                </c:pt>
                <c:pt idx="183">
                  <c:v>1974</c:v>
                </c:pt>
                <c:pt idx="184">
                  <c:v>1975</c:v>
                </c:pt>
                <c:pt idx="185">
                  <c:v>1976</c:v>
                </c:pt>
                <c:pt idx="186">
                  <c:v>1977</c:v>
                </c:pt>
                <c:pt idx="187">
                  <c:v>1978</c:v>
                </c:pt>
                <c:pt idx="188">
                  <c:v>1979</c:v>
                </c:pt>
                <c:pt idx="189">
                  <c:v>1980</c:v>
                </c:pt>
                <c:pt idx="190">
                  <c:v>1981</c:v>
                </c:pt>
                <c:pt idx="191">
                  <c:v>1982</c:v>
                </c:pt>
                <c:pt idx="192">
                  <c:v>1983</c:v>
                </c:pt>
                <c:pt idx="193">
                  <c:v>1984</c:v>
                </c:pt>
                <c:pt idx="194">
                  <c:v>1985</c:v>
                </c:pt>
                <c:pt idx="195">
                  <c:v>1986</c:v>
                </c:pt>
                <c:pt idx="196">
                  <c:v>1987</c:v>
                </c:pt>
                <c:pt idx="197">
                  <c:v>1988</c:v>
                </c:pt>
                <c:pt idx="198">
                  <c:v>1989</c:v>
                </c:pt>
                <c:pt idx="199">
                  <c:v>1990</c:v>
                </c:pt>
                <c:pt idx="200">
                  <c:v>1991</c:v>
                </c:pt>
                <c:pt idx="201">
                  <c:v>1992</c:v>
                </c:pt>
                <c:pt idx="202">
                  <c:v>1993</c:v>
                </c:pt>
                <c:pt idx="203">
                  <c:v>1994</c:v>
                </c:pt>
                <c:pt idx="204">
                  <c:v>1995</c:v>
                </c:pt>
                <c:pt idx="205">
                  <c:v>1996</c:v>
                </c:pt>
                <c:pt idx="206">
                  <c:v>1997</c:v>
                </c:pt>
                <c:pt idx="207">
                  <c:v>1998</c:v>
                </c:pt>
                <c:pt idx="208">
                  <c:v>1999</c:v>
                </c:pt>
                <c:pt idx="209">
                  <c:v>2000</c:v>
                </c:pt>
                <c:pt idx="210">
                  <c:v>2001</c:v>
                </c:pt>
                <c:pt idx="211">
                  <c:v>2002</c:v>
                </c:pt>
                <c:pt idx="212">
                  <c:v>2003</c:v>
                </c:pt>
                <c:pt idx="213">
                  <c:v>2004</c:v>
                </c:pt>
                <c:pt idx="214">
                  <c:v>2005</c:v>
                </c:pt>
                <c:pt idx="215">
                  <c:v>2006</c:v>
                </c:pt>
                <c:pt idx="216">
                  <c:v>2007</c:v>
                </c:pt>
                <c:pt idx="217">
                  <c:v>2008</c:v>
                </c:pt>
                <c:pt idx="218">
                  <c:v>2009</c:v>
                </c:pt>
                <c:pt idx="219">
                  <c:v>2010</c:v>
                </c:pt>
                <c:pt idx="220">
                  <c:v>2011</c:v>
                </c:pt>
              </c:numCache>
            </c:numRef>
          </c:xVal>
          <c:yVal>
            <c:numRef>
              <c:f>'data for figure 19-1'!$B$2:$B$222</c:f>
              <c:numCache>
                <c:formatCode>0.0000</c:formatCode>
                <c:ptCount val="221"/>
                <c:pt idx="0">
                  <c:v>0.42</c:v>
                </c:pt>
                <c:pt idx="1">
                  <c:v>0.39900000000000002</c:v>
                </c:pt>
                <c:pt idx="2">
                  <c:v>0.35899999999999999</c:v>
                </c:pt>
                <c:pt idx="3">
                  <c:v>0.313</c:v>
                </c:pt>
                <c:pt idx="4">
                  <c:v>0.26800000000000002</c:v>
                </c:pt>
                <c:pt idx="5">
                  <c:v>0.24099999999999999</c:v>
                </c:pt>
                <c:pt idx="6">
                  <c:v>0.24299999999999999</c:v>
                </c:pt>
                <c:pt idx="7">
                  <c:v>0.23400000000000001</c:v>
                </c:pt>
                <c:pt idx="8">
                  <c:v>0.222</c:v>
                </c:pt>
                <c:pt idx="9">
                  <c:v>0.22</c:v>
                </c:pt>
                <c:pt idx="10">
                  <c:v>0.19400000000000001</c:v>
                </c:pt>
                <c:pt idx="11">
                  <c:v>0.20399999999999999</c:v>
                </c:pt>
                <c:pt idx="12">
                  <c:v>0.20200000000000001</c:v>
                </c:pt>
                <c:pt idx="13">
                  <c:v>0.19</c:v>
                </c:pt>
                <c:pt idx="14">
                  <c:v>0.159</c:v>
                </c:pt>
                <c:pt idx="15">
                  <c:v>0.14699999999999999</c:v>
                </c:pt>
                <c:pt idx="16">
                  <c:v>0.13600000000000001</c:v>
                </c:pt>
                <c:pt idx="17">
                  <c:v>0.13100000000000001</c:v>
                </c:pt>
                <c:pt idx="18">
                  <c:v>0.104</c:v>
                </c:pt>
                <c:pt idx="19">
                  <c:v>8.7999999999999995E-2</c:v>
                </c:pt>
                <c:pt idx="20">
                  <c:v>0.08</c:v>
                </c:pt>
                <c:pt idx="21">
                  <c:v>8.4000000000000005E-2</c:v>
                </c:pt>
                <c:pt idx="22">
                  <c:v>9.5000000000000001E-2</c:v>
                </c:pt>
                <c:pt idx="23">
                  <c:v>0.107</c:v>
                </c:pt>
                <c:pt idx="24">
                  <c:v>0.128</c:v>
                </c:pt>
                <c:pt idx="25">
                  <c:v>0.13800000000000001</c:v>
                </c:pt>
                <c:pt idx="26">
                  <c:v>0.122</c:v>
                </c:pt>
                <c:pt idx="27">
                  <c:v>0.105</c:v>
                </c:pt>
                <c:pt idx="28">
                  <c:v>0.111</c:v>
                </c:pt>
                <c:pt idx="29">
                  <c:v>0.122</c:v>
                </c:pt>
                <c:pt idx="30">
                  <c:v>0.13</c:v>
                </c:pt>
                <c:pt idx="31">
                  <c:v>0.11799999999999999</c:v>
                </c:pt>
                <c:pt idx="32">
                  <c:v>0.11799999999999999</c:v>
                </c:pt>
                <c:pt idx="33">
                  <c:v>0.111</c:v>
                </c:pt>
                <c:pt idx="34">
                  <c:v>9.2999999999999999E-2</c:v>
                </c:pt>
                <c:pt idx="35">
                  <c:v>9.0999999999999998E-2</c:v>
                </c:pt>
                <c:pt idx="36">
                  <c:v>8.2000000000000003E-2</c:v>
                </c:pt>
                <c:pt idx="37">
                  <c:v>7.0000000000000007E-2</c:v>
                </c:pt>
                <c:pt idx="38">
                  <c:v>5.8000000000000003E-2</c:v>
                </c:pt>
                <c:pt idx="39">
                  <c:v>4.8000000000000001E-2</c:v>
                </c:pt>
                <c:pt idx="40">
                  <c:v>3.2000000000000001E-2</c:v>
                </c:pt>
                <c:pt idx="41">
                  <c:v>1.4999999999999999E-2</c:v>
                </c:pt>
                <c:pt idx="42">
                  <c:v>5.0000000000000001E-3</c:v>
                </c:pt>
                <c:pt idx="43">
                  <c:v>2E-3</c:v>
                </c:pt>
                <c:pt idx="44">
                  <c:v>3.0000000000000001E-5</c:v>
                </c:pt>
                <c:pt idx="45">
                  <c:v>0</c:v>
                </c:pt>
                <c:pt idx="46">
                  <c:v>1E-3</c:v>
                </c:pt>
                <c:pt idx="47">
                  <c:v>4.0000000000000001E-3</c:v>
                </c:pt>
                <c:pt idx="48">
                  <c:v>4.0000000000000001E-3</c:v>
                </c:pt>
                <c:pt idx="49">
                  <c:v>3.0000000000000001E-3</c:v>
                </c:pt>
                <c:pt idx="50">
                  <c:v>6.0000000000000001E-3</c:v>
                </c:pt>
                <c:pt idx="51">
                  <c:v>1.6E-2</c:v>
                </c:pt>
                <c:pt idx="52">
                  <c:v>0.02</c:v>
                </c:pt>
                <c:pt idx="53">
                  <c:v>1.2999999999999999E-2</c:v>
                </c:pt>
                <c:pt idx="54">
                  <c:v>0.01</c:v>
                </c:pt>
                <c:pt idx="55">
                  <c:v>1.4999999999999999E-2</c:v>
                </c:pt>
                <c:pt idx="56">
                  <c:v>2.1000000000000001E-2</c:v>
                </c:pt>
                <c:pt idx="57">
                  <c:v>2.9000000000000001E-2</c:v>
                </c:pt>
                <c:pt idx="58">
                  <c:v>3.2000000000000001E-2</c:v>
                </c:pt>
                <c:pt idx="59">
                  <c:v>2.9000000000000001E-2</c:v>
                </c:pt>
                <c:pt idx="60">
                  <c:v>2.9000000000000001E-2</c:v>
                </c:pt>
                <c:pt idx="61">
                  <c:v>2.5999999999999999E-2</c:v>
                </c:pt>
                <c:pt idx="62">
                  <c:v>1.9E-2</c:v>
                </c:pt>
                <c:pt idx="63">
                  <c:v>1.2999999999999999E-2</c:v>
                </c:pt>
                <c:pt idx="64">
                  <c:v>1.0999999999999999E-2</c:v>
                </c:pt>
                <c:pt idx="65">
                  <c:v>8.9999999999999993E-3</c:v>
                </c:pt>
                <c:pt idx="66">
                  <c:v>0.01</c:v>
                </c:pt>
                <c:pt idx="67">
                  <c:v>1.6E-2</c:v>
                </c:pt>
                <c:pt idx="68">
                  <c:v>1.7999999999999999E-2</c:v>
                </c:pt>
                <c:pt idx="69">
                  <c:v>2.1999999999999999E-2</c:v>
                </c:pt>
                <c:pt idx="70">
                  <c:v>8.4000000000000005E-2</c:v>
                </c:pt>
                <c:pt idx="71">
                  <c:v>0.19400000000000001</c:v>
                </c:pt>
                <c:pt idx="72">
                  <c:v>0.27100000000000002</c:v>
                </c:pt>
                <c:pt idx="73">
                  <c:v>0.28699999999999998</c:v>
                </c:pt>
                <c:pt idx="74">
                  <c:v>0.34399999999999997</c:v>
                </c:pt>
                <c:pt idx="75">
                  <c:v>0.34499999999999997</c:v>
                </c:pt>
                <c:pt idx="76">
                  <c:v>0.34100000000000003</c:v>
                </c:pt>
                <c:pt idx="77">
                  <c:v>0.32800000000000001</c:v>
                </c:pt>
                <c:pt idx="78">
                  <c:v>0.318</c:v>
                </c:pt>
                <c:pt idx="79">
                  <c:v>0.31900000000000001</c:v>
                </c:pt>
                <c:pt idx="80">
                  <c:v>0.29799999999999999</c:v>
                </c:pt>
                <c:pt idx="81">
                  <c:v>0.255</c:v>
                </c:pt>
                <c:pt idx="82">
                  <c:v>0.24099999999999999</c:v>
                </c:pt>
                <c:pt idx="83">
                  <c:v>0.24199999999999999</c:v>
                </c:pt>
                <c:pt idx="84">
                  <c:v>0.24299999999999999</c:v>
                </c:pt>
                <c:pt idx="85">
                  <c:v>0.23499999999999999</c:v>
                </c:pt>
                <c:pt idx="86">
                  <c:v>0.23200000000000001</c:v>
                </c:pt>
                <c:pt idx="87">
                  <c:v>0.24299999999999999</c:v>
                </c:pt>
                <c:pt idx="88">
                  <c:v>0.23100000000000001</c:v>
                </c:pt>
                <c:pt idx="89">
                  <c:v>0.17799999999999999</c:v>
                </c:pt>
                <c:pt idx="90">
                  <c:v>0.16700000000000001</c:v>
                </c:pt>
                <c:pt idx="91">
                  <c:v>0.14299999999999999</c:v>
                </c:pt>
                <c:pt idx="92">
                  <c:v>0.13400000000000001</c:v>
                </c:pt>
                <c:pt idx="93">
                  <c:v>0.13200000000000001</c:v>
                </c:pt>
                <c:pt idx="94">
                  <c:v>0.13500000000000001</c:v>
                </c:pt>
                <c:pt idx="95">
                  <c:v>0.127</c:v>
                </c:pt>
                <c:pt idx="96">
                  <c:v>0.115</c:v>
                </c:pt>
                <c:pt idx="97">
                  <c:v>0.105</c:v>
                </c:pt>
                <c:pt idx="98">
                  <c:v>9.0999999999999998E-2</c:v>
                </c:pt>
                <c:pt idx="99">
                  <c:v>7.9000000000000001E-2</c:v>
                </c:pt>
                <c:pt idx="100">
                  <c:v>7.0999999999999994E-2</c:v>
                </c:pt>
                <c:pt idx="101">
                  <c:v>6.8000000000000005E-2</c:v>
                </c:pt>
                <c:pt idx="102">
                  <c:v>6.9000000000000006E-2</c:v>
                </c:pt>
                <c:pt idx="103">
                  <c:v>7.9000000000000001E-2</c:v>
                </c:pt>
                <c:pt idx="104">
                  <c:v>8.2000000000000003E-2</c:v>
                </c:pt>
                <c:pt idx="105">
                  <c:v>8.5999999999999993E-2</c:v>
                </c:pt>
                <c:pt idx="106">
                  <c:v>8.2000000000000003E-2</c:v>
                </c:pt>
                <c:pt idx="107">
                  <c:v>8.3000000000000004E-2</c:v>
                </c:pt>
                <c:pt idx="108">
                  <c:v>7.6999999999999999E-2</c:v>
                </c:pt>
                <c:pt idx="109">
                  <c:v>6.5000000000000002E-2</c:v>
                </c:pt>
                <c:pt idx="110">
                  <c:v>5.8999999999999997E-2</c:v>
                </c:pt>
                <c:pt idx="111">
                  <c:v>5.3999999999999999E-2</c:v>
                </c:pt>
                <c:pt idx="112">
                  <c:v>0.05</c:v>
                </c:pt>
                <c:pt idx="113">
                  <c:v>4.9000000000000002E-2</c:v>
                </c:pt>
                <c:pt idx="114">
                  <c:v>4.4999999999999998E-2</c:v>
                </c:pt>
                <c:pt idx="115">
                  <c:v>4.1000000000000002E-2</c:v>
                </c:pt>
                <c:pt idx="116">
                  <c:v>3.9E-2</c:v>
                </c:pt>
                <c:pt idx="117">
                  <c:v>4.1000000000000002E-2</c:v>
                </c:pt>
                <c:pt idx="118">
                  <c:v>3.6999999999999998E-2</c:v>
                </c:pt>
                <c:pt idx="119">
                  <c:v>3.4000000000000002E-2</c:v>
                </c:pt>
                <c:pt idx="120">
                  <c:v>3.4000000000000002E-2</c:v>
                </c:pt>
                <c:pt idx="121">
                  <c:v>3.2000000000000001E-2</c:v>
                </c:pt>
                <c:pt idx="122">
                  <c:v>3.1E-2</c:v>
                </c:pt>
                <c:pt idx="123">
                  <c:v>3.1E-2</c:v>
                </c:pt>
                <c:pt idx="124">
                  <c:v>2.9000000000000001E-2</c:v>
                </c:pt>
                <c:pt idx="125">
                  <c:v>4.1000000000000002E-2</c:v>
                </c:pt>
                <c:pt idx="126">
                  <c:v>0.123</c:v>
                </c:pt>
                <c:pt idx="127">
                  <c:v>0.248</c:v>
                </c:pt>
                <c:pt idx="128">
                  <c:v>0.314</c:v>
                </c:pt>
                <c:pt idx="129">
                  <c:v>0.27</c:v>
                </c:pt>
                <c:pt idx="130">
                  <c:v>0.316</c:v>
                </c:pt>
                <c:pt idx="131">
                  <c:v>0.30499999999999999</c:v>
                </c:pt>
                <c:pt idx="132">
                  <c:v>0.252</c:v>
                </c:pt>
                <c:pt idx="133">
                  <c:v>0.23699999999999999</c:v>
                </c:pt>
                <c:pt idx="134">
                  <c:v>0.219</c:v>
                </c:pt>
                <c:pt idx="135">
                  <c:v>0.19400000000000001</c:v>
                </c:pt>
                <c:pt idx="136">
                  <c:v>0.187</c:v>
                </c:pt>
                <c:pt idx="137">
                  <c:v>0.17499999999999999</c:v>
                </c:pt>
                <c:pt idx="138">
                  <c:v>0.158</c:v>
                </c:pt>
                <c:pt idx="139">
                  <c:v>0.17899999999999999</c:v>
                </c:pt>
                <c:pt idx="140">
                  <c:v>0.23499999999999999</c:v>
                </c:pt>
                <c:pt idx="141">
                  <c:v>0.35499999999999998</c:v>
                </c:pt>
                <c:pt idx="142">
                  <c:v>0.437</c:v>
                </c:pt>
                <c:pt idx="143">
                  <c:v>0.42</c:v>
                </c:pt>
                <c:pt idx="144">
                  <c:v>0.42299999999999999</c:v>
                </c:pt>
                <c:pt idx="145">
                  <c:v>0.41699999999999998</c:v>
                </c:pt>
                <c:pt idx="146">
                  <c:v>0.39800000000000002</c:v>
                </c:pt>
                <c:pt idx="147">
                  <c:v>0.44800000000000001</c:v>
                </c:pt>
                <c:pt idx="148">
                  <c:v>0.45</c:v>
                </c:pt>
                <c:pt idx="149">
                  <c:v>0.44800000000000001</c:v>
                </c:pt>
                <c:pt idx="150">
                  <c:v>0.45600000000000002</c:v>
                </c:pt>
                <c:pt idx="151">
                  <c:v>0.60299999999999998</c:v>
                </c:pt>
                <c:pt idx="152">
                  <c:v>0.78700000000000003</c:v>
                </c:pt>
                <c:pt idx="153">
                  <c:v>0.95399999999999996</c:v>
                </c:pt>
                <c:pt idx="154">
                  <c:v>1.0669999999999999</c:v>
                </c:pt>
                <c:pt idx="155">
                  <c:v>1.044</c:v>
                </c:pt>
                <c:pt idx="156">
                  <c:v>0.89600000000000002</c:v>
                </c:pt>
                <c:pt idx="157">
                  <c:v>0.79400000000000004</c:v>
                </c:pt>
                <c:pt idx="158">
                  <c:v>0.80500000000000005</c:v>
                </c:pt>
                <c:pt idx="159">
                  <c:v>0.73199999999999998</c:v>
                </c:pt>
                <c:pt idx="160">
                  <c:v>0.628</c:v>
                </c:pt>
                <c:pt idx="161">
                  <c:v>0.6</c:v>
                </c:pt>
                <c:pt idx="162">
                  <c:v>0.57999999999999996</c:v>
                </c:pt>
                <c:pt idx="163">
                  <c:v>0.58799999999999997</c:v>
                </c:pt>
                <c:pt idx="164">
                  <c:v>0.53700000000000003</c:v>
                </c:pt>
                <c:pt idx="165">
                  <c:v>0.501</c:v>
                </c:pt>
                <c:pt idx="166">
                  <c:v>0.48</c:v>
                </c:pt>
                <c:pt idx="167">
                  <c:v>0.49</c:v>
                </c:pt>
                <c:pt idx="168">
                  <c:v>0.46200000000000002</c:v>
                </c:pt>
                <c:pt idx="169">
                  <c:v>0.44800000000000001</c:v>
                </c:pt>
                <c:pt idx="170">
                  <c:v>0.443</c:v>
                </c:pt>
                <c:pt idx="171">
                  <c:v>0.42599999999999999</c:v>
                </c:pt>
                <c:pt idx="172">
                  <c:v>0.41099999999999998</c:v>
                </c:pt>
                <c:pt idx="173">
                  <c:v>0.38700000000000001</c:v>
                </c:pt>
                <c:pt idx="174">
                  <c:v>0.36199999999999999</c:v>
                </c:pt>
                <c:pt idx="175">
                  <c:v>0.33400000000000002</c:v>
                </c:pt>
                <c:pt idx="176">
                  <c:v>0.33100000000000002</c:v>
                </c:pt>
                <c:pt idx="177">
                  <c:v>0.31</c:v>
                </c:pt>
                <c:pt idx="178">
                  <c:v>0.28399999999999997</c:v>
                </c:pt>
                <c:pt idx="179">
                  <c:v>0.28100000000000003</c:v>
                </c:pt>
                <c:pt idx="180">
                  <c:v>0.27600000000000002</c:v>
                </c:pt>
                <c:pt idx="181">
                  <c:v>0.26600000000000001</c:v>
                </c:pt>
                <c:pt idx="182">
                  <c:v>0.245</c:v>
                </c:pt>
                <c:pt idx="183">
                  <c:v>0.24399999999999999</c:v>
                </c:pt>
                <c:pt idx="184">
                  <c:v>0.26500000000000001</c:v>
                </c:pt>
                <c:pt idx="185">
                  <c:v>0.27300000000000002</c:v>
                </c:pt>
                <c:pt idx="186">
                  <c:v>0.27500000000000002</c:v>
                </c:pt>
                <c:pt idx="187">
                  <c:v>0.26600000000000001</c:v>
                </c:pt>
                <c:pt idx="188">
                  <c:v>0.254</c:v>
                </c:pt>
                <c:pt idx="189">
                  <c:v>0.25800000000000001</c:v>
                </c:pt>
                <c:pt idx="190">
                  <c:v>0.26</c:v>
                </c:pt>
                <c:pt idx="191">
                  <c:v>0.29699999999999999</c:v>
                </c:pt>
                <c:pt idx="192">
                  <c:v>0.33100000000000002</c:v>
                </c:pt>
                <c:pt idx="193">
                  <c:v>0.34</c:v>
                </c:pt>
                <c:pt idx="194">
                  <c:v>0.36399999999999999</c:v>
                </c:pt>
                <c:pt idx="195">
                  <c:v>0.39400000000000002</c:v>
                </c:pt>
                <c:pt idx="196">
                  <c:v>0.40699999999999997</c:v>
                </c:pt>
                <c:pt idx="197">
                  <c:v>0.41</c:v>
                </c:pt>
                <c:pt idx="198">
                  <c:v>0.40600000000000003</c:v>
                </c:pt>
                <c:pt idx="199">
                  <c:v>0.42</c:v>
                </c:pt>
                <c:pt idx="200">
                  <c:v>0.45300000000000001</c:v>
                </c:pt>
                <c:pt idx="201">
                  <c:v>0.48099999999999998</c:v>
                </c:pt>
                <c:pt idx="202">
                  <c:v>0.49399999999999999</c:v>
                </c:pt>
                <c:pt idx="203">
                  <c:v>0.49299999999999999</c:v>
                </c:pt>
                <c:pt idx="204">
                  <c:v>0.49199999999999999</c:v>
                </c:pt>
                <c:pt idx="205">
                  <c:v>0.48499999999999999</c:v>
                </c:pt>
                <c:pt idx="206">
                  <c:v>0.46100000000000002</c:v>
                </c:pt>
                <c:pt idx="207">
                  <c:v>0.43099999999999999</c:v>
                </c:pt>
                <c:pt idx="208">
                  <c:v>0.39400000000000002</c:v>
                </c:pt>
                <c:pt idx="209">
                  <c:v>0.34699999999999998</c:v>
                </c:pt>
                <c:pt idx="210">
                  <c:v>0.32500000000000001</c:v>
                </c:pt>
                <c:pt idx="211">
                  <c:v>0.33600000000000002</c:v>
                </c:pt>
                <c:pt idx="212">
                  <c:v>0.35599999999999998</c:v>
                </c:pt>
                <c:pt idx="213">
                  <c:v>0.36799999999999999</c:v>
                </c:pt>
                <c:pt idx="214">
                  <c:v>0.36899999999999999</c:v>
                </c:pt>
                <c:pt idx="215">
                  <c:v>0.36499999999999999</c:v>
                </c:pt>
                <c:pt idx="216">
                  <c:v>0.36199999999999999</c:v>
                </c:pt>
                <c:pt idx="217">
                  <c:v>0.40300000000000002</c:v>
                </c:pt>
                <c:pt idx="218">
                  <c:v>0.53500000000000003</c:v>
                </c:pt>
                <c:pt idx="219">
                  <c:v>0.622</c:v>
                </c:pt>
                <c:pt idx="220">
                  <c:v>0.72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8569272"/>
        <c:axId val="298565744"/>
      </c:scatterChart>
      <c:valAx>
        <c:axId val="298569272"/>
        <c:scaling>
          <c:orientation val="minMax"/>
          <c:max val="2014"/>
          <c:min val="1791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it-IT"/>
          </a:p>
        </c:txPr>
        <c:crossAx val="298565744"/>
        <c:crosses val="autoZero"/>
        <c:crossBetween val="midCat"/>
        <c:majorUnit val="20"/>
      </c:valAx>
      <c:valAx>
        <c:axId val="29856574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it-IT"/>
          </a:p>
        </c:txPr>
        <c:crossAx val="298569272"/>
        <c:crosses val="autoZero"/>
        <c:crossBetween val="midCat"/>
      </c:valAx>
      <c:spPr>
        <a:solidFill>
          <a:schemeClr val="bg1"/>
        </a:solidFill>
        <a:ln>
          <a:solidFill>
            <a:schemeClr val="tx1"/>
          </a:solidFill>
        </a:ln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253C5-3128-4C63-9D47-1A6BBA0E6573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1E6F2-0B95-4EA2-A00B-5DDAB1F2631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671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B8860-5D0A-4FF6-BC56-5EEE4D346A0B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42710-8C88-4D9E-8BF8-3CD1C14116F1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14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2710-8C88-4D9E-8BF8-3CD1C14116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7577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38E7586-AEED-42B5-8C04-E6E59BD9877B}" type="slidenum">
              <a:rPr lang="it-IT" altLang="en-US" sz="1400" b="0">
                <a:latin typeface="Calibri" panose="020F0502020204030204" pitchFamily="34" charset="0"/>
              </a:rPr>
              <a:pPr eaLnBrk="1" hangingPunct="1"/>
              <a:t>10</a:t>
            </a:fld>
            <a:endParaRPr lang="it-IT" altLang="en-US" sz="1400" b="0" dirty="0">
              <a:latin typeface="Calibri" panose="020F0502020204030204" pitchFamily="34" charset="0"/>
            </a:endParaRPr>
          </a:p>
        </p:txBody>
      </p:sp>
      <p:sp>
        <p:nvSpPr>
          <p:cNvPr id="83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9738" y="768350"/>
            <a:ext cx="6062662" cy="3411538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3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349750"/>
            <a:ext cx="5207000" cy="5116513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>
                <a:ea typeface="ＭＳ Ｐゴシック" charset="0"/>
              </a:rPr>
              <a:t>Source: OECD -  General </a:t>
            </a:r>
            <a:r>
              <a:rPr lang="it-IT" dirty="0" err="1" smtClean="0">
                <a:ea typeface="ＭＳ Ｐゴシック" charset="0"/>
              </a:rPr>
              <a:t>government</a:t>
            </a:r>
            <a:r>
              <a:rPr lang="it-IT" dirty="0" smtClean="0">
                <a:ea typeface="ＭＳ Ｐゴシック" charset="0"/>
              </a:rPr>
              <a:t> </a:t>
            </a:r>
            <a:r>
              <a:rPr lang="it-IT" dirty="0" err="1" smtClean="0">
                <a:ea typeface="ＭＳ Ｐゴシック" charset="0"/>
              </a:rPr>
              <a:t>gross</a:t>
            </a:r>
            <a:r>
              <a:rPr lang="it-IT" dirty="0" smtClean="0">
                <a:ea typeface="ＭＳ Ｐゴシック" charset="0"/>
              </a:rPr>
              <a:t> </a:t>
            </a:r>
            <a:r>
              <a:rPr lang="it-IT" dirty="0" err="1" smtClean="0">
                <a:ea typeface="ＭＳ Ｐゴシック" charset="0"/>
              </a:rPr>
              <a:t>financial</a:t>
            </a:r>
            <a:r>
              <a:rPr lang="it-IT" dirty="0" smtClean="0">
                <a:ea typeface="ＭＳ Ｐゴシック" charset="0"/>
              </a:rPr>
              <a:t> </a:t>
            </a:r>
            <a:r>
              <a:rPr lang="it-IT" dirty="0" err="1" smtClean="0">
                <a:ea typeface="ＭＳ Ｐゴシック" charset="0"/>
              </a:rPr>
              <a:t>liabilities</a:t>
            </a:r>
            <a:r>
              <a:rPr lang="it-IT" dirty="0" smtClean="0">
                <a:ea typeface="ＭＳ Ｐゴシック" charset="0"/>
              </a:rPr>
              <a:t>, % of </a:t>
            </a:r>
            <a:r>
              <a:rPr lang="it-IT" dirty="0" err="1" smtClean="0">
                <a:ea typeface="ＭＳ Ｐゴシック" charset="0"/>
              </a:rPr>
              <a:t>nominal</a:t>
            </a:r>
            <a:r>
              <a:rPr lang="it-IT" dirty="0" smtClean="0">
                <a:ea typeface="ＭＳ Ｐゴシック" charset="0"/>
              </a:rPr>
              <a:t> GDP</a:t>
            </a:r>
          </a:p>
        </p:txBody>
      </p:sp>
    </p:spTree>
    <p:extLst>
      <p:ext uri="{BB962C8B-B14F-4D97-AF65-F5344CB8AC3E}">
        <p14:creationId xmlns:p14="http://schemas.microsoft.com/office/powerpoint/2010/main" val="3242498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38E7586-AEED-42B5-8C04-E6E59BD9877B}" type="slidenum">
              <a:rPr lang="it-IT" altLang="en-US" sz="1400" b="0">
                <a:latin typeface="Calibri" panose="020F0502020204030204" pitchFamily="34" charset="0"/>
              </a:rPr>
              <a:pPr eaLnBrk="1" hangingPunct="1"/>
              <a:t>11</a:t>
            </a:fld>
            <a:endParaRPr lang="it-IT" altLang="en-US" sz="1400" b="0" dirty="0">
              <a:latin typeface="Calibri" panose="020F0502020204030204" pitchFamily="34" charset="0"/>
            </a:endParaRPr>
          </a:p>
        </p:txBody>
      </p:sp>
      <p:sp>
        <p:nvSpPr>
          <p:cNvPr id="83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9738" y="768350"/>
            <a:ext cx="6062662" cy="3411538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3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349750"/>
            <a:ext cx="5207000" cy="5116513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>
                <a:ea typeface="ＭＳ Ｐゴシック" charset="0"/>
              </a:rPr>
              <a:t>Source: OECD -  General </a:t>
            </a:r>
            <a:r>
              <a:rPr lang="it-IT" dirty="0" err="1" smtClean="0">
                <a:ea typeface="ＭＳ Ｐゴシック" charset="0"/>
              </a:rPr>
              <a:t>government</a:t>
            </a:r>
            <a:r>
              <a:rPr lang="it-IT" dirty="0" smtClean="0">
                <a:ea typeface="ＭＳ Ｐゴシック" charset="0"/>
              </a:rPr>
              <a:t> </a:t>
            </a:r>
            <a:r>
              <a:rPr lang="it-IT" dirty="0" err="1" smtClean="0">
                <a:ea typeface="ＭＳ Ｐゴシック" charset="0"/>
              </a:rPr>
              <a:t>gross</a:t>
            </a:r>
            <a:r>
              <a:rPr lang="it-IT" dirty="0" smtClean="0">
                <a:ea typeface="ＭＳ Ｐゴシック" charset="0"/>
              </a:rPr>
              <a:t> </a:t>
            </a:r>
            <a:r>
              <a:rPr lang="it-IT" dirty="0" err="1" smtClean="0">
                <a:ea typeface="ＭＳ Ｐゴシック" charset="0"/>
              </a:rPr>
              <a:t>financial</a:t>
            </a:r>
            <a:r>
              <a:rPr lang="it-IT" dirty="0" smtClean="0">
                <a:ea typeface="ＭＳ Ｐゴシック" charset="0"/>
              </a:rPr>
              <a:t> </a:t>
            </a:r>
            <a:r>
              <a:rPr lang="it-IT" dirty="0" err="1" smtClean="0">
                <a:ea typeface="ＭＳ Ｐゴシック" charset="0"/>
              </a:rPr>
              <a:t>liabilities</a:t>
            </a:r>
            <a:r>
              <a:rPr lang="it-IT" dirty="0" smtClean="0">
                <a:ea typeface="ＭＳ Ｐゴシック" charset="0"/>
              </a:rPr>
              <a:t>, % of </a:t>
            </a:r>
            <a:r>
              <a:rPr lang="it-IT" dirty="0" err="1" smtClean="0">
                <a:ea typeface="ＭＳ Ｐゴシック" charset="0"/>
              </a:rPr>
              <a:t>nominal</a:t>
            </a:r>
            <a:r>
              <a:rPr lang="it-IT" dirty="0" smtClean="0">
                <a:ea typeface="ＭＳ Ｐゴシック" charset="0"/>
              </a:rPr>
              <a:t> GDP</a:t>
            </a:r>
          </a:p>
        </p:txBody>
      </p:sp>
    </p:spTree>
    <p:extLst>
      <p:ext uri="{BB962C8B-B14F-4D97-AF65-F5344CB8AC3E}">
        <p14:creationId xmlns:p14="http://schemas.microsoft.com/office/powerpoint/2010/main" val="14559639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38E7586-AEED-42B5-8C04-E6E59BD9877B}" type="slidenum">
              <a:rPr lang="it-IT" altLang="en-US" sz="1400" b="0">
                <a:latin typeface="Calibri" panose="020F0502020204030204" pitchFamily="34" charset="0"/>
              </a:rPr>
              <a:pPr eaLnBrk="1" hangingPunct="1"/>
              <a:t>12</a:t>
            </a:fld>
            <a:endParaRPr lang="it-IT" altLang="en-US" sz="1400" b="0" dirty="0">
              <a:latin typeface="Calibri" panose="020F0502020204030204" pitchFamily="34" charset="0"/>
            </a:endParaRPr>
          </a:p>
        </p:txBody>
      </p:sp>
      <p:sp>
        <p:nvSpPr>
          <p:cNvPr id="83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9738" y="768350"/>
            <a:ext cx="6062662" cy="3411538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3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349750"/>
            <a:ext cx="5207000" cy="5116513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>
                <a:ea typeface="ＭＳ Ｐゴシック" charset="0"/>
              </a:rPr>
              <a:t>Source: OECD -  General </a:t>
            </a:r>
            <a:r>
              <a:rPr lang="it-IT" dirty="0" err="1" smtClean="0">
                <a:ea typeface="ＭＳ Ｐゴシック" charset="0"/>
              </a:rPr>
              <a:t>government</a:t>
            </a:r>
            <a:r>
              <a:rPr lang="it-IT" dirty="0" smtClean="0">
                <a:ea typeface="ＭＳ Ｐゴシック" charset="0"/>
              </a:rPr>
              <a:t> </a:t>
            </a:r>
            <a:r>
              <a:rPr lang="it-IT" dirty="0" err="1" smtClean="0">
                <a:ea typeface="ＭＳ Ｐゴシック" charset="0"/>
              </a:rPr>
              <a:t>gross</a:t>
            </a:r>
            <a:r>
              <a:rPr lang="it-IT" dirty="0" smtClean="0">
                <a:ea typeface="ＭＳ Ｐゴシック" charset="0"/>
              </a:rPr>
              <a:t> </a:t>
            </a:r>
            <a:r>
              <a:rPr lang="it-IT" dirty="0" err="1" smtClean="0">
                <a:ea typeface="ＭＳ Ｐゴシック" charset="0"/>
              </a:rPr>
              <a:t>financial</a:t>
            </a:r>
            <a:r>
              <a:rPr lang="it-IT" dirty="0" smtClean="0">
                <a:ea typeface="ＭＳ Ｐゴシック" charset="0"/>
              </a:rPr>
              <a:t> </a:t>
            </a:r>
            <a:r>
              <a:rPr lang="it-IT" dirty="0" err="1" smtClean="0">
                <a:ea typeface="ＭＳ Ｐゴシック" charset="0"/>
              </a:rPr>
              <a:t>liabilities</a:t>
            </a:r>
            <a:r>
              <a:rPr lang="it-IT" dirty="0" smtClean="0">
                <a:ea typeface="ＭＳ Ｐゴシック" charset="0"/>
              </a:rPr>
              <a:t>, % of </a:t>
            </a:r>
            <a:r>
              <a:rPr lang="it-IT" dirty="0" err="1" smtClean="0">
                <a:ea typeface="ＭＳ Ｐゴシック" charset="0"/>
              </a:rPr>
              <a:t>nominal</a:t>
            </a:r>
            <a:r>
              <a:rPr lang="it-IT" dirty="0" smtClean="0">
                <a:ea typeface="ＭＳ Ｐゴシック" charset="0"/>
              </a:rPr>
              <a:t> GDP</a:t>
            </a:r>
          </a:p>
        </p:txBody>
      </p:sp>
    </p:spTree>
    <p:extLst>
      <p:ext uri="{BB962C8B-B14F-4D97-AF65-F5344CB8AC3E}">
        <p14:creationId xmlns:p14="http://schemas.microsoft.com/office/powerpoint/2010/main" val="20590605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2710-8C88-4D9E-8BF8-3CD1C14116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016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2710-8C88-4D9E-8BF8-3CD1C14116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561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2710-8C88-4D9E-8BF8-3CD1C14116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676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2710-8C88-4D9E-8BF8-3CD1C14116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2921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2710-8C88-4D9E-8BF8-3CD1C14116F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043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2710-8C88-4D9E-8BF8-3CD1C14116F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549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2710-8C88-4D9E-8BF8-3CD1C14116F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844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2710-8C88-4D9E-8BF8-3CD1C14116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7063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2710-8C88-4D9E-8BF8-3CD1C14116F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2710-8C88-4D9E-8BF8-3CD1C14116F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544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2710-8C88-4D9E-8BF8-3CD1C14116F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756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2710-8C88-4D9E-8BF8-3CD1C14116F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556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2710-8C88-4D9E-8BF8-3CD1C14116F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300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2710-8C88-4D9E-8BF8-3CD1C14116F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956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2710-8C88-4D9E-8BF8-3CD1C14116F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956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2710-8C88-4D9E-8BF8-3CD1C14116F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980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2710-8C88-4D9E-8BF8-3CD1C14116F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656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2710-8C88-4D9E-8BF8-3CD1C14116F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37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2710-8C88-4D9E-8BF8-3CD1C14116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2292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2710-8C88-4D9E-8BF8-3CD1C14116F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036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2710-8C88-4D9E-8BF8-3CD1C14116F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9615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15907" indent="-27534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01395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41953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1982511" indent="-220279" defTabSz="954542" eaLnBrk="0" hangingPunct="0"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423069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863626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304184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744742" indent="-220279" defTabSz="95454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2DAFABD-AD52-4285-BB8D-76047D6D3687}" type="slidenum">
              <a:rPr lang="it-IT" altLang="en-US" sz="1300"/>
              <a:pPr eaLnBrk="1" hangingPunct="1"/>
              <a:t>33</a:t>
            </a:fld>
            <a:endParaRPr lang="it-IT" altLang="en-US" sz="1300" dirty="0"/>
          </a:p>
        </p:txBody>
      </p:sp>
      <p:sp>
        <p:nvSpPr>
          <p:cNvPr id="46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6435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2710-8C88-4D9E-8BF8-3CD1C14116F1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657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2710-8C88-4D9E-8BF8-3CD1C14116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8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2710-8C88-4D9E-8BF8-3CD1C14116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54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58825" y="728663"/>
            <a:ext cx="5591175" cy="3146425"/>
          </a:xfrm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>Figure 19-1, p.546.</a:t>
            </a:r>
          </a:p>
          <a:p>
            <a:pPr eaLnBrk="1" hangingPunct="1"/>
            <a:endParaRPr lang="en-US" altLang="en-US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>The historical pattern:  the debt–GDP ratio rises during wars and falls during peacetime.  The exception is the substantial rise that occurred beginning in the early 1980s.  </a:t>
            </a:r>
          </a:p>
          <a:p>
            <a:pPr eaLnBrk="1" hangingPunct="1"/>
            <a:endParaRPr lang="en-US" altLang="en-US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>Source:  See textbook.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8253084-65DF-487B-851E-6218A3F3C997}" type="slidenum">
              <a:rPr lang="en-US" altLang="en-US" sz="1400" b="0"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 sz="14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9522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58825" y="728663"/>
            <a:ext cx="5591175" cy="3146425"/>
          </a:xfrm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>Figure 19-1, p.546.</a:t>
            </a:r>
          </a:p>
          <a:p>
            <a:pPr eaLnBrk="1" hangingPunct="1"/>
            <a:endParaRPr lang="en-US" altLang="en-US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>The historical pattern:  the debt–GDP ratio rises during wars and falls during peacetime.  The exception is the substantial rise that occurred beginning in the early 1980s.  </a:t>
            </a:r>
          </a:p>
          <a:p>
            <a:pPr eaLnBrk="1" hangingPunct="1"/>
            <a:endParaRPr lang="en-US" altLang="en-US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>Source:  See textbook.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8253084-65DF-487B-851E-6218A3F3C997}" type="slidenum">
              <a:rPr lang="en-US" altLang="en-US" sz="1400" b="0"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 sz="14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76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58825" y="728663"/>
            <a:ext cx="5591175" cy="3146425"/>
          </a:xfrm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>Figure 19-1, p.546.</a:t>
            </a:r>
          </a:p>
          <a:p>
            <a:pPr eaLnBrk="1" hangingPunct="1"/>
            <a:endParaRPr lang="en-US" altLang="en-US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>The historical pattern:  the debt–GDP ratio rises during wars and falls during peacetime.  The exception is the substantial rise that occurred beginning in the early 1980s.  </a:t>
            </a:r>
          </a:p>
          <a:p>
            <a:pPr eaLnBrk="1" hangingPunct="1"/>
            <a:endParaRPr lang="en-US" altLang="en-US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>Source:  See textbook.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8253084-65DF-487B-851E-6218A3F3C997}" type="slidenum">
              <a:rPr lang="en-US" altLang="en-US" sz="1400" b="0"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 sz="14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186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 smtClean="0"/>
              <a:t>Lez. 17: Debito pubblico</a:t>
            </a:r>
            <a:endParaRPr lang="en-US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BD0A45-572F-4384-A1A7-A9F6570B1FAB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5441" y="1061584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83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38200" y="0"/>
            <a:ext cx="10515600" cy="839096"/>
          </a:xfrm>
          <a:prstGeom prst="rect">
            <a:avLst/>
          </a:prstGeom>
        </p:spPr>
        <p:txBody>
          <a:bodyPr/>
          <a:lstStyle/>
          <a:p>
            <a:r>
              <a:rPr lang="it-IT" dirty="0" smtClean="0"/>
              <a:t>Fare clic </a:t>
            </a:r>
            <a:r>
              <a:rPr lang="it-IT" dirty="0" err="1" smtClean="0"/>
              <a:t>pr</a:t>
            </a:r>
            <a:r>
              <a:rPr lang="it-IT" dirty="0" smtClean="0"/>
              <a:t> modificare lo stile del titolo</a:t>
            </a:r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Lez. 17: Debito pubblico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0A45-572F-4384-A1A7-A9F6570B1FA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56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0971"/>
            <a:ext cx="10515600" cy="4935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838199" y="6356350"/>
            <a:ext cx="31786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en-US" smtClean="0"/>
              <a:t>Lez. 17: Debito pubblico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D0A45-572F-4384-A1A7-A9F6570B1FAB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 userDrawn="1"/>
        </p:nvSpPr>
        <p:spPr bwMode="auto">
          <a:xfrm>
            <a:off x="571500" y="15881"/>
            <a:ext cx="7313613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  <a:ea typeface="MS PGothic" panose="020B0600070205080204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  <a:ea typeface="MS PGothic" panose="020B0600070205080204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  <a:ea typeface="MS PGothic" panose="020B0600070205080204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  <a:ea typeface="MS PGothic" panose="020B0600070205080204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5A58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0" cap="none" spc="0" normalizeH="0" baseline="0" noProof="0" dirty="0" smtClean="0">
              <a:ln>
                <a:noFill/>
              </a:ln>
              <a:solidFill>
                <a:srgbClr val="005A58"/>
              </a:solidFill>
              <a:effectLst/>
              <a:uLnTx/>
              <a:uFillTx/>
              <a:latin typeface="Calibri" panose="020F0502020204030204" pitchFamily="34" charset="0"/>
              <a:ea typeface="ＭＳ Ｐゴシック"/>
              <a:cs typeface="+mj-cs"/>
            </a:endParaRPr>
          </a:p>
        </p:txBody>
      </p:sp>
      <p:cxnSp>
        <p:nvCxnSpPr>
          <p:cNvPr id="10" name="Connettore 1 9"/>
          <p:cNvCxnSpPr>
            <a:stCxn id="8" idx="1"/>
            <a:endCxn id="8" idx="3"/>
          </p:cNvCxnSpPr>
          <p:nvPr userDrawn="1"/>
        </p:nvCxnSpPr>
        <p:spPr>
          <a:xfrm>
            <a:off x="571500" y="531819"/>
            <a:ext cx="7313613" cy="0"/>
          </a:xfrm>
          <a:prstGeom prst="line">
            <a:avLst/>
          </a:prstGeom>
          <a:ln>
            <a:solidFill>
              <a:srgbClr val="005A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4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av.r.ftdata.co.uk/files/2012/09/Sovereign-Default-Series-Investor-Losses-in-Modern-Era-Sovereign-Bond-Restructurings.pdf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logs.warwick.ac.uk/markharrison/entry/the_history_of_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1BD0A45-572F-4384-A1A7-A9F6570B1FAB}" type="slidenum">
              <a:rPr lang="en-US" smtClean="0"/>
              <a:t>1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 dirty="0" smtClean="0"/>
              <a:t>Lez. 17: </a:t>
            </a:r>
            <a:r>
              <a:rPr lang="en-US" dirty="0" err="1" smtClean="0"/>
              <a:t>Debito</a:t>
            </a:r>
            <a:r>
              <a:rPr lang="en-US" dirty="0" smtClean="0"/>
              <a:t> </a:t>
            </a:r>
            <a:r>
              <a:rPr lang="en-US" dirty="0" err="1" smtClean="0"/>
              <a:t>pubblico</a:t>
            </a:r>
            <a:endParaRPr lang="en-US" dirty="0"/>
          </a:p>
        </p:txBody>
      </p:sp>
      <p:sp>
        <p:nvSpPr>
          <p:cNvPr id="5" name="Rettangolo 4"/>
          <p:cNvSpPr/>
          <p:nvPr/>
        </p:nvSpPr>
        <p:spPr>
          <a:xfrm>
            <a:off x="1806130" y="1206789"/>
            <a:ext cx="9267078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338" indent="-287338">
              <a:lnSpc>
                <a:spcPct val="105000"/>
              </a:lnSpc>
              <a:buClr>
                <a:schemeClr val="hlink"/>
              </a:buClr>
            </a:pPr>
            <a:r>
              <a:rPr lang="it-IT" altLang="en-US" sz="2400" i="1" dirty="0">
                <a:solidFill>
                  <a:srgbClr val="496F56"/>
                </a:solidFill>
              </a:rPr>
              <a:t>Beati i giovani </a:t>
            </a:r>
            <a:r>
              <a:rPr lang="it-IT" altLang="en-US" sz="2400" i="1" dirty="0" smtClean="0">
                <a:solidFill>
                  <a:srgbClr val="496F56"/>
                </a:solidFill>
              </a:rPr>
              <a:t>perché </a:t>
            </a:r>
            <a:r>
              <a:rPr lang="it-IT" altLang="en-US" sz="2400" i="1" dirty="0">
                <a:solidFill>
                  <a:srgbClr val="496F56"/>
                </a:solidFill>
              </a:rPr>
              <a:t>erediteranno il debito </a:t>
            </a:r>
            <a:r>
              <a:rPr lang="it-IT" altLang="en-US" sz="2400" i="1" dirty="0" smtClean="0">
                <a:solidFill>
                  <a:srgbClr val="496F56"/>
                </a:solidFill>
              </a:rPr>
              <a:t>pubblico  (Herbert Hoover).</a:t>
            </a:r>
            <a:endParaRPr lang="it-IT" altLang="en-US" sz="2400" dirty="0">
              <a:solidFill>
                <a:srgbClr val="496F56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32940" y="45366"/>
            <a:ext cx="10740268" cy="936104"/>
          </a:xfrm>
          <a:solidFill>
            <a:srgbClr val="CCFFCC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anchor="ctr">
            <a:normAutofit/>
          </a:bodyPr>
          <a:lstStyle/>
          <a:p>
            <a:pPr eaLnBrk="1" hangingPunct="1"/>
            <a:r>
              <a:rPr lang="it-IT" altLang="en-US" sz="2400" b="1" dirty="0" err="1">
                <a:latin typeface="+mn-lt"/>
              </a:rPr>
              <a:t>Lez</a:t>
            </a:r>
            <a:r>
              <a:rPr lang="it-IT" altLang="en-US" sz="2400" b="1" dirty="0">
                <a:latin typeface="+mn-lt"/>
              </a:rPr>
              <a:t>. </a:t>
            </a:r>
            <a:r>
              <a:rPr lang="it-IT" altLang="en-US" sz="2400" b="1" dirty="0" smtClean="0">
                <a:latin typeface="+mn-lt"/>
              </a:rPr>
              <a:t>17.  Il debito pubblico</a:t>
            </a:r>
            <a:br>
              <a:rPr lang="it-IT" altLang="en-US" sz="2400" b="1" dirty="0" smtClean="0">
                <a:latin typeface="+mn-lt"/>
              </a:rPr>
            </a:br>
            <a:r>
              <a:rPr lang="it-IT" altLang="en-US" sz="1600" dirty="0">
                <a:solidFill>
                  <a:srgbClr val="0070C0"/>
                </a:solidFill>
                <a:latin typeface="+mn-lt"/>
              </a:rPr>
              <a:t> </a:t>
            </a:r>
            <a:r>
              <a:rPr lang="it-IT" altLang="en-US" sz="1600" dirty="0" smtClean="0">
                <a:solidFill>
                  <a:srgbClr val="0070C0"/>
                </a:solidFill>
                <a:latin typeface="+mn-lt"/>
              </a:rPr>
              <a:t>                                                                                                                                                                                                     </a:t>
            </a:r>
            <a:r>
              <a:rPr lang="it-IT" altLang="en-US" sz="1600" dirty="0" err="1" smtClean="0">
                <a:solidFill>
                  <a:srgbClr val="0070C0"/>
                </a:solidFill>
                <a:latin typeface="+mn-lt"/>
              </a:rPr>
              <a:t>rif.</a:t>
            </a:r>
            <a:r>
              <a:rPr lang="it-IT" altLang="en-US" sz="1600" dirty="0" smtClean="0">
                <a:solidFill>
                  <a:srgbClr val="0070C0"/>
                </a:solidFill>
                <a:latin typeface="+mn-lt"/>
              </a:rPr>
              <a:t> BW cap. 17</a:t>
            </a:r>
            <a:endParaRPr lang="it-IT" alt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04946" y="1733860"/>
            <a:ext cx="10954139" cy="425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05000"/>
              </a:lnSpc>
              <a:spcBef>
                <a:spcPct val="15000"/>
              </a:spcBef>
              <a:buClr>
                <a:srgbClr val="005A5A"/>
              </a:buClr>
              <a:buFont typeface="+mj-lt"/>
              <a:buAutoNum type="arabicPeriod"/>
            </a:pPr>
            <a:r>
              <a:rPr lang="it-IT" altLang="en-US" sz="2000" dirty="0" smtClean="0"/>
              <a:t>Deficit e debito									p.  1</a:t>
            </a:r>
          </a:p>
          <a:p>
            <a:pPr marL="514350" indent="-514350">
              <a:lnSpc>
                <a:spcPct val="105000"/>
              </a:lnSpc>
              <a:spcBef>
                <a:spcPct val="15000"/>
              </a:spcBef>
              <a:buClr>
                <a:srgbClr val="005A5A"/>
              </a:buClr>
              <a:buFont typeface="+mj-lt"/>
              <a:buAutoNum type="arabicPeriod"/>
            </a:pPr>
            <a:r>
              <a:rPr lang="it-IT" altLang="en-US" sz="2000" dirty="0" smtClean="0"/>
              <a:t>Perché emettere debito?								p.  2</a:t>
            </a:r>
          </a:p>
          <a:p>
            <a:pPr marL="514350" indent="-514350">
              <a:lnSpc>
                <a:spcPct val="105000"/>
              </a:lnSpc>
              <a:spcBef>
                <a:spcPct val="15000"/>
              </a:spcBef>
              <a:buClr>
                <a:srgbClr val="005A5A"/>
              </a:buClr>
              <a:buFont typeface="+mj-lt"/>
              <a:buAutoNum type="arabicPeriod"/>
            </a:pPr>
            <a:r>
              <a:rPr lang="it-IT" altLang="en-US" sz="2000" dirty="0" smtClean="0"/>
              <a:t>Disavanzo totale e primario								p.  4</a:t>
            </a:r>
          </a:p>
          <a:p>
            <a:pPr marL="514350" indent="-514350">
              <a:lnSpc>
                <a:spcPct val="105000"/>
              </a:lnSpc>
              <a:spcBef>
                <a:spcPct val="15000"/>
              </a:spcBef>
              <a:buClr>
                <a:srgbClr val="005A5A"/>
              </a:buClr>
              <a:buFont typeface="+mj-lt"/>
              <a:buAutoNum type="arabicPeriod"/>
            </a:pPr>
            <a:r>
              <a:rPr lang="it-IT" altLang="en-US" sz="2000" dirty="0" smtClean="0"/>
              <a:t>Il mercato dei titoli pubblici								p.  5</a:t>
            </a:r>
          </a:p>
          <a:p>
            <a:pPr marL="514350" indent="-514350">
              <a:lnSpc>
                <a:spcPct val="105000"/>
              </a:lnSpc>
              <a:spcBef>
                <a:spcPct val="15000"/>
              </a:spcBef>
              <a:buClr>
                <a:srgbClr val="005A5A"/>
              </a:buClr>
              <a:buFont typeface="+mj-lt"/>
              <a:buAutoNum type="arabicPeriod"/>
            </a:pPr>
            <a:r>
              <a:rPr lang="it-IT" altLang="en-US" sz="2000" dirty="0" smtClean="0"/>
              <a:t>Dimensioni del debito: alcuni dati							p.  </a:t>
            </a:r>
            <a:r>
              <a:rPr lang="it-IT" altLang="en-US" sz="2000" dirty="0"/>
              <a:t>7</a:t>
            </a:r>
            <a:endParaRPr lang="it-IT" altLang="en-US" sz="2000" dirty="0" smtClean="0"/>
          </a:p>
          <a:p>
            <a:pPr marL="514350" indent="-514350">
              <a:lnSpc>
                <a:spcPct val="105000"/>
              </a:lnSpc>
              <a:spcBef>
                <a:spcPct val="15000"/>
              </a:spcBef>
              <a:buClr>
                <a:srgbClr val="005A5A"/>
              </a:buClr>
              <a:buFont typeface="+mj-lt"/>
              <a:buAutoNum type="arabicPeriod"/>
            </a:pPr>
            <a:r>
              <a:rPr lang="it-IT" altLang="en-US" sz="2000" dirty="0" smtClean="0"/>
              <a:t>I titoli del debito pubblico sono ricchezza?						p. 13</a:t>
            </a:r>
          </a:p>
          <a:p>
            <a:pPr marL="514350" indent="-514350">
              <a:lnSpc>
                <a:spcPct val="105000"/>
              </a:lnSpc>
              <a:spcBef>
                <a:spcPct val="15000"/>
              </a:spcBef>
              <a:buClr>
                <a:srgbClr val="005A5A"/>
              </a:buClr>
              <a:buFont typeface="+mj-lt"/>
              <a:buAutoNum type="arabicPeriod"/>
            </a:pPr>
            <a:r>
              <a:rPr lang="it-IT" altLang="en-US" sz="2000" dirty="0" smtClean="0"/>
              <a:t>Quando il debito è insostenibile?							p. 19</a:t>
            </a:r>
          </a:p>
          <a:p>
            <a:pPr marL="514350" indent="-514350">
              <a:lnSpc>
                <a:spcPct val="105000"/>
              </a:lnSpc>
              <a:spcBef>
                <a:spcPct val="15000"/>
              </a:spcBef>
              <a:buClr>
                <a:srgbClr val="005A5A"/>
              </a:buClr>
              <a:buFont typeface="+mj-lt"/>
              <a:buAutoNum type="arabicPeriod"/>
            </a:pPr>
            <a:r>
              <a:rPr lang="it-IT" altLang="en-US" sz="2000" dirty="0" smtClean="0"/>
              <a:t>Evoluzione del rapporto debito/PIL						                p. 23</a:t>
            </a:r>
          </a:p>
          <a:p>
            <a:pPr marL="514350" indent="-514350">
              <a:lnSpc>
                <a:spcPct val="105000"/>
              </a:lnSpc>
              <a:spcBef>
                <a:spcPct val="15000"/>
              </a:spcBef>
              <a:buClr>
                <a:srgbClr val="005A5A"/>
              </a:buClr>
              <a:buFont typeface="+mj-lt"/>
              <a:buAutoNum type="arabicPeriod"/>
            </a:pPr>
            <a:r>
              <a:rPr lang="it-IT" altLang="en-US" sz="2000" dirty="0" smtClean="0"/>
              <a:t>Conseguenze dell’insostenibilità del debito						p. 27</a:t>
            </a:r>
          </a:p>
          <a:p>
            <a:pPr marL="514350" indent="-514350">
              <a:lnSpc>
                <a:spcPct val="105000"/>
              </a:lnSpc>
              <a:spcBef>
                <a:spcPct val="15000"/>
              </a:spcBef>
              <a:buClr>
                <a:srgbClr val="005A5A"/>
              </a:buClr>
              <a:buFont typeface="+mj-lt"/>
              <a:buAutoNum type="arabicPeriod"/>
            </a:pPr>
            <a:r>
              <a:rPr lang="it-IT" altLang="en-US" sz="2000" dirty="0" smtClean="0"/>
              <a:t>Sintesi										p. </a:t>
            </a:r>
            <a:r>
              <a:rPr lang="it-IT" altLang="en-US" sz="2000" smtClean="0"/>
              <a:t>32</a:t>
            </a:r>
            <a:endParaRPr lang="it-IT" altLang="en-US" sz="2000" dirty="0" smtClean="0"/>
          </a:p>
          <a:p>
            <a:pPr marL="287338" indent="-287338"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</a:pPr>
            <a:endParaRPr lang="it-IT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2902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465" y="1067334"/>
            <a:ext cx="9204326" cy="551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838199" y="6530526"/>
            <a:ext cx="3178629" cy="3651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algn="l">
              <a:defRPr/>
            </a:pPr>
            <a:r>
              <a:rPr lang="it-IT" smtClean="0"/>
              <a:t>Lez. 17: Debito pubblico</a:t>
            </a:r>
            <a:endParaRPr lang="it-IT" dirty="0"/>
          </a:p>
        </p:txBody>
      </p:sp>
      <p:sp>
        <p:nvSpPr>
          <p:cNvPr id="836620" name="Rectangle 12"/>
          <p:cNvSpPr>
            <a:spLocks noGrp="1" noChangeArrowheads="1"/>
          </p:cNvSpPr>
          <p:nvPr>
            <p:ph type="title"/>
          </p:nvPr>
        </p:nvSpPr>
        <p:spPr>
          <a:xfrm>
            <a:off x="2178128" y="553544"/>
            <a:ext cx="6207938" cy="463550"/>
          </a:xfrm>
        </p:spPr>
        <p:txBody>
          <a:bodyPr/>
          <a:lstStyle/>
          <a:p>
            <a:pPr eaLnBrk="1" hangingPunct="1">
              <a:defRPr/>
            </a:pPr>
            <a:r>
              <a:rPr lang="it-IT" sz="2500" b="1" dirty="0" smtClean="0"/>
              <a:t>Rapporto </a:t>
            </a:r>
            <a:r>
              <a:rPr lang="it-IT" sz="2500" b="1" dirty="0"/>
              <a:t>debito/PIL</a:t>
            </a:r>
            <a:r>
              <a:rPr lang="it-IT" sz="2500" b="1" i="1" dirty="0"/>
              <a:t> </a:t>
            </a:r>
            <a:r>
              <a:rPr lang="it-IT" sz="2500" b="1" dirty="0"/>
              <a:t>(in </a:t>
            </a:r>
            <a:r>
              <a:rPr lang="it-IT" sz="2500" b="1" dirty="0" smtClean="0"/>
              <a:t>%): Europa</a:t>
            </a:r>
            <a:r>
              <a:rPr lang="it-IT" sz="2500" b="1" dirty="0"/>
              <a:t>, </a:t>
            </a:r>
            <a:r>
              <a:rPr lang="it-IT" sz="2500" b="1" dirty="0" smtClean="0"/>
              <a:t>1970-2013</a:t>
            </a:r>
            <a:endParaRPr lang="en-US" sz="2500" b="1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BD0A45-572F-4384-A1A7-A9F6570B1FAB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Rettangolo 6"/>
          <p:cNvSpPr/>
          <p:nvPr/>
        </p:nvSpPr>
        <p:spPr>
          <a:xfrm>
            <a:off x="455352" y="51955"/>
            <a:ext cx="89720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005A5A"/>
                </a:solidFill>
              </a:rPr>
              <a:t>Debito pubblico: alcuni dati </a:t>
            </a:r>
            <a:r>
              <a:rPr lang="it-IT" sz="2400" dirty="0" smtClean="0">
                <a:solidFill>
                  <a:srgbClr val="005A5A"/>
                </a:solidFill>
              </a:rPr>
              <a:t>(4)</a:t>
            </a:r>
            <a:endParaRPr lang="it-IT" sz="2400" dirty="0">
              <a:solidFill>
                <a:srgbClr val="005A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648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algn="l">
              <a:defRPr/>
            </a:pPr>
            <a:r>
              <a:rPr lang="it-IT" smtClean="0"/>
              <a:t>Lez. 17: Debito pubblico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2240837" y="4386865"/>
            <a:ext cx="11233508" cy="110341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42" name="Picture 2" descr="debito-pubblico-storia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580" y="1123417"/>
            <a:ext cx="9908905" cy="5037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egnaposto piè di pagina 3"/>
          <p:cNvSpPr txBox="1">
            <a:spLocks/>
          </p:cNvSpPr>
          <p:nvPr/>
        </p:nvSpPr>
        <p:spPr>
          <a:xfrm>
            <a:off x="6335487" y="6214831"/>
            <a:ext cx="5780314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it-IT" i="1" dirty="0" smtClean="0"/>
              <a:t>Fonte</a:t>
            </a:r>
            <a:r>
              <a:rPr lang="it-IT" dirty="0" smtClean="0"/>
              <a:t>: </a:t>
            </a:r>
            <a:r>
              <a:rPr lang="it-IT" dirty="0" err="1" smtClean="0"/>
              <a:t>Soldionline</a:t>
            </a:r>
            <a:r>
              <a:rPr lang="it-IT" dirty="0" smtClean="0"/>
              <a:t>, 17.12.2015</a:t>
            </a:r>
          </a:p>
          <a:p>
            <a:pPr algn="l">
              <a:defRPr/>
            </a:pPr>
            <a:r>
              <a:rPr lang="it-IT" dirty="0"/>
              <a:t>http://www.soldionline.it/infografiche/infografica-la-storia-del-debito-pubblico-italiano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BD0A45-572F-4384-A1A7-A9F6570B1FAB}" type="slidenum">
              <a:rPr lang="en-US" smtClean="0"/>
              <a:t>11</a:t>
            </a:fld>
            <a:endParaRPr lang="en-US" dirty="0"/>
          </a:p>
        </p:txBody>
      </p:sp>
      <p:sp>
        <p:nvSpPr>
          <p:cNvPr id="9" name="Rettangolo 8"/>
          <p:cNvSpPr/>
          <p:nvPr/>
        </p:nvSpPr>
        <p:spPr>
          <a:xfrm>
            <a:off x="476618" y="51955"/>
            <a:ext cx="89720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005A5A"/>
                </a:solidFill>
              </a:rPr>
              <a:t>Debito pubblico: alcuni dati </a:t>
            </a:r>
            <a:r>
              <a:rPr lang="it-IT" sz="2400" dirty="0" smtClean="0">
                <a:solidFill>
                  <a:srgbClr val="005A5A"/>
                </a:solidFill>
              </a:rPr>
              <a:t>(5)</a:t>
            </a:r>
            <a:endParaRPr lang="it-IT" sz="2400" dirty="0">
              <a:solidFill>
                <a:srgbClr val="005A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999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algn="l">
              <a:defRPr/>
            </a:pPr>
            <a:r>
              <a:rPr lang="it-IT" smtClean="0"/>
              <a:t>Lez. 17: Debito pubblico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653143" y="1250302"/>
            <a:ext cx="10954139" cy="2188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338" indent="-287338"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</a:pPr>
            <a:r>
              <a:rPr lang="it-IT" altLang="en-US" sz="2000" i="1" dirty="0" smtClean="0"/>
              <a:t>Domande</a:t>
            </a:r>
            <a:r>
              <a:rPr lang="it-IT" altLang="en-US" sz="2000" dirty="0" smtClean="0"/>
              <a:t>:</a:t>
            </a:r>
          </a:p>
          <a:p>
            <a:pPr marL="457200" indent="-457200"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it-IT" altLang="en-US" sz="2000" dirty="0" smtClean="0"/>
              <a:t>Quali circostanze storiche sono associate ai grandi aumenti del rapporto debito/PIL?</a:t>
            </a:r>
          </a:p>
          <a:p>
            <a:pPr marL="457200" indent="-457200"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it-IT" altLang="en-US" sz="2000" dirty="0" smtClean="0"/>
              <a:t>Come si spiegano le successive grandi «cadute» dello stesso rapporto?</a:t>
            </a:r>
          </a:p>
          <a:p>
            <a:pPr marL="287338" indent="-287338"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</a:pPr>
            <a:endParaRPr lang="it-IT" altLang="en-US" sz="2800" dirty="0"/>
          </a:p>
          <a:p>
            <a:pPr marL="287338" indent="-287338"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</a:pPr>
            <a:endParaRPr lang="it-IT" altLang="en-US" sz="280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BD0A45-572F-4384-A1A7-A9F6570B1FAB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Rettangolo 5"/>
          <p:cNvSpPr/>
          <p:nvPr/>
        </p:nvSpPr>
        <p:spPr>
          <a:xfrm>
            <a:off x="455352" y="51955"/>
            <a:ext cx="89720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005A5A"/>
                </a:solidFill>
              </a:rPr>
              <a:t>Debito pubblico: alcuni dati </a:t>
            </a:r>
            <a:r>
              <a:rPr lang="it-IT" sz="2400" dirty="0" smtClean="0">
                <a:solidFill>
                  <a:srgbClr val="005A5A"/>
                </a:solidFill>
              </a:rPr>
              <a:t>(6)</a:t>
            </a:r>
            <a:endParaRPr lang="it-IT" sz="2400" dirty="0">
              <a:solidFill>
                <a:srgbClr val="005A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48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1BD0A45-572F-4384-A1A7-A9F6570B1FAB}" type="slidenum">
              <a:rPr lang="en-US" smtClean="0"/>
              <a:t>13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 smtClean="0"/>
              <a:t>Lez. 17: Debito pubblico</a:t>
            </a:r>
            <a:endParaRPr lang="en-US" dirty="0"/>
          </a:p>
        </p:txBody>
      </p:sp>
      <p:sp>
        <p:nvSpPr>
          <p:cNvPr id="2" name="Rettangolo 1"/>
          <p:cNvSpPr/>
          <p:nvPr/>
        </p:nvSpPr>
        <p:spPr>
          <a:xfrm>
            <a:off x="526473" y="96984"/>
            <a:ext cx="71212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>
                <a:solidFill>
                  <a:srgbClr val="005A5A"/>
                </a:solidFill>
              </a:rPr>
              <a:t>6</a:t>
            </a:r>
            <a:r>
              <a:rPr lang="it-IT" sz="2800" b="1" dirty="0">
                <a:solidFill>
                  <a:srgbClr val="005A5A"/>
                </a:solidFill>
              </a:rPr>
              <a:t>. </a:t>
            </a:r>
            <a:r>
              <a:rPr lang="it-IT" sz="2800" b="1" dirty="0" smtClean="0">
                <a:solidFill>
                  <a:srgbClr val="005A5A"/>
                </a:solidFill>
              </a:rPr>
              <a:t> I </a:t>
            </a:r>
            <a:r>
              <a:rPr lang="it-IT" sz="2800" b="1" dirty="0">
                <a:solidFill>
                  <a:srgbClr val="005A5A"/>
                </a:solidFill>
              </a:rPr>
              <a:t>titoli del debito pubblico sono ricchezza</a:t>
            </a:r>
            <a:r>
              <a:rPr lang="it-IT" sz="2800" b="1" dirty="0" smtClean="0">
                <a:solidFill>
                  <a:srgbClr val="005A5A"/>
                </a:solidFill>
              </a:rPr>
              <a:t>?</a:t>
            </a:r>
            <a:endParaRPr lang="en-US" sz="2800" b="1" dirty="0">
              <a:solidFill>
                <a:srgbClr val="005A5A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653143" y="966206"/>
            <a:ext cx="10954139" cy="4690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338" indent="-287338"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</a:pPr>
            <a:r>
              <a:rPr lang="it-IT" altLang="en-US" sz="2400" dirty="0" smtClean="0"/>
              <a:t>Dal punto di vista di un risparmiatore, il possesso di titoli del debito pubblico è un modo di detenere la propria  ricchezza. Ma è proprio così?</a:t>
            </a:r>
          </a:p>
          <a:p>
            <a:pPr marL="287338" indent="-287338"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</a:pPr>
            <a:r>
              <a:rPr lang="it-IT" altLang="en-US" sz="2400" dirty="0" smtClean="0"/>
              <a:t>Facciamogli un po’ di conti in tasca: </a:t>
            </a:r>
          </a:p>
          <a:p>
            <a:pPr marL="287338" indent="-287338"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</a:pPr>
            <a:r>
              <a:rPr lang="it-IT" altLang="en-US" sz="2400" dirty="0" smtClean="0"/>
              <a:t>    Supponiamo che il governo abbia un programma di spesa pubblica, che prevede di spendere la somma </a:t>
            </a:r>
            <a:r>
              <a:rPr lang="it-IT" altLang="en-US" sz="2400" b="1" i="1" dirty="0" smtClean="0">
                <a:solidFill>
                  <a:srgbClr val="000099"/>
                </a:solidFill>
              </a:rPr>
              <a:t>G = 100 </a:t>
            </a:r>
            <a:r>
              <a:rPr lang="it-IT" altLang="en-US" sz="2400" dirty="0" smtClean="0"/>
              <a:t>all’anno, per tre anni</a:t>
            </a:r>
          </a:p>
          <a:p>
            <a:pPr marL="287338" indent="-287338"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</a:pPr>
            <a:r>
              <a:rPr lang="it-IT" altLang="en-US" sz="2400" dirty="0" smtClean="0"/>
              <a:t>Consideriamo due alternative: </a:t>
            </a:r>
          </a:p>
          <a:p>
            <a:pPr marL="514350" indent="-514350"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  <a:buFont typeface="+mj-lt"/>
              <a:buAutoNum type="romanUcPeriod"/>
            </a:pPr>
            <a:r>
              <a:rPr lang="it-IT" altLang="en-US" sz="2400" dirty="0" smtClean="0"/>
              <a:t>la spesa di ciascun anno è finanziata interamente con le imposte correnti (non c’è alcuna emissione di debito); </a:t>
            </a:r>
          </a:p>
          <a:p>
            <a:pPr marL="514350" indent="-514350"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  <a:buFont typeface="+mj-lt"/>
              <a:buAutoNum type="romanUcPeriod"/>
            </a:pPr>
            <a:r>
              <a:rPr lang="it-IT" altLang="en-US" sz="2400" dirty="0" smtClean="0"/>
              <a:t>per i primi due anni la spesa è finanziata con l’emissione di debito, e solo nel terzo anno le imposte aumenteranno in modo da ripagare tutti i debiti. </a:t>
            </a:r>
          </a:p>
          <a:p>
            <a:pPr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</a:pPr>
            <a:r>
              <a:rPr lang="it-IT" altLang="en-US" sz="2400" dirty="0" smtClean="0"/>
              <a:t>Come cambia la situazione nei due casi?</a:t>
            </a:r>
            <a:endParaRPr lang="it-IT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0316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1BD0A45-572F-4384-A1A7-A9F6570B1FAB}" type="slidenum">
              <a:rPr lang="en-US" smtClean="0"/>
              <a:t>14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 smtClean="0"/>
              <a:t>Lez. 17: Debito pubblico</a:t>
            </a:r>
            <a:endParaRPr lang="en-US" dirty="0"/>
          </a:p>
        </p:txBody>
      </p:sp>
      <p:sp>
        <p:nvSpPr>
          <p:cNvPr id="2" name="Rettangolo 1"/>
          <p:cNvSpPr/>
          <p:nvPr/>
        </p:nvSpPr>
        <p:spPr>
          <a:xfrm>
            <a:off x="526474" y="138548"/>
            <a:ext cx="11665526" cy="1003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rgbClr val="005A5A"/>
                </a:solidFill>
              </a:rPr>
              <a:t>I titoli </a:t>
            </a:r>
            <a:r>
              <a:rPr lang="it-IT" sz="2400" b="1" dirty="0">
                <a:solidFill>
                  <a:srgbClr val="005A5A"/>
                </a:solidFill>
              </a:rPr>
              <a:t>del debito pubblico sono ricchezza</a:t>
            </a:r>
            <a:r>
              <a:rPr lang="it-IT" sz="2400" b="1" dirty="0" smtClean="0">
                <a:solidFill>
                  <a:srgbClr val="005A5A"/>
                </a:solidFill>
              </a:rPr>
              <a:t>?  -  2</a:t>
            </a:r>
            <a:endParaRPr lang="en-US" sz="2400" b="1" dirty="0">
              <a:solidFill>
                <a:srgbClr val="005A5A"/>
              </a:solidFill>
            </a:endParaRPr>
          </a:p>
          <a:p>
            <a:pPr marL="287338" indent="-287338"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</a:pPr>
            <a:r>
              <a:rPr lang="it-IT" altLang="en-US" sz="1600" i="1" dirty="0"/>
              <a:t>Ricorda</a:t>
            </a:r>
            <a:r>
              <a:rPr lang="it-IT" altLang="en-US" sz="1600" dirty="0"/>
              <a:t>: il reddito disponibile è</a:t>
            </a:r>
            <a:r>
              <a:rPr lang="it-IT" altLang="en-US" sz="1600" dirty="0" smtClean="0"/>
              <a:t>: </a:t>
            </a:r>
            <a:r>
              <a:rPr lang="it-IT" altLang="en-US" sz="1600" b="1" i="1" dirty="0" err="1">
                <a:solidFill>
                  <a:srgbClr val="000099"/>
                </a:solidFill>
              </a:rPr>
              <a:t>Y</a:t>
            </a:r>
            <a:r>
              <a:rPr lang="it-IT" altLang="en-US" sz="1600" b="1" i="1" baseline="-25000" dirty="0" err="1">
                <a:solidFill>
                  <a:srgbClr val="000099"/>
                </a:solidFill>
              </a:rPr>
              <a:t>d</a:t>
            </a:r>
            <a:r>
              <a:rPr lang="it-IT" altLang="en-US" sz="1600" b="1" i="1" baseline="-25000" dirty="0">
                <a:solidFill>
                  <a:srgbClr val="000099"/>
                </a:solidFill>
              </a:rPr>
              <a:t> </a:t>
            </a:r>
            <a:r>
              <a:rPr lang="it-IT" altLang="en-US" sz="1600" b="1" i="1" dirty="0">
                <a:solidFill>
                  <a:srgbClr val="000099"/>
                </a:solidFill>
              </a:rPr>
              <a:t>= Y – T = C + S</a:t>
            </a:r>
            <a:r>
              <a:rPr lang="it-IT" altLang="en-US" sz="1600" b="1" i="1" baseline="30000" dirty="0">
                <a:solidFill>
                  <a:srgbClr val="000099"/>
                </a:solidFill>
              </a:rPr>
              <a:t>PR</a:t>
            </a:r>
          </a:p>
          <a:p>
            <a:r>
              <a:rPr lang="it-IT" altLang="en-US" sz="1600" i="1" dirty="0"/>
              <a:t>Ipotesi</a:t>
            </a:r>
            <a:r>
              <a:rPr lang="it-IT" altLang="en-US" sz="1600" dirty="0"/>
              <a:t>: supponiamo per semplicità che il consumo annuo sia sempre </a:t>
            </a:r>
            <a:r>
              <a:rPr lang="it-IT" altLang="en-US" sz="1600" dirty="0" smtClean="0"/>
              <a:t>costante</a:t>
            </a:r>
            <a:endParaRPr lang="en-US" sz="2400" b="1" dirty="0">
              <a:solidFill>
                <a:srgbClr val="005A5A"/>
              </a:solidFill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546172"/>
              </p:ext>
            </p:extLst>
          </p:nvPr>
        </p:nvGraphicFramePr>
        <p:xfrm>
          <a:off x="185057" y="1107329"/>
          <a:ext cx="11985172" cy="533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892629"/>
                <a:gridCol w="1338943"/>
                <a:gridCol w="2558142"/>
                <a:gridCol w="911122"/>
                <a:gridCol w="1527278"/>
                <a:gridCol w="3080658"/>
              </a:tblGrid>
              <a:tr h="464900">
                <a:tc row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Valori pro capite</a:t>
                      </a:r>
                      <a:endParaRPr lang="en-US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Spesa finanziata</a:t>
                      </a:r>
                      <a:r>
                        <a:rPr lang="it-IT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con IMPOSTE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Spesa finanziata con DEBITO</a:t>
                      </a:r>
                      <a:endParaRPr lang="en-U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7834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2015</a:t>
                      </a:r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2016</a:t>
                      </a:r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2017</a:t>
                      </a:r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2015</a:t>
                      </a:r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2016</a:t>
                      </a:r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2017</a:t>
                      </a:r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421224">
                <a:tc>
                  <a:txBody>
                    <a:bodyPr/>
                    <a:lstStyle/>
                    <a:p>
                      <a:r>
                        <a:rPr lang="it-IT" dirty="0" smtClean="0"/>
                        <a:t>PIL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500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500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500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60188">
                <a:tc>
                  <a:txBody>
                    <a:bodyPr/>
                    <a:lstStyle/>
                    <a:p>
                      <a:r>
                        <a:rPr lang="it-IT" dirty="0" smtClean="0"/>
                        <a:t>Spesa pubblica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rgbClr val="F9F8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rgbClr val="F9F8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rgbClr val="F9F8E9"/>
                    </a:solidFill>
                  </a:tcPr>
                </a:tc>
              </a:tr>
              <a:tr h="534954">
                <a:tc>
                  <a:txBody>
                    <a:bodyPr/>
                    <a:lstStyle/>
                    <a:p>
                      <a:r>
                        <a:rPr lang="it-IT" dirty="0" smtClean="0"/>
                        <a:t>Imposte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/>
                        <a:t>315,25</a:t>
                      </a:r>
                      <a:r>
                        <a:rPr lang="it-IT" sz="1600" dirty="0" smtClean="0"/>
                        <a:t> =</a:t>
                      </a:r>
                    </a:p>
                    <a:p>
                      <a:r>
                        <a:rPr lang="it-IT" sz="1600" dirty="0" smtClean="0"/>
                        <a:t>100 + 1,05*100+1,05</a:t>
                      </a:r>
                      <a:r>
                        <a:rPr lang="it-IT" sz="1600" baseline="30000" dirty="0" smtClean="0"/>
                        <a:t>2</a:t>
                      </a:r>
                      <a:r>
                        <a:rPr lang="it-IT" sz="1600" baseline="0" dirty="0" smtClean="0"/>
                        <a:t>*100</a:t>
                      </a:r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24113">
                <a:tc>
                  <a:txBody>
                    <a:bodyPr/>
                    <a:lstStyle/>
                    <a:p>
                      <a:r>
                        <a:rPr lang="it-IT" dirty="0" smtClean="0"/>
                        <a:t>Reddito Disponibile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500</a:t>
                      </a:r>
                      <a:endParaRPr lang="en-US" dirty="0"/>
                    </a:p>
                  </a:txBody>
                  <a:tcPr>
                    <a:solidFill>
                      <a:srgbClr val="F9F8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500</a:t>
                      </a:r>
                      <a:endParaRPr lang="en-US" dirty="0"/>
                    </a:p>
                  </a:txBody>
                  <a:tcPr>
                    <a:solidFill>
                      <a:srgbClr val="F9F8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184,75</a:t>
                      </a:r>
                      <a:endParaRPr lang="en-US" dirty="0"/>
                    </a:p>
                  </a:txBody>
                  <a:tcPr>
                    <a:solidFill>
                      <a:srgbClr val="F9F8E9"/>
                    </a:solidFill>
                  </a:tcPr>
                </a:tc>
              </a:tr>
              <a:tr h="383176">
                <a:tc>
                  <a:txBody>
                    <a:bodyPr/>
                    <a:lstStyle/>
                    <a:p>
                      <a:r>
                        <a:rPr lang="it-IT" dirty="0" smtClean="0"/>
                        <a:t>Consumi privati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320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320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320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320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320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320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24113">
                <a:tc>
                  <a:txBody>
                    <a:bodyPr/>
                    <a:lstStyle/>
                    <a:p>
                      <a:r>
                        <a:rPr lang="it-IT" dirty="0" smtClean="0"/>
                        <a:t>Risparmio privato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180</a:t>
                      </a:r>
                      <a:endParaRPr lang="en-US" dirty="0"/>
                    </a:p>
                  </a:txBody>
                  <a:tcPr>
                    <a:solidFill>
                      <a:srgbClr val="F9F8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180</a:t>
                      </a:r>
                      <a:endParaRPr lang="en-US" dirty="0"/>
                    </a:p>
                  </a:txBody>
                  <a:tcPr>
                    <a:solidFill>
                      <a:srgbClr val="F9F8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- 135,25</a:t>
                      </a:r>
                      <a:endParaRPr lang="en-US" dirty="0"/>
                    </a:p>
                  </a:txBody>
                  <a:tcPr>
                    <a:solidFill>
                      <a:srgbClr val="F9F8E9"/>
                    </a:solidFill>
                  </a:tcPr>
                </a:tc>
              </a:tr>
              <a:tr h="624113">
                <a:tc>
                  <a:txBody>
                    <a:bodyPr/>
                    <a:lstStyle/>
                    <a:p>
                      <a:r>
                        <a:rPr lang="it-IT" dirty="0" smtClean="0"/>
                        <a:t>Tasso d’interesse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0,05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0,05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0,05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0,05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0,05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0,05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13272">
                <a:tc>
                  <a:txBody>
                    <a:bodyPr/>
                    <a:lstStyle/>
                    <a:p>
                      <a:r>
                        <a:rPr lang="it-IT" dirty="0" smtClean="0"/>
                        <a:t>Ricchezza privata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80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164</a:t>
                      </a:r>
                      <a:r>
                        <a:rPr lang="it-IT" dirty="0" smtClean="0"/>
                        <a:t> =</a:t>
                      </a:r>
                    </a:p>
                    <a:p>
                      <a:r>
                        <a:rPr lang="it-IT" sz="1600" dirty="0" smtClean="0"/>
                        <a:t>80 +1,05*80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1" dirty="0" smtClean="0">
                          <a:solidFill>
                            <a:srgbClr val="C00000"/>
                          </a:solidFill>
                        </a:rPr>
                        <a:t>252,2</a:t>
                      </a:r>
                      <a:r>
                        <a:rPr lang="it-IT" sz="1800" dirty="0" smtClean="0"/>
                        <a:t> =</a:t>
                      </a:r>
                    </a:p>
                    <a:p>
                      <a:r>
                        <a:rPr lang="it-IT" sz="1600" dirty="0" smtClean="0"/>
                        <a:t>80 +1,05*80 +(1,05</a:t>
                      </a:r>
                      <a:r>
                        <a:rPr lang="it-IT" sz="1600" baseline="30000" dirty="0" smtClean="0"/>
                        <a:t>2</a:t>
                      </a:r>
                      <a:r>
                        <a:rPr lang="it-IT" sz="1600" dirty="0" smtClean="0"/>
                        <a:t>)*80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180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9F8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369</a:t>
                      </a:r>
                      <a:r>
                        <a:rPr lang="it-IT" dirty="0" smtClean="0"/>
                        <a:t> =</a:t>
                      </a:r>
                      <a:endParaRPr lang="it-IT" sz="1600" dirty="0" smtClean="0"/>
                    </a:p>
                    <a:p>
                      <a:r>
                        <a:rPr lang="it-IT" sz="1600" dirty="0" smtClean="0"/>
                        <a:t>180 +1,05*180</a:t>
                      </a:r>
                      <a:endParaRPr lang="en-US" sz="1600" dirty="0"/>
                    </a:p>
                  </a:txBody>
                  <a:tcPr>
                    <a:solidFill>
                      <a:srgbClr val="F9F8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b="1" dirty="0" smtClean="0">
                          <a:solidFill>
                            <a:srgbClr val="C00000"/>
                          </a:solidFill>
                        </a:rPr>
                        <a:t>252,2 </a:t>
                      </a:r>
                      <a:r>
                        <a:rPr lang="it-IT" sz="1800" dirty="0" smtClean="0"/>
                        <a:t>=</a:t>
                      </a:r>
                    </a:p>
                    <a:p>
                      <a:r>
                        <a:rPr lang="it-IT" sz="1600" dirty="0" smtClean="0"/>
                        <a:t>-135,25 +1,05*180 +(1,05</a:t>
                      </a:r>
                      <a:r>
                        <a:rPr lang="it-IT" sz="1600" baseline="30000" dirty="0" smtClean="0"/>
                        <a:t>2</a:t>
                      </a:r>
                      <a:r>
                        <a:rPr lang="it-IT" sz="1600" dirty="0" smtClean="0"/>
                        <a:t>)*180</a:t>
                      </a:r>
                      <a:endParaRPr lang="en-US" sz="1600" dirty="0"/>
                    </a:p>
                  </a:txBody>
                  <a:tcPr>
                    <a:solidFill>
                      <a:srgbClr val="F9F8E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647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1BD0A45-572F-4384-A1A7-A9F6570B1FAB}" type="slidenum">
              <a:rPr lang="en-US" smtClean="0"/>
              <a:t>15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 smtClean="0"/>
              <a:t>Lez. 17: Debito pubblico</a:t>
            </a:r>
            <a:endParaRPr lang="en-US" dirty="0"/>
          </a:p>
        </p:txBody>
      </p:sp>
      <p:sp>
        <p:nvSpPr>
          <p:cNvPr id="2" name="Rettangolo 1"/>
          <p:cNvSpPr/>
          <p:nvPr/>
        </p:nvSpPr>
        <p:spPr>
          <a:xfrm>
            <a:off x="526474" y="138548"/>
            <a:ext cx="116655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rgbClr val="005A5A"/>
                </a:solidFill>
              </a:rPr>
              <a:t>I titoli </a:t>
            </a:r>
            <a:r>
              <a:rPr lang="it-IT" sz="2400" b="1" dirty="0">
                <a:solidFill>
                  <a:srgbClr val="005A5A"/>
                </a:solidFill>
              </a:rPr>
              <a:t>del debito pubblico sono ricchezza</a:t>
            </a:r>
            <a:r>
              <a:rPr lang="it-IT" sz="2400" b="1" dirty="0" smtClean="0">
                <a:solidFill>
                  <a:srgbClr val="005A5A"/>
                </a:solidFill>
              </a:rPr>
              <a:t>?  -  3</a:t>
            </a:r>
            <a:endParaRPr lang="en-US" sz="2400" b="1" dirty="0">
              <a:solidFill>
                <a:srgbClr val="005A5A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26474" y="957943"/>
            <a:ext cx="8617526" cy="5185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338" indent="-287338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sz="2400" i="1" dirty="0" smtClean="0"/>
              <a:t>Nel nostro esempio: </a:t>
            </a:r>
            <a:r>
              <a:rPr lang="it-IT" altLang="en-US" sz="2400" dirty="0" smtClean="0"/>
              <a:t>I titoli del debito pubblico </a:t>
            </a:r>
            <a:r>
              <a:rPr lang="it-IT" altLang="en-US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</a:t>
            </a:r>
            <a:r>
              <a:rPr lang="it-IT" altLang="en-US" sz="2400" dirty="0" smtClean="0"/>
              <a:t> sono ricchezza!</a:t>
            </a:r>
          </a:p>
          <a:p>
            <a:pPr marL="287338" indent="-287338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sz="2400" dirty="0" smtClean="0"/>
              <a:t>Infatti, in ambedue i casi: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it-IT" altLang="en-US" sz="2400" dirty="0" smtClean="0"/>
              <a:t>Il livello dei consumi è stato uguale, anno per anno servizi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it-IT" altLang="en-US" sz="2400" dirty="0" smtClean="0"/>
              <a:t>Alla fine del 2017  la ricchezza accumulata è esattamente la stessa: 252,2</a:t>
            </a:r>
          </a:p>
          <a:p>
            <a:pPr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sz="2400" i="1" dirty="0" smtClean="0"/>
              <a:t>Naturalmente c’è qualche differenza fra i due casi: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it-IT" altLang="en-US" sz="2400" dirty="0" smtClean="0"/>
              <a:t>Se la spesa è finanziata con debito, nei primi anni il consumatore non paga imposte, quindi può risparmiare e accumulare di più ...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it-IT" altLang="en-US" sz="2400" dirty="0" smtClean="0"/>
              <a:t>Ma alla fine, tutta la ricchezza accumulata in più serve solo ed esattamente a pagare le maggiori imposte, dovute nell’anno di rimborso del debito.</a:t>
            </a:r>
          </a:p>
        </p:txBody>
      </p:sp>
    </p:spTree>
    <p:extLst>
      <p:ext uri="{BB962C8B-B14F-4D97-AF65-F5344CB8AC3E}">
        <p14:creationId xmlns:p14="http://schemas.microsoft.com/office/powerpoint/2010/main" val="351180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1BD0A45-572F-4384-A1A7-A9F6570B1FAB}" type="slidenum">
              <a:rPr lang="en-US" smtClean="0"/>
              <a:t>16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 smtClean="0"/>
              <a:t>Lez. 17: Debito pubblico</a:t>
            </a:r>
            <a:endParaRPr lang="en-US" dirty="0"/>
          </a:p>
        </p:txBody>
      </p:sp>
      <p:sp>
        <p:nvSpPr>
          <p:cNvPr id="2" name="Rettangolo 1"/>
          <p:cNvSpPr/>
          <p:nvPr/>
        </p:nvSpPr>
        <p:spPr>
          <a:xfrm>
            <a:off x="526474" y="138548"/>
            <a:ext cx="116655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rgbClr val="005A5A"/>
                </a:solidFill>
              </a:rPr>
              <a:t>I titoli </a:t>
            </a:r>
            <a:r>
              <a:rPr lang="it-IT" sz="2400" b="1" dirty="0">
                <a:solidFill>
                  <a:srgbClr val="005A5A"/>
                </a:solidFill>
              </a:rPr>
              <a:t>del debito pubblico sono ricchezza</a:t>
            </a:r>
            <a:r>
              <a:rPr lang="it-IT" sz="2400" b="1" dirty="0" smtClean="0">
                <a:solidFill>
                  <a:srgbClr val="005A5A"/>
                </a:solidFill>
              </a:rPr>
              <a:t>?  -  4</a:t>
            </a:r>
            <a:endParaRPr lang="en-US" sz="2400" b="1" dirty="0">
              <a:solidFill>
                <a:srgbClr val="005A5A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26474" y="957943"/>
            <a:ext cx="11347474" cy="495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338" indent="-287338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sz="2400" i="1" dirty="0" smtClean="0"/>
              <a:t>Questo risultato esemplifica il </a:t>
            </a:r>
            <a:r>
              <a:rPr lang="it-IT" altLang="en-US" sz="2400" b="1" dirty="0" smtClean="0">
                <a:solidFill>
                  <a:srgbClr val="000099"/>
                </a:solidFill>
              </a:rPr>
              <a:t>teorema di neutralità del debito pubblico </a:t>
            </a:r>
            <a:r>
              <a:rPr lang="it-IT" altLang="en-US" sz="2400" dirty="0" smtClean="0"/>
              <a:t>(R. Barro, 1974), detto anche teorema </a:t>
            </a:r>
            <a:r>
              <a:rPr lang="it-IT" altLang="en-US" sz="2400" b="1" i="1" dirty="0" smtClean="0">
                <a:solidFill>
                  <a:srgbClr val="000099"/>
                </a:solidFill>
              </a:rPr>
              <a:t>neo-ricardiano</a:t>
            </a:r>
          </a:p>
          <a:p>
            <a:pPr marL="287338" indent="-287338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sz="2400" dirty="0" smtClean="0"/>
              <a:t>Secondo Barro, se i consumatori/risparmiatori sono </a:t>
            </a:r>
            <a:r>
              <a:rPr lang="it-IT" altLang="en-US" sz="2400" b="1" dirty="0" smtClean="0">
                <a:solidFill>
                  <a:srgbClr val="C00000"/>
                </a:solidFill>
              </a:rPr>
              <a:t>razionali</a:t>
            </a:r>
            <a:r>
              <a:rPr lang="it-IT" altLang="en-US" sz="2400" dirty="0" smtClean="0"/>
              <a:t>: 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+mj-lt"/>
              <a:buAutoNum type="arabicPeriod"/>
            </a:pPr>
            <a:r>
              <a:rPr lang="it-IT" altLang="en-US" sz="2400" dirty="0" smtClean="0"/>
              <a:t>Sanno calcolare che, indipendentemente dal fatto che uno stesso ammontare di spesa pubblica sia oggi finanziato con titoli oppure con entrate fiscali, alla fine </a:t>
            </a:r>
            <a:r>
              <a:rPr lang="it-IT" altLang="en-US" sz="2400" dirty="0"/>
              <a:t>l’onere </a:t>
            </a:r>
            <a:r>
              <a:rPr lang="it-IT" altLang="en-US" sz="2400" dirty="0" smtClean="0"/>
              <a:t>complessivo delle </a:t>
            </a:r>
            <a:r>
              <a:rPr lang="it-IT" altLang="en-US" sz="2400" dirty="0"/>
              <a:t>imposte (</a:t>
            </a:r>
            <a:r>
              <a:rPr lang="it-IT" altLang="en-US" sz="2400" dirty="0" smtClean="0"/>
              <a:t>includendo il rimborso del debito) è esattamente lo stesso: perciò la </a:t>
            </a:r>
            <a:r>
              <a:rPr lang="it-IT" altLang="en-US" sz="2400" b="1" dirty="0" smtClean="0">
                <a:solidFill>
                  <a:srgbClr val="C00000"/>
                </a:solidFill>
              </a:rPr>
              <a:t>ricchezza finale dei risparmiatori sarà la stessa </a:t>
            </a:r>
            <a:r>
              <a:rPr lang="it-IT" altLang="en-US" sz="2400" dirty="0" smtClean="0"/>
              <a:t>nei due casi.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+mj-lt"/>
              <a:buAutoNum type="arabicPeriod"/>
            </a:pPr>
            <a:r>
              <a:rPr lang="it-IT" altLang="en-US" sz="2400" dirty="0" smtClean="0"/>
              <a:t>Naturalmente, se la ricchezza finale è la stessa, anche il valore attualizzato (ad oggi) della ricchezza è uguale nei due casi: quindi già da subito (dal primo anno in cui non si pagano le imposte) il consumatore non si illude: sa che i </a:t>
            </a:r>
            <a:r>
              <a:rPr lang="it-IT" altLang="en-US" sz="2400" b="1" dirty="0" smtClean="0">
                <a:solidFill>
                  <a:srgbClr val="C00000"/>
                </a:solidFill>
              </a:rPr>
              <a:t>maggiori risparmi di oggi </a:t>
            </a:r>
            <a:r>
              <a:rPr lang="it-IT" altLang="en-US" sz="2400" dirty="0" smtClean="0"/>
              <a:t>serviranno solo a pagare le </a:t>
            </a:r>
            <a:r>
              <a:rPr lang="it-IT" altLang="en-US" sz="2400" b="1" dirty="0" smtClean="0">
                <a:solidFill>
                  <a:srgbClr val="C00000"/>
                </a:solidFill>
              </a:rPr>
              <a:t>maggiori imposte future.</a:t>
            </a:r>
            <a:endParaRPr lang="it-IT" alt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7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1BD0A45-572F-4384-A1A7-A9F6570B1FAB}" type="slidenum">
              <a:rPr lang="en-US" smtClean="0"/>
              <a:t>17</a:t>
            </a:fld>
            <a:endParaRPr lang="en-US"/>
          </a:p>
        </p:txBody>
      </p:sp>
      <p:sp>
        <p:nvSpPr>
          <p:cNvPr id="2" name="Rettangolo 1"/>
          <p:cNvSpPr/>
          <p:nvPr/>
        </p:nvSpPr>
        <p:spPr>
          <a:xfrm>
            <a:off x="526474" y="138548"/>
            <a:ext cx="116655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rgbClr val="005A5A"/>
                </a:solidFill>
              </a:rPr>
              <a:t>I titoli </a:t>
            </a:r>
            <a:r>
              <a:rPr lang="it-IT" sz="2400" b="1" dirty="0">
                <a:solidFill>
                  <a:srgbClr val="005A5A"/>
                </a:solidFill>
              </a:rPr>
              <a:t>del debito pubblico sono ricchezza</a:t>
            </a:r>
            <a:r>
              <a:rPr lang="it-IT" sz="2400" b="1" dirty="0" smtClean="0">
                <a:solidFill>
                  <a:srgbClr val="005A5A"/>
                </a:solidFill>
              </a:rPr>
              <a:t>?  -  5</a:t>
            </a:r>
            <a:endParaRPr lang="en-US" sz="2400" b="1" dirty="0">
              <a:solidFill>
                <a:srgbClr val="005A5A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26474" y="600213"/>
            <a:ext cx="11479996" cy="6237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338" indent="-287338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sz="2400" i="1" dirty="0" smtClean="0"/>
              <a:t>Davvero il debito pubblico è sempre neutrale?</a:t>
            </a:r>
            <a:endParaRPr lang="it-IT" altLang="en-US" sz="2400" dirty="0" smtClean="0"/>
          </a:p>
          <a:p>
            <a:pPr marL="287338" indent="-287338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sz="2000" dirty="0" smtClean="0"/>
              <a:t>In realtà, il teorema di neutralità del debito richiede che siano </a:t>
            </a:r>
            <a:r>
              <a:rPr lang="it-IT" altLang="en-US" sz="2000" b="1" dirty="0" smtClean="0">
                <a:solidFill>
                  <a:srgbClr val="C00000"/>
                </a:solidFill>
              </a:rPr>
              <a:t>soddisfatte alcune altre ipotesi</a:t>
            </a:r>
            <a:r>
              <a:rPr lang="it-IT" altLang="en-US" sz="2000" dirty="0" smtClean="0"/>
              <a:t> (che abbiamo implicitamente soddisfatto nella costruzione del nostro esempio numerico). Per renderci conto di questo fatto, esaminiamo un contro-esempio : 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it-IT" altLang="en-US" sz="2000" dirty="0" smtClean="0"/>
              <a:t>Anziché supporre (come in precedenza)  che il reddito dei consumatori sia sempre sufficiente per sostenere il livello desiderato e costante dei consumi, supponiamo che </a:t>
            </a:r>
            <a:r>
              <a:rPr lang="it-IT" altLang="en-US" sz="2000" dirty="0"/>
              <a:t>il</a:t>
            </a:r>
            <a:r>
              <a:rPr lang="it-IT" altLang="en-US" sz="2000" b="1" dirty="0" smtClean="0">
                <a:solidFill>
                  <a:srgbClr val="000099"/>
                </a:solidFill>
              </a:rPr>
              <a:t> reddito cresca </a:t>
            </a:r>
            <a:r>
              <a:rPr lang="it-IT" altLang="en-US" sz="2000" dirty="0" smtClean="0"/>
              <a:t>nel tempo. 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it-IT" altLang="en-US" sz="2000" i="1" dirty="0" smtClean="0"/>
              <a:t>Ad esempio</a:t>
            </a:r>
            <a:r>
              <a:rPr lang="it-IT" altLang="en-US" sz="2000" dirty="0" smtClean="0"/>
              <a:t>, supponiamo che nel primo anno il </a:t>
            </a:r>
            <a:r>
              <a:rPr lang="it-IT" altLang="en-US" sz="2000" dirty="0"/>
              <a:t>mio reddito </a:t>
            </a:r>
            <a:r>
              <a:rPr lang="it-IT" altLang="en-US" sz="2000" dirty="0" smtClean="0"/>
              <a:t>sia  </a:t>
            </a:r>
            <a:r>
              <a:rPr lang="it-IT" altLang="en-US" sz="2000" b="1" dirty="0" smtClean="0"/>
              <a:t>400</a:t>
            </a:r>
            <a:r>
              <a:rPr lang="it-IT" altLang="en-US" sz="2000" dirty="0" smtClean="0"/>
              <a:t>, e nel secondo </a:t>
            </a:r>
            <a:r>
              <a:rPr lang="it-IT" altLang="en-US" sz="2000" b="1" dirty="0" smtClean="0"/>
              <a:t>605</a:t>
            </a:r>
            <a:r>
              <a:rPr lang="it-IT" altLang="en-US" sz="2000" dirty="0" smtClean="0"/>
              <a:t>. Il </a:t>
            </a:r>
            <a:r>
              <a:rPr lang="it-IT" altLang="en-US" sz="2000" b="1" dirty="0" smtClean="0">
                <a:solidFill>
                  <a:srgbClr val="000099"/>
                </a:solidFill>
              </a:rPr>
              <a:t>valore attuale </a:t>
            </a:r>
            <a:r>
              <a:rPr lang="it-IT" altLang="en-US" sz="2000" dirty="0" smtClean="0"/>
              <a:t>dei due redditi sommati è lo stesso che se guadagnassi sempre 500 in ambedue gli anni:</a:t>
            </a:r>
          </a:p>
          <a:p>
            <a:pPr algn="ctr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sz="2000" dirty="0" smtClean="0"/>
              <a:t>               </a:t>
            </a:r>
            <a:r>
              <a:rPr lang="it-IT" altLang="en-US" sz="2000" b="1" dirty="0" smtClean="0">
                <a:solidFill>
                  <a:srgbClr val="C00000"/>
                </a:solidFill>
              </a:rPr>
              <a:t>400 + 605/1,05  </a:t>
            </a:r>
            <a:r>
              <a:rPr lang="it-IT" altLang="en-US" sz="2000" dirty="0" smtClean="0"/>
              <a:t>=  </a:t>
            </a:r>
            <a:r>
              <a:rPr lang="it-IT" altLang="en-US" sz="2000" b="1" dirty="0" smtClean="0">
                <a:solidFill>
                  <a:srgbClr val="000099"/>
                </a:solidFill>
              </a:rPr>
              <a:t>500 + 500/1,05  </a:t>
            </a:r>
            <a:r>
              <a:rPr lang="it-IT" altLang="en-US" sz="2000" dirty="0" smtClean="0"/>
              <a:t>=  </a:t>
            </a:r>
            <a:r>
              <a:rPr lang="it-IT" altLang="en-US" sz="2000" b="1" dirty="0" smtClean="0"/>
              <a:t>976,2</a:t>
            </a:r>
            <a:r>
              <a:rPr lang="it-IT" altLang="en-US" sz="2000" dirty="0" smtClean="0"/>
              <a:t> </a:t>
            </a:r>
            <a:endParaRPr lang="it-IT" altLang="en-US" sz="2000" dirty="0"/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it-IT" altLang="en-US" sz="2000" dirty="0" smtClean="0"/>
              <a:t>Tuttavia, se il reddito nel primo anno è 400, e dovessi pagare imposte pari a 100, non sarei più in grado di  mantenere i miei consumi al livello desiderato 320.  In questo caso, a </a:t>
            </a:r>
            <a:r>
              <a:rPr lang="it-IT" altLang="en-US" sz="2000" b="1" dirty="0" smtClean="0">
                <a:solidFill>
                  <a:srgbClr val="000099"/>
                </a:solidFill>
              </a:rPr>
              <a:t>parità di reddito complessivo </a:t>
            </a:r>
            <a:r>
              <a:rPr lang="it-IT" altLang="en-US" sz="2000" dirty="0" smtClean="0"/>
              <a:t>nell’arco di tre anni, per me fa una certa differenza pagare le stesse imposte tutti gli anni, oppure scaglionarle verso la fine del periodo (quando guadagnerò di più).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it-IT" altLang="en-US" sz="2000" dirty="0" smtClean="0"/>
              <a:t>In alternativa, per consumare sempre 320, potrei chiedere a prestito la somma che mi manca. Ma in questo caso il teorema di neutralità è rispettato solo se posso </a:t>
            </a:r>
            <a:r>
              <a:rPr lang="it-IT" altLang="en-US" sz="2000" b="1" dirty="0" smtClean="0">
                <a:solidFill>
                  <a:srgbClr val="000099"/>
                </a:solidFill>
              </a:rPr>
              <a:t>indebitarmi allo stesso tasso d’interesse</a:t>
            </a:r>
            <a:r>
              <a:rPr lang="it-IT" altLang="en-US" sz="2000" dirty="0" smtClean="0"/>
              <a:t> al quale si indebita lo stato. Ma se così non è, allora è meglio che sia lo stato a indebitarsi, anziché io stesso. </a:t>
            </a:r>
            <a:endParaRPr lang="it-IT" altLang="en-US" sz="2400" b="1" dirty="0">
              <a:solidFill>
                <a:srgbClr val="C0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 smtClean="0"/>
              <a:t>Lez. 17: Debito pubblico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94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1BD0A45-572F-4384-A1A7-A9F6570B1FAB}" type="slidenum">
              <a:rPr lang="en-US" smtClean="0"/>
              <a:t>18</a:t>
            </a:fld>
            <a:endParaRPr lang="en-US"/>
          </a:p>
        </p:txBody>
      </p:sp>
      <p:sp>
        <p:nvSpPr>
          <p:cNvPr id="2" name="Rettangolo 1"/>
          <p:cNvSpPr/>
          <p:nvPr/>
        </p:nvSpPr>
        <p:spPr>
          <a:xfrm>
            <a:off x="526474" y="138548"/>
            <a:ext cx="116655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rgbClr val="005A5A"/>
                </a:solidFill>
              </a:rPr>
              <a:t>I titoli </a:t>
            </a:r>
            <a:r>
              <a:rPr lang="it-IT" sz="2400" b="1" dirty="0">
                <a:solidFill>
                  <a:srgbClr val="005A5A"/>
                </a:solidFill>
              </a:rPr>
              <a:t>del debito pubblico sono ricchezza</a:t>
            </a:r>
            <a:r>
              <a:rPr lang="it-IT" sz="2400" b="1" dirty="0" smtClean="0">
                <a:solidFill>
                  <a:srgbClr val="005A5A"/>
                </a:solidFill>
              </a:rPr>
              <a:t>?  -  6</a:t>
            </a:r>
            <a:endParaRPr lang="en-US" sz="2400" b="1" dirty="0">
              <a:solidFill>
                <a:srgbClr val="005A5A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26474" y="560457"/>
            <a:ext cx="11479996" cy="6545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338" indent="-287338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sz="2400" i="1" dirty="0" smtClean="0"/>
              <a:t>Davvero il debito pubblico è sempre neutrale?</a:t>
            </a:r>
            <a:endParaRPr lang="it-IT" altLang="en-US" sz="2400" dirty="0" smtClean="0"/>
          </a:p>
          <a:p>
            <a:pPr marL="287338" indent="-287338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sz="2000" dirty="0" smtClean="0"/>
              <a:t>Quali conclusioni si traggono da questo </a:t>
            </a:r>
            <a:r>
              <a:rPr lang="it-IT" altLang="en-US" sz="2000" b="1" dirty="0" smtClean="0"/>
              <a:t>contro-esempio?</a:t>
            </a:r>
            <a:r>
              <a:rPr lang="it-IT" altLang="en-US" sz="2000" dirty="0" smtClean="0"/>
              <a:t>: 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Wingdings" panose="05000000000000000000" pitchFamily="2" charset="2"/>
              <a:buChar char="v"/>
            </a:pPr>
            <a:r>
              <a:rPr lang="it-IT" altLang="en-US" sz="2000" dirty="0" smtClean="0"/>
              <a:t>Il teorema di neutralità è </a:t>
            </a:r>
            <a:r>
              <a:rPr lang="it-IT" altLang="en-US" sz="2000" b="1" dirty="0" smtClean="0">
                <a:solidFill>
                  <a:srgbClr val="000099"/>
                </a:solidFill>
              </a:rPr>
              <a:t>valido se</a:t>
            </a:r>
            <a:r>
              <a:rPr lang="it-IT" altLang="en-US" sz="2000" dirty="0" smtClean="0"/>
              <a:t>:</a:t>
            </a:r>
          </a:p>
          <a:p>
            <a:pPr marL="971550" lvl="1" indent="-514350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+mj-lt"/>
              <a:buAutoNum type="romanLcPeriod"/>
            </a:pPr>
            <a:r>
              <a:rPr lang="it-IT" altLang="en-US" sz="2000" b="1" dirty="0" smtClean="0"/>
              <a:t> </a:t>
            </a:r>
            <a:r>
              <a:rPr lang="it-IT" altLang="en-US" sz="2000" dirty="0" smtClean="0"/>
              <a:t>I consumatori conoscono con </a:t>
            </a:r>
            <a:r>
              <a:rPr lang="it-IT" altLang="en-US" sz="2000" b="1" dirty="0" smtClean="0">
                <a:solidFill>
                  <a:srgbClr val="000099"/>
                </a:solidFill>
              </a:rPr>
              <a:t>certezza</a:t>
            </a:r>
            <a:r>
              <a:rPr lang="it-IT" altLang="en-US" sz="2000" dirty="0" smtClean="0"/>
              <a:t> i propri redditi e possibilità di consumo future, </a:t>
            </a:r>
            <a:r>
              <a:rPr lang="it-IT" altLang="en-US" sz="2000" i="1" dirty="0" smtClean="0"/>
              <a:t> </a:t>
            </a:r>
            <a:r>
              <a:rPr lang="it-IT" altLang="en-US" i="1" dirty="0" smtClean="0"/>
              <a:t>e inoltre</a:t>
            </a:r>
          </a:p>
          <a:p>
            <a:pPr marL="971550" lvl="1" indent="-514350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+mj-lt"/>
              <a:buAutoNum type="romanLcPeriod"/>
            </a:pPr>
            <a:r>
              <a:rPr lang="it-IT" altLang="en-US" sz="2000" b="1" dirty="0" smtClean="0"/>
              <a:t> </a:t>
            </a:r>
            <a:r>
              <a:rPr lang="it-IT" altLang="en-US" sz="2000" dirty="0" smtClean="0"/>
              <a:t>Che un spesa sia finanziata con le imposte correnti, oppure con le imposte future, il peso contributivo cadrà in ogni caso sulle stesse persone, e con la stessa distribuzione degli oneri: </a:t>
            </a:r>
            <a:r>
              <a:rPr lang="it-IT" altLang="en-US" sz="2000" b="1" dirty="0" smtClean="0">
                <a:solidFill>
                  <a:srgbClr val="000099"/>
                </a:solidFill>
              </a:rPr>
              <a:t>non vi saranno conseguenze redistributive</a:t>
            </a:r>
            <a:r>
              <a:rPr lang="it-IT" altLang="en-US" sz="2000" dirty="0" smtClean="0"/>
              <a:t> legate alla scelta tra le due modalità di finanziamento, </a:t>
            </a:r>
            <a:r>
              <a:rPr lang="it-IT" altLang="en-US" i="1" dirty="0"/>
              <a:t>e inoltre</a:t>
            </a:r>
            <a:endParaRPr lang="it-IT" altLang="en-US" dirty="0" smtClean="0"/>
          </a:p>
          <a:p>
            <a:pPr marL="971550" lvl="1" indent="-514350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+mj-lt"/>
              <a:buAutoNum type="romanLcPeriod"/>
            </a:pPr>
            <a:r>
              <a:rPr lang="it-IT" altLang="en-US" sz="2000" b="1" dirty="0" smtClean="0">
                <a:solidFill>
                  <a:schemeClr val="accent1">
                    <a:lumMod val="75000"/>
                  </a:schemeClr>
                </a:solidFill>
              </a:rPr>
              <a:t>a)</a:t>
            </a:r>
            <a:r>
              <a:rPr lang="it-IT" altLang="en-US" sz="2000" dirty="0" smtClean="0"/>
              <a:t> Il reddito dei consumatori è </a:t>
            </a:r>
            <a:r>
              <a:rPr lang="it-IT" altLang="en-US" sz="2000" b="1" dirty="0" smtClean="0">
                <a:solidFill>
                  <a:srgbClr val="000099"/>
                </a:solidFill>
              </a:rPr>
              <a:t>costante</a:t>
            </a:r>
            <a:r>
              <a:rPr lang="it-IT" altLang="en-US" sz="2000" dirty="0" smtClean="0"/>
              <a:t> nel tempo, </a:t>
            </a:r>
            <a:r>
              <a:rPr lang="it-IT" altLang="en-US" i="1" dirty="0" smtClean="0"/>
              <a:t>oppure</a:t>
            </a:r>
            <a:r>
              <a:rPr lang="it-IT" altLang="en-US" sz="2000" dirty="0" smtClean="0"/>
              <a:t> </a:t>
            </a:r>
          </a:p>
          <a:p>
            <a:pPr marL="971550" lvl="1" indent="-514350">
              <a:lnSpc>
                <a:spcPct val="114000"/>
              </a:lnSpc>
              <a:buClr>
                <a:schemeClr val="hlink"/>
              </a:buClr>
              <a:buFont typeface="+mj-lt"/>
              <a:buAutoNum type="romanLcPeriod" startAt="3"/>
            </a:pPr>
            <a:r>
              <a:rPr lang="it-IT" altLang="en-US" sz="2000" b="1" dirty="0" smtClean="0">
                <a:solidFill>
                  <a:schemeClr val="accent1">
                    <a:lumMod val="75000"/>
                  </a:schemeClr>
                </a:solidFill>
              </a:rPr>
              <a:t>b) </a:t>
            </a:r>
            <a:r>
              <a:rPr lang="it-IT" altLang="en-US" sz="2000" dirty="0" smtClean="0"/>
              <a:t>I consumatori possono </a:t>
            </a:r>
            <a:r>
              <a:rPr lang="it-IT" altLang="en-US" sz="2000" b="1" dirty="0" smtClean="0">
                <a:solidFill>
                  <a:srgbClr val="000099"/>
                </a:solidFill>
              </a:rPr>
              <a:t>indebitarsi</a:t>
            </a:r>
            <a:r>
              <a:rPr lang="it-IT" altLang="en-US" sz="2000" dirty="0" smtClean="0"/>
              <a:t> in un mercato dei capitali «perfetto», allo stesso tasso al quale si indebita lo stato </a:t>
            </a:r>
          </a:p>
          <a:p>
            <a:pPr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sz="2000" b="1" u="sng" dirty="0" smtClean="0"/>
              <a:t>Negli altri casi</a:t>
            </a:r>
            <a:r>
              <a:rPr lang="it-IT" altLang="en-US" sz="2000" dirty="0" smtClean="0"/>
              <a:t>, possiamo invece supporre che: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it-IT" altLang="en-US" sz="2000" dirty="0" smtClean="0"/>
              <a:t>Almeno una parte dei consumatori </a:t>
            </a:r>
            <a:r>
              <a:rPr lang="it-IT" altLang="en-US" sz="2000" b="1" dirty="0" smtClean="0">
                <a:solidFill>
                  <a:srgbClr val="C00000"/>
                </a:solidFill>
              </a:rPr>
              <a:t>preferirà</a:t>
            </a:r>
            <a:r>
              <a:rPr lang="it-IT" altLang="en-US" sz="2000" dirty="0" smtClean="0"/>
              <a:t> </a:t>
            </a:r>
            <a:r>
              <a:rPr lang="it-IT" altLang="en-US" sz="2000" b="1" dirty="0" smtClean="0">
                <a:solidFill>
                  <a:srgbClr val="C00000"/>
                </a:solidFill>
              </a:rPr>
              <a:t>ritardare</a:t>
            </a:r>
            <a:r>
              <a:rPr lang="it-IT" altLang="en-US" sz="2000" dirty="0" smtClean="0"/>
              <a:t> il pagamento delle imposte, e che se questo avviene si sentirà, almeno un poco, «</a:t>
            </a:r>
            <a:r>
              <a:rPr lang="it-IT" altLang="en-US" sz="2000" b="1" dirty="0" smtClean="0">
                <a:solidFill>
                  <a:srgbClr val="C00000"/>
                </a:solidFill>
              </a:rPr>
              <a:t>più ricca</a:t>
            </a:r>
            <a:r>
              <a:rPr lang="it-IT" altLang="en-US" sz="2000" dirty="0" smtClean="0"/>
              <a:t>».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it-IT" altLang="en-US" sz="2000" dirty="0" smtClean="0"/>
              <a:t>Di conseguenza, aumenterà anche la </a:t>
            </a:r>
            <a:r>
              <a:rPr lang="it-IT" altLang="en-US" sz="2000" b="1" dirty="0" smtClean="0">
                <a:solidFill>
                  <a:srgbClr val="C00000"/>
                </a:solidFill>
              </a:rPr>
              <a:t>spesa per consumi</a:t>
            </a:r>
            <a:r>
              <a:rPr lang="it-IT" altLang="en-US" sz="2000" dirty="0" smtClean="0"/>
              <a:t>.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it-IT" altLang="en-US" sz="2000" dirty="0" smtClean="0"/>
              <a:t>E quindi, finanziare la spesa pubblica con l’emissione di debito, anziché con le imposte correnti, ha un effetto </a:t>
            </a:r>
            <a:r>
              <a:rPr lang="it-IT" altLang="en-US" sz="2000" b="1" dirty="0" smtClean="0">
                <a:solidFill>
                  <a:srgbClr val="C00000"/>
                </a:solidFill>
              </a:rPr>
              <a:t>maggiormente espansivo </a:t>
            </a:r>
            <a:r>
              <a:rPr lang="it-IT" altLang="en-US" sz="2000" dirty="0" smtClean="0"/>
              <a:t>sulla domanda aggregata.</a:t>
            </a:r>
            <a:endParaRPr lang="it-IT" altLang="en-US" sz="2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 smtClean="0"/>
              <a:t>Lez. 17: Debito pubblico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7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1BD0A45-572F-4384-A1A7-A9F6570B1FAB}" type="slidenum">
              <a:rPr lang="en-US" smtClean="0"/>
              <a:t>19</a:t>
            </a:fld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549363" y="1110614"/>
            <a:ext cx="11479997" cy="2764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338" indent="-287338" algn="just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dirty="0" smtClean="0"/>
              <a:t>Un debito è </a:t>
            </a:r>
            <a:r>
              <a:rPr lang="it-IT" altLang="en-US" b="1" dirty="0" smtClean="0">
                <a:solidFill>
                  <a:srgbClr val="C00000"/>
                </a:solidFill>
              </a:rPr>
              <a:t>insostenibile</a:t>
            </a:r>
            <a:r>
              <a:rPr lang="it-IT" altLang="en-US" dirty="0" smtClean="0"/>
              <a:t> quando il debitore non è più in grado di contenerne la crescita, </a:t>
            </a:r>
          </a:p>
          <a:p>
            <a:pPr marL="287338" indent="-287338" algn="just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dirty="0"/>
              <a:t> </a:t>
            </a:r>
            <a:r>
              <a:rPr lang="it-IT" altLang="en-US" dirty="0" smtClean="0"/>
              <a:t>      ossia quando è costretto a </a:t>
            </a:r>
            <a:r>
              <a:rPr lang="it-IT" altLang="en-US" b="1" dirty="0" smtClean="0">
                <a:solidFill>
                  <a:srgbClr val="C00000"/>
                </a:solidFill>
              </a:rPr>
              <a:t>emettere nuovo debito anche solo per pagare gli interessi </a:t>
            </a:r>
            <a:r>
              <a:rPr lang="it-IT" altLang="en-US" dirty="0" smtClean="0"/>
              <a:t>sul debito già emesso. </a:t>
            </a:r>
          </a:p>
          <a:p>
            <a:pPr marL="287338" indent="-287338" algn="just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dirty="0" smtClean="0"/>
              <a:t>In questo caso, anche la spesa per interessi crescerà nel tempo, e il debito è avviato su un sentiero sempre in crescita.</a:t>
            </a:r>
          </a:p>
          <a:p>
            <a:pPr marL="287338" indent="-287338" algn="just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it-IT" altLang="en-US" dirty="0" smtClean="0"/>
              <a:t>Poiché la capacità di pagare gli interessi sul debito dipende dalle imposte che lo stato può incassare, </a:t>
            </a:r>
          </a:p>
          <a:p>
            <a:pPr marL="287338" indent="-287338" algn="just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it-IT" altLang="en-US" dirty="0" smtClean="0"/>
              <a:t>e le imposte aumentano in proporzione al reddito, </a:t>
            </a:r>
          </a:p>
          <a:p>
            <a:pPr marL="287338" indent="-287338" algn="just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it-IT" altLang="en-US" dirty="0" smtClean="0"/>
              <a:t>è naturale valutare la </a:t>
            </a:r>
            <a:r>
              <a:rPr lang="it-IT" altLang="en-US" b="1" dirty="0" smtClean="0">
                <a:solidFill>
                  <a:srgbClr val="000099"/>
                </a:solidFill>
              </a:rPr>
              <a:t>sostenibilità</a:t>
            </a:r>
            <a:r>
              <a:rPr lang="it-IT" altLang="en-US" dirty="0" smtClean="0"/>
              <a:t> del debito non in valore assoluto (miliardi di euro) ma </a:t>
            </a:r>
            <a:r>
              <a:rPr lang="it-IT" altLang="en-US" b="1" dirty="0" smtClean="0">
                <a:solidFill>
                  <a:srgbClr val="000099"/>
                </a:solidFill>
              </a:rPr>
              <a:t>in rapporto al livello del PIL</a:t>
            </a:r>
            <a:r>
              <a:rPr lang="it-IT" altLang="en-US" dirty="0" smtClean="0"/>
              <a:t>. </a:t>
            </a:r>
          </a:p>
          <a:p>
            <a:pPr marL="287338" indent="-287338" algn="just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dirty="0" smtClean="0"/>
              <a:t>Per questo le analisi macroeconomiche della sostenibilità si concentrano sul </a:t>
            </a:r>
            <a:r>
              <a:rPr lang="it-IT" altLang="en-US" b="1" dirty="0" smtClean="0">
                <a:solidFill>
                  <a:srgbClr val="C00000"/>
                </a:solidFill>
              </a:rPr>
              <a:t>rapporto debito/PIL.</a:t>
            </a:r>
            <a:endParaRPr lang="it-IT" altLang="en-US" b="1" dirty="0">
              <a:solidFill>
                <a:srgbClr val="C0000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26473" y="112050"/>
            <a:ext cx="89720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rgbClr val="005A5A"/>
                </a:solidFill>
              </a:rPr>
              <a:t>7</a:t>
            </a:r>
            <a:r>
              <a:rPr lang="it-IT" sz="2800" b="1" dirty="0" smtClean="0">
                <a:solidFill>
                  <a:srgbClr val="005A5A"/>
                </a:solidFill>
              </a:rPr>
              <a:t>.  Quando il debito pubblico è insostenibile?</a:t>
            </a:r>
            <a:endParaRPr lang="en-US" sz="2800" b="1" dirty="0" smtClean="0">
              <a:solidFill>
                <a:srgbClr val="005A5A"/>
              </a:solidFill>
            </a:endParaRPr>
          </a:p>
        </p:txBody>
      </p:sp>
      <p:sp>
        <p:nvSpPr>
          <p:cNvPr id="7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639419" y="6396106"/>
            <a:ext cx="3178629" cy="365125"/>
          </a:xfrm>
        </p:spPr>
        <p:txBody>
          <a:bodyPr/>
          <a:lstStyle/>
          <a:p>
            <a:pPr algn="l"/>
            <a:r>
              <a:rPr lang="en-US" smtClean="0"/>
              <a:t>Lez. 17: Debito pubblico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2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1BD0A45-572F-4384-A1A7-A9F6570B1FAB}" type="slidenum">
              <a:rPr lang="en-US" smtClean="0"/>
              <a:t>2</a:t>
            </a:fld>
            <a:endParaRPr lang="en-US"/>
          </a:p>
        </p:txBody>
      </p:sp>
      <p:sp>
        <p:nvSpPr>
          <p:cNvPr id="2" name="Rettangolo 1"/>
          <p:cNvSpPr/>
          <p:nvPr/>
        </p:nvSpPr>
        <p:spPr>
          <a:xfrm>
            <a:off x="526474" y="138548"/>
            <a:ext cx="65515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>
                <a:solidFill>
                  <a:srgbClr val="005A5A"/>
                </a:solidFill>
              </a:rPr>
              <a:t>1.  Deficit e debito</a:t>
            </a:r>
            <a:endParaRPr lang="en-US" sz="2800" b="1" dirty="0" smtClean="0">
              <a:solidFill>
                <a:srgbClr val="005A5A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653143" y="1045032"/>
            <a:ext cx="10954139" cy="4317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338" indent="-287338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dirty="0" smtClean="0"/>
              <a:t>Il governo decide di effettuare una spesa pubblica pari a </a:t>
            </a:r>
            <a:r>
              <a:rPr lang="it-IT" altLang="en-US" b="1" i="1" dirty="0" smtClean="0">
                <a:solidFill>
                  <a:srgbClr val="000099"/>
                </a:solidFill>
              </a:rPr>
              <a:t>G’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it-IT" altLang="en-US" dirty="0" smtClean="0"/>
              <a:t>Può finanziarla interamente con entrate fiscali </a:t>
            </a:r>
            <a:r>
              <a:rPr lang="it-IT" altLang="en-US" b="1" i="1" dirty="0">
                <a:solidFill>
                  <a:srgbClr val="000099"/>
                </a:solidFill>
              </a:rPr>
              <a:t>T</a:t>
            </a:r>
            <a:r>
              <a:rPr lang="it-IT" altLang="en-US" dirty="0" smtClean="0"/>
              <a:t>:</a:t>
            </a:r>
          </a:p>
          <a:p>
            <a:pPr marL="287338" indent="-287338" algn="ctr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b="1" i="1" dirty="0" smtClean="0">
                <a:solidFill>
                  <a:srgbClr val="000099"/>
                </a:solidFill>
              </a:rPr>
              <a:t>G’ </a:t>
            </a:r>
            <a:r>
              <a:rPr lang="it-IT" altLang="en-US" b="1" i="1" dirty="0">
                <a:solidFill>
                  <a:srgbClr val="000099"/>
                </a:solidFill>
              </a:rPr>
              <a:t>– T </a:t>
            </a:r>
            <a:r>
              <a:rPr lang="it-IT" altLang="en-US" b="1" i="1" dirty="0" smtClean="0">
                <a:solidFill>
                  <a:srgbClr val="000099"/>
                </a:solidFill>
              </a:rPr>
              <a:t> =  0  </a:t>
            </a:r>
            <a:r>
              <a:rPr lang="it-IT" altLang="en-US" dirty="0"/>
              <a:t>↔  </a:t>
            </a:r>
            <a:r>
              <a:rPr lang="it-IT" altLang="en-US" dirty="0">
                <a:solidFill>
                  <a:srgbClr val="000099"/>
                </a:solidFill>
              </a:rPr>
              <a:t>il bilancio pubblico è in pareggio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it-IT" altLang="en-US" dirty="0" smtClean="0"/>
              <a:t>Oppure può decidere di finanziarla in parte con l’emissione di debito,  </a:t>
            </a:r>
            <a:r>
              <a:rPr lang="it-IT" altLang="en-US" b="1" i="1" dirty="0" smtClean="0">
                <a:solidFill>
                  <a:srgbClr val="000099"/>
                </a:solidFill>
              </a:rPr>
              <a:t>∆D</a:t>
            </a:r>
            <a:r>
              <a:rPr lang="it-IT" altLang="en-US" dirty="0" smtClean="0"/>
              <a:t>:</a:t>
            </a:r>
          </a:p>
          <a:p>
            <a:pPr marL="287338" indent="-287338" algn="ctr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b="1" i="1" dirty="0" smtClean="0">
                <a:solidFill>
                  <a:srgbClr val="000099"/>
                </a:solidFill>
              </a:rPr>
              <a:t>G’ </a:t>
            </a:r>
            <a:r>
              <a:rPr lang="it-IT" altLang="en-US" b="1" i="1" dirty="0">
                <a:solidFill>
                  <a:srgbClr val="000099"/>
                </a:solidFill>
              </a:rPr>
              <a:t>– T </a:t>
            </a:r>
            <a:r>
              <a:rPr lang="it-IT" altLang="en-US" b="1" i="1" dirty="0" smtClean="0">
                <a:solidFill>
                  <a:srgbClr val="000099"/>
                </a:solidFill>
              </a:rPr>
              <a:t> =  ∆D </a:t>
            </a:r>
            <a:r>
              <a:rPr lang="it-IT" altLang="en-US" dirty="0"/>
              <a:t>↔  </a:t>
            </a:r>
            <a:r>
              <a:rPr lang="it-IT" altLang="en-US" dirty="0">
                <a:solidFill>
                  <a:srgbClr val="000099"/>
                </a:solidFill>
              </a:rPr>
              <a:t>il </a:t>
            </a:r>
            <a:r>
              <a:rPr lang="it-IT" altLang="en-US" dirty="0" smtClean="0">
                <a:solidFill>
                  <a:srgbClr val="000099"/>
                </a:solidFill>
              </a:rPr>
              <a:t>bilancio è in deficit (o disavanzo). 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it-IT" altLang="en-US" dirty="0" smtClean="0"/>
              <a:t>Il disavanzo è finanziato con l’emissione di debito, </a:t>
            </a:r>
            <a:r>
              <a:rPr lang="it-IT" altLang="en-US" b="1" i="1" dirty="0" smtClean="0">
                <a:solidFill>
                  <a:srgbClr val="000099"/>
                </a:solidFill>
              </a:rPr>
              <a:t>∆D</a:t>
            </a:r>
            <a:r>
              <a:rPr lang="it-IT" altLang="en-US" dirty="0" smtClean="0"/>
              <a:t>.</a:t>
            </a:r>
          </a:p>
          <a:p>
            <a:pPr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dirty="0" smtClean="0"/>
              <a:t>Nel periodo successivo: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it-IT" altLang="en-US" dirty="0" smtClean="0"/>
              <a:t>Se  </a:t>
            </a:r>
            <a:r>
              <a:rPr lang="it-IT" altLang="en-US" b="1" i="1" dirty="0" smtClean="0">
                <a:solidFill>
                  <a:srgbClr val="000099"/>
                </a:solidFill>
              </a:rPr>
              <a:t>G’</a:t>
            </a:r>
            <a:r>
              <a:rPr lang="it-IT" altLang="en-US" dirty="0" smtClean="0"/>
              <a:t>  e  </a:t>
            </a:r>
            <a:r>
              <a:rPr lang="it-IT" altLang="en-US" b="1" i="1" dirty="0">
                <a:solidFill>
                  <a:srgbClr val="000099"/>
                </a:solidFill>
              </a:rPr>
              <a:t>T</a:t>
            </a:r>
            <a:r>
              <a:rPr lang="it-IT" altLang="en-US" dirty="0" smtClean="0"/>
              <a:t>  rimangono costanti, c’è però una nuova voce di spesa:</a:t>
            </a:r>
          </a:p>
          <a:p>
            <a:pPr algn="ctr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dirty="0"/>
              <a:t> </a:t>
            </a:r>
            <a:r>
              <a:rPr lang="it-IT" altLang="en-US" b="1" i="1" dirty="0">
                <a:solidFill>
                  <a:srgbClr val="000099"/>
                </a:solidFill>
              </a:rPr>
              <a:t>i </a:t>
            </a:r>
            <a:r>
              <a:rPr lang="it-IT" altLang="en-US" b="1" i="1" dirty="0" smtClean="0">
                <a:solidFill>
                  <a:srgbClr val="000099"/>
                </a:solidFill>
              </a:rPr>
              <a:t>D </a:t>
            </a:r>
            <a:r>
              <a:rPr lang="it-IT" altLang="en-US" dirty="0" smtClean="0"/>
              <a:t>↔  </a:t>
            </a:r>
            <a:r>
              <a:rPr lang="it-IT" altLang="en-US" dirty="0" smtClean="0">
                <a:solidFill>
                  <a:srgbClr val="000099"/>
                </a:solidFill>
              </a:rPr>
              <a:t>interessi sullo stock di debito, valutato </a:t>
            </a:r>
            <a:r>
              <a:rPr lang="it-IT" altLang="en-US" u="sng" dirty="0" smtClean="0">
                <a:solidFill>
                  <a:srgbClr val="000099"/>
                </a:solidFill>
              </a:rPr>
              <a:t>all’inizio</a:t>
            </a:r>
            <a:r>
              <a:rPr lang="it-IT" altLang="en-US" dirty="0" smtClean="0">
                <a:solidFill>
                  <a:srgbClr val="000099"/>
                </a:solidFill>
              </a:rPr>
              <a:t> del periodo</a:t>
            </a:r>
          </a:p>
          <a:p>
            <a:pPr marL="287338" indent="-287338" algn="ctr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b="1" i="1" dirty="0" smtClean="0">
                <a:solidFill>
                  <a:srgbClr val="000099"/>
                </a:solidFill>
              </a:rPr>
              <a:t>(G’ </a:t>
            </a:r>
            <a:r>
              <a:rPr lang="it-IT" altLang="en-US" dirty="0" smtClean="0"/>
              <a:t> </a:t>
            </a:r>
            <a:r>
              <a:rPr lang="it-IT" altLang="en-US" b="1" i="1" dirty="0">
                <a:solidFill>
                  <a:srgbClr val="000099"/>
                </a:solidFill>
              </a:rPr>
              <a:t>+</a:t>
            </a:r>
            <a:r>
              <a:rPr lang="it-IT" altLang="en-US" dirty="0" smtClean="0"/>
              <a:t> </a:t>
            </a:r>
            <a:r>
              <a:rPr lang="it-IT" altLang="en-US" b="1" i="1" dirty="0" smtClean="0">
                <a:solidFill>
                  <a:srgbClr val="000099"/>
                </a:solidFill>
              </a:rPr>
              <a:t>i D</a:t>
            </a:r>
            <a:r>
              <a:rPr lang="it-IT" altLang="en-US" b="1" i="1" baseline="-25000" dirty="0" smtClean="0">
                <a:solidFill>
                  <a:srgbClr val="000099"/>
                </a:solidFill>
              </a:rPr>
              <a:t> </a:t>
            </a:r>
            <a:r>
              <a:rPr lang="it-IT" altLang="en-US" b="1" i="1" dirty="0" smtClean="0">
                <a:solidFill>
                  <a:srgbClr val="000099"/>
                </a:solidFill>
              </a:rPr>
              <a:t>) – </a:t>
            </a:r>
            <a:r>
              <a:rPr lang="it-IT" altLang="en-US" b="1" i="1" dirty="0">
                <a:solidFill>
                  <a:srgbClr val="000099"/>
                </a:solidFill>
              </a:rPr>
              <a:t>T </a:t>
            </a:r>
            <a:r>
              <a:rPr lang="it-IT" altLang="en-US" b="1" i="1" dirty="0" smtClean="0">
                <a:solidFill>
                  <a:srgbClr val="000099"/>
                </a:solidFill>
              </a:rPr>
              <a:t> =  G – T  =  ∆D</a:t>
            </a:r>
          </a:p>
          <a:p>
            <a:pPr marL="744538" lvl="1" indent="-287338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i="1" dirty="0"/>
              <a:t>Dove</a:t>
            </a:r>
            <a:r>
              <a:rPr lang="it-IT" altLang="en-US" dirty="0"/>
              <a:t> :  </a:t>
            </a:r>
            <a:r>
              <a:rPr lang="it-IT" altLang="en-US" b="1" i="1" dirty="0" smtClean="0">
                <a:solidFill>
                  <a:srgbClr val="000099"/>
                </a:solidFill>
              </a:rPr>
              <a:t>i = </a:t>
            </a:r>
            <a:r>
              <a:rPr lang="it-IT" altLang="en-US" dirty="0">
                <a:solidFill>
                  <a:srgbClr val="000099"/>
                </a:solidFill>
              </a:rPr>
              <a:t>cedole sui titoli già emessi, uguali </a:t>
            </a:r>
            <a:r>
              <a:rPr lang="it-IT" altLang="en-US" dirty="0" smtClean="0">
                <a:solidFill>
                  <a:srgbClr val="000099"/>
                </a:solidFill>
              </a:rPr>
              <a:t>(per semplicità) al </a:t>
            </a:r>
            <a:r>
              <a:rPr lang="it-IT" altLang="en-US" dirty="0">
                <a:solidFill>
                  <a:srgbClr val="000099"/>
                </a:solidFill>
              </a:rPr>
              <a:t>tasso nominale d’interesse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 smtClean="0"/>
              <a:t>Lez. 17: Debito pubblico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62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1BD0A45-572F-4384-A1A7-A9F6570B1FAB}" type="slidenum">
              <a:rPr lang="en-US" smtClean="0"/>
              <a:t>20</a:t>
            </a:fld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526473" y="112050"/>
            <a:ext cx="89720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005A5A"/>
                </a:solidFill>
              </a:rPr>
              <a:t>Quando il debito pubblico è </a:t>
            </a:r>
            <a:r>
              <a:rPr lang="it-IT" sz="2400" dirty="0" smtClean="0">
                <a:solidFill>
                  <a:srgbClr val="005A5A"/>
                </a:solidFill>
              </a:rPr>
              <a:t>insostenibile? -   2</a:t>
            </a:r>
            <a:endParaRPr lang="en-US" sz="2400" dirty="0" smtClean="0">
              <a:solidFill>
                <a:srgbClr val="005A5A"/>
              </a:solidFill>
            </a:endParaRPr>
          </a:p>
        </p:txBody>
      </p:sp>
      <p:sp>
        <p:nvSpPr>
          <p:cNvPr id="7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679175" y="6343098"/>
            <a:ext cx="3178629" cy="365125"/>
          </a:xfrm>
        </p:spPr>
        <p:txBody>
          <a:bodyPr/>
          <a:lstStyle/>
          <a:p>
            <a:pPr algn="l"/>
            <a:r>
              <a:rPr lang="en-US" smtClean="0"/>
              <a:t>Lez. 17: Debito pubblico</a:t>
            </a:r>
            <a:endParaRPr lang="en-US" dirty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120072"/>
              </p:ext>
            </p:extLst>
          </p:nvPr>
        </p:nvGraphicFramePr>
        <p:xfrm>
          <a:off x="1662842" y="1007015"/>
          <a:ext cx="7385880" cy="4317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6470"/>
                <a:gridCol w="1846470"/>
                <a:gridCol w="1819967"/>
                <a:gridCol w="1872973"/>
              </a:tblGrid>
              <a:tr h="61291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Debito iniziale</a:t>
                      </a:r>
                    </a:p>
                    <a:p>
                      <a:pPr algn="ctr"/>
                      <a:r>
                        <a:rPr lang="it-IT" dirty="0" smtClean="0"/>
                        <a:t>(% PIL)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Tasso d’interesse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Spesa annua per interessi  (% PIL)</a:t>
                      </a:r>
                      <a:endParaRPr lang="en-US" dirty="0"/>
                    </a:p>
                  </a:txBody>
                  <a:tcPr/>
                </a:tc>
              </a:tr>
              <a:tr h="61291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Paese A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1291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Paese B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1291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Paese C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1291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Paese D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14,4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1291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Paese E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1291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Paese F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21,6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Segnaposto piè di pagina 3"/>
          <p:cNvSpPr txBox="1">
            <a:spLocks/>
          </p:cNvSpPr>
          <p:nvPr/>
        </p:nvSpPr>
        <p:spPr>
          <a:xfrm>
            <a:off x="665923" y="714378"/>
            <a:ext cx="10571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i="1" dirty="0" err="1" smtClean="0">
                <a:solidFill>
                  <a:schemeClr val="tx1"/>
                </a:solidFill>
              </a:rPr>
              <a:t>Esempio</a:t>
            </a:r>
            <a:r>
              <a:rPr lang="en-US" sz="1800" dirty="0" smtClean="0">
                <a:solidFill>
                  <a:schemeClr val="tx1"/>
                </a:solidFill>
              </a:rPr>
              <a:t>: un </a:t>
            </a:r>
            <a:r>
              <a:rPr lang="en-US" sz="1800" dirty="0" err="1" smtClean="0">
                <a:solidFill>
                  <a:schemeClr val="tx1"/>
                </a:solidFill>
              </a:rPr>
              <a:t>confronto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fra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paesi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immaginari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  <p:sp>
        <p:nvSpPr>
          <p:cNvPr id="9" name="Rettangolo 8"/>
          <p:cNvSpPr/>
          <p:nvPr/>
        </p:nvSpPr>
        <p:spPr>
          <a:xfrm>
            <a:off x="526473" y="5301432"/>
            <a:ext cx="11090563" cy="1193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>
              <a:lnSpc>
                <a:spcPct val="114000"/>
              </a:lnSpc>
              <a:spcBef>
                <a:spcPts val="600"/>
              </a:spcBef>
            </a:pPr>
            <a:r>
              <a:rPr lang="it-IT" altLang="en-US" b="1" i="1" dirty="0" smtClean="0">
                <a:solidFill>
                  <a:srgbClr val="005A5A"/>
                </a:solidFill>
              </a:rPr>
              <a:t>Domanda</a:t>
            </a:r>
            <a:r>
              <a:rPr lang="it-IT" altLang="en-US" i="1" dirty="0" smtClean="0"/>
              <a:t>: Quale </a:t>
            </a:r>
            <a:r>
              <a:rPr lang="it-IT" altLang="en-US" b="1" i="1" dirty="0" smtClean="0">
                <a:solidFill>
                  <a:srgbClr val="005A5A"/>
                </a:solidFill>
              </a:rPr>
              <a:t>avanzo primario </a:t>
            </a:r>
            <a:r>
              <a:rPr lang="it-IT" altLang="en-US" i="1" dirty="0" smtClean="0"/>
              <a:t>sarebbe necessario, per  </a:t>
            </a:r>
            <a:r>
              <a:rPr lang="it-IT" altLang="en-US" b="1" i="1" dirty="0" smtClean="0">
                <a:solidFill>
                  <a:srgbClr val="000099"/>
                </a:solidFill>
              </a:rPr>
              <a:t>azzerare</a:t>
            </a:r>
            <a:r>
              <a:rPr lang="it-IT" altLang="en-US" i="1" dirty="0" smtClean="0"/>
              <a:t> la crescita del debito? </a:t>
            </a:r>
          </a:p>
          <a:p>
            <a:pPr indent="-457200">
              <a:lnSpc>
                <a:spcPct val="114000"/>
              </a:lnSpc>
              <a:spcBef>
                <a:spcPts val="600"/>
              </a:spcBef>
            </a:pPr>
            <a:r>
              <a:rPr lang="it-IT" altLang="en-US" i="1" dirty="0"/>
              <a:t> </a:t>
            </a:r>
            <a:r>
              <a:rPr lang="it-IT" altLang="en-US" i="1" dirty="0" smtClean="0"/>
              <a:t>         →     L’avanzo primario dovrebbe essere </a:t>
            </a:r>
            <a:r>
              <a:rPr lang="it-IT" altLang="en-US" b="1" i="1" dirty="0" smtClean="0">
                <a:solidFill>
                  <a:srgbClr val="000099"/>
                </a:solidFill>
              </a:rPr>
              <a:t>uguale alla spesa per interessi</a:t>
            </a:r>
            <a:r>
              <a:rPr lang="it-IT" altLang="en-US" i="1" dirty="0" smtClean="0"/>
              <a:t>. In questo caso infatti </a:t>
            </a:r>
            <a:r>
              <a:rPr lang="it-IT" altLang="en-US" b="1" i="1" dirty="0">
                <a:solidFill>
                  <a:srgbClr val="000099"/>
                </a:solidFill>
              </a:rPr>
              <a:t>∆</a:t>
            </a:r>
            <a:r>
              <a:rPr lang="it-IT" altLang="en-US" b="1" i="1" dirty="0" smtClean="0">
                <a:solidFill>
                  <a:srgbClr val="000099"/>
                </a:solidFill>
              </a:rPr>
              <a:t>D = 0.</a:t>
            </a:r>
          </a:p>
          <a:p>
            <a:pPr indent="-457200">
              <a:lnSpc>
                <a:spcPct val="114000"/>
              </a:lnSpc>
              <a:spcBef>
                <a:spcPts val="600"/>
              </a:spcBef>
            </a:pPr>
            <a:r>
              <a:rPr lang="it-IT" altLang="en-US" i="1" dirty="0"/>
              <a:t> </a:t>
            </a:r>
            <a:r>
              <a:rPr lang="it-IT" altLang="en-US" i="1" dirty="0" smtClean="0"/>
              <a:t>         →     In tal caso, se il PIL nominale cresce, il </a:t>
            </a:r>
            <a:r>
              <a:rPr lang="it-IT" altLang="en-US" b="1" i="1" dirty="0" smtClean="0">
                <a:solidFill>
                  <a:srgbClr val="000099"/>
                </a:solidFill>
              </a:rPr>
              <a:t>rapporto debito/</a:t>
            </a:r>
            <a:r>
              <a:rPr lang="it-IT" altLang="en-US" b="1" i="1" dirty="0" err="1" smtClean="0">
                <a:solidFill>
                  <a:srgbClr val="000099"/>
                </a:solidFill>
              </a:rPr>
              <a:t>Pil</a:t>
            </a:r>
            <a:r>
              <a:rPr lang="it-IT" altLang="en-US" b="1" i="1" dirty="0" smtClean="0">
                <a:solidFill>
                  <a:srgbClr val="000099"/>
                </a:solidFill>
              </a:rPr>
              <a:t> diminuisce </a:t>
            </a:r>
            <a:r>
              <a:rPr lang="it-IT" altLang="en-US" i="1" dirty="0" smtClean="0"/>
              <a:t>nel corso del tempo</a:t>
            </a:r>
            <a:r>
              <a:rPr lang="it-IT" altLang="en-US" b="1" i="1" dirty="0" smtClean="0">
                <a:solidFill>
                  <a:srgbClr val="000099"/>
                </a:solidFill>
              </a:rPr>
              <a:t>.</a:t>
            </a:r>
            <a:r>
              <a:rPr lang="it-IT" altLang="en-US" b="1" i="1" dirty="0">
                <a:solidFill>
                  <a:srgbClr val="000099"/>
                </a:solidFill>
              </a:rPr>
              <a:t>	</a:t>
            </a:r>
            <a:r>
              <a:rPr lang="it-IT" altLang="en-US" i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52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1BD0A45-572F-4384-A1A7-A9F6570B1FAB}" type="slidenum">
              <a:rPr lang="en-US" smtClean="0"/>
              <a:t>21</a:t>
            </a:fld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526473" y="101659"/>
            <a:ext cx="89720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005A5A"/>
                </a:solidFill>
              </a:rPr>
              <a:t>Quando il debito pubblico è insostenibile? -   </a:t>
            </a:r>
            <a:r>
              <a:rPr lang="it-IT" sz="2400" dirty="0" smtClean="0">
                <a:solidFill>
                  <a:srgbClr val="005A5A"/>
                </a:solidFill>
              </a:rPr>
              <a:t>3</a:t>
            </a:r>
            <a:endParaRPr lang="en-US" sz="2400" dirty="0">
              <a:solidFill>
                <a:srgbClr val="005A5A"/>
              </a:solidFill>
            </a:endParaRPr>
          </a:p>
        </p:txBody>
      </p:sp>
      <p:sp>
        <p:nvSpPr>
          <p:cNvPr id="7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679175" y="6361386"/>
            <a:ext cx="3178629" cy="365125"/>
          </a:xfrm>
        </p:spPr>
        <p:txBody>
          <a:bodyPr/>
          <a:lstStyle/>
          <a:p>
            <a:pPr algn="l"/>
            <a:r>
              <a:rPr lang="en-US" smtClean="0"/>
              <a:t>Lez. 17: Debito pubblico</a:t>
            </a:r>
            <a:endParaRPr lang="en-US" dirty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717990"/>
              </p:ext>
            </p:extLst>
          </p:nvPr>
        </p:nvGraphicFramePr>
        <p:xfrm>
          <a:off x="1024128" y="1391482"/>
          <a:ext cx="10497312" cy="4317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9481"/>
                <a:gridCol w="2395507"/>
                <a:gridCol w="2983496"/>
                <a:gridCol w="3048828"/>
              </a:tblGrid>
              <a:tr h="61291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Debito  2014</a:t>
                      </a:r>
                    </a:p>
                    <a:p>
                      <a:pPr algn="ctr"/>
                      <a:r>
                        <a:rPr lang="it-IT" dirty="0" smtClean="0"/>
                        <a:t>(% PIL)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Spesa per interessi  </a:t>
                      </a:r>
                    </a:p>
                    <a:p>
                      <a:pPr algn="ctr"/>
                      <a:r>
                        <a:rPr lang="it-IT" dirty="0" smtClean="0"/>
                        <a:t>2015 (% PIL)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Avanzo primario</a:t>
                      </a:r>
                    </a:p>
                    <a:p>
                      <a:pPr algn="ctr"/>
                      <a:r>
                        <a:rPr lang="it-IT" dirty="0" smtClean="0"/>
                        <a:t>(2015)</a:t>
                      </a:r>
                      <a:endParaRPr lang="en-US" dirty="0"/>
                    </a:p>
                  </a:txBody>
                  <a:tcPr/>
                </a:tc>
              </a:tr>
              <a:tr h="61291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Germania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74,7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1291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Irlanda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109,7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3,6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0,7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1291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Grecia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177,1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2,1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1291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Spagna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97,7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3,1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-1,4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1291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Francia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95,0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2,1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-1,7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1291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Italia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132,1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4,3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Segnaposto piè di pagina 3"/>
          <p:cNvSpPr txBox="1">
            <a:spLocks/>
          </p:cNvSpPr>
          <p:nvPr/>
        </p:nvSpPr>
        <p:spPr>
          <a:xfrm>
            <a:off x="1024128" y="1015717"/>
            <a:ext cx="10460735" cy="3193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i="1" dirty="0" err="1" smtClean="0">
                <a:solidFill>
                  <a:schemeClr val="tx1"/>
                </a:solidFill>
              </a:rPr>
              <a:t>Esempio</a:t>
            </a:r>
            <a:r>
              <a:rPr lang="en-US" sz="1800" dirty="0" smtClean="0">
                <a:solidFill>
                  <a:schemeClr val="tx1"/>
                </a:solidFill>
              </a:rPr>
              <a:t>: un </a:t>
            </a:r>
            <a:r>
              <a:rPr lang="en-US" sz="1800" dirty="0" err="1" smtClean="0">
                <a:solidFill>
                  <a:schemeClr val="tx1"/>
                </a:solidFill>
              </a:rPr>
              <a:t>confronto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fra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paesi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reali</a:t>
            </a:r>
            <a:r>
              <a:rPr lang="en-US" sz="1800" dirty="0" smtClean="0">
                <a:solidFill>
                  <a:schemeClr val="tx1"/>
                </a:solidFill>
              </a:rPr>
              <a:t>                                            </a:t>
            </a:r>
            <a:r>
              <a:rPr lang="en-US" sz="1400" i="1" dirty="0" smtClean="0">
                <a:solidFill>
                  <a:schemeClr val="tx1"/>
                </a:solidFill>
              </a:rPr>
              <a:t>Fonte: Eur. Comm., AMECO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  <p:sp>
        <p:nvSpPr>
          <p:cNvPr id="9" name="Rettangolo 8"/>
          <p:cNvSpPr/>
          <p:nvPr/>
        </p:nvSpPr>
        <p:spPr>
          <a:xfrm>
            <a:off x="775899" y="5841764"/>
            <a:ext cx="103161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8000" indent="-457200" algn="ctr"/>
            <a:r>
              <a:rPr lang="it-IT" dirty="0" smtClean="0"/>
              <a:t>La spesa per interessi della Grecia è particolarmente bassa, in rapporto al debito, perché il debito è stato rinegoziato al di sotto dei tassi di mercato con le organizzazioni internazionali.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12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1BD0A45-572F-4384-A1A7-A9F6570B1FAB}" type="slidenum">
              <a:rPr lang="en-US" smtClean="0"/>
              <a:t>22</a:t>
            </a:fld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557646" y="132832"/>
            <a:ext cx="89720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005A5A"/>
                </a:solidFill>
              </a:rPr>
              <a:t>Quando il debito pubblico è insostenibile? -   </a:t>
            </a:r>
            <a:r>
              <a:rPr lang="it-IT" sz="2400" dirty="0" smtClean="0">
                <a:solidFill>
                  <a:srgbClr val="005A5A"/>
                </a:solidFill>
              </a:rPr>
              <a:t>4</a:t>
            </a:r>
            <a:endParaRPr lang="en-US" sz="2400" dirty="0">
              <a:solidFill>
                <a:srgbClr val="005A5A"/>
              </a:solidFill>
            </a:endParaRPr>
          </a:p>
        </p:txBody>
      </p:sp>
      <p:sp>
        <p:nvSpPr>
          <p:cNvPr id="7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679175" y="6361386"/>
            <a:ext cx="3178629" cy="365125"/>
          </a:xfrm>
        </p:spPr>
        <p:txBody>
          <a:bodyPr/>
          <a:lstStyle/>
          <a:p>
            <a:pPr algn="l"/>
            <a:r>
              <a:rPr lang="en-US" smtClean="0"/>
              <a:t>Lez. 17: Debito pubblico</a:t>
            </a:r>
            <a:endParaRPr lang="en-US" dirty="0"/>
          </a:p>
        </p:txBody>
      </p:sp>
      <p:sp>
        <p:nvSpPr>
          <p:cNvPr id="8" name="Segnaposto piè di pagina 3"/>
          <p:cNvSpPr txBox="1">
            <a:spLocks/>
          </p:cNvSpPr>
          <p:nvPr/>
        </p:nvSpPr>
        <p:spPr>
          <a:xfrm>
            <a:off x="679175" y="1126421"/>
            <a:ext cx="10818941" cy="4218756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4000"/>
              </a:lnSpc>
              <a:spcBef>
                <a:spcPts val="6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In base </a:t>
            </a:r>
            <a:r>
              <a:rPr lang="en-US" sz="1800" dirty="0" err="1" smtClean="0">
                <a:solidFill>
                  <a:schemeClr val="tx1"/>
                </a:solidFill>
              </a:rPr>
              <a:t>alla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Tabella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precedente</a:t>
            </a:r>
            <a:r>
              <a:rPr lang="en-US" sz="1800" dirty="0" smtClean="0">
                <a:solidFill>
                  <a:schemeClr val="tx1"/>
                </a:solidFill>
              </a:rPr>
              <a:t>:</a:t>
            </a:r>
          </a:p>
          <a:p>
            <a:pPr marL="285750" indent="-285750" algn="l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solo la Germania ha un </a:t>
            </a:r>
            <a:r>
              <a:rPr lang="en-US" sz="1800" b="1" dirty="0" err="1" smtClean="0">
                <a:solidFill>
                  <a:schemeClr val="tx1"/>
                </a:solidFill>
              </a:rPr>
              <a:t>avanzo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primario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</a:rPr>
              <a:t>nel</a:t>
            </a:r>
            <a:r>
              <a:rPr lang="en-US" sz="1800" dirty="0" smtClean="0">
                <a:solidFill>
                  <a:schemeClr val="tx1"/>
                </a:solidFill>
              </a:rPr>
              <a:t> 2015) </a:t>
            </a:r>
            <a:r>
              <a:rPr lang="en-US" sz="1800" dirty="0" err="1" smtClean="0">
                <a:solidFill>
                  <a:schemeClr val="tx1"/>
                </a:solidFill>
              </a:rPr>
              <a:t>superiore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alla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spesa</a:t>
            </a:r>
            <a:r>
              <a:rPr lang="en-US" sz="1800" b="1" dirty="0" smtClean="0">
                <a:solidFill>
                  <a:schemeClr val="tx1"/>
                </a:solidFill>
              </a:rPr>
              <a:t> per </a:t>
            </a:r>
            <a:r>
              <a:rPr lang="en-US" sz="1800" b="1" dirty="0" err="1" smtClean="0">
                <a:solidFill>
                  <a:schemeClr val="tx1"/>
                </a:solidFill>
              </a:rPr>
              <a:t>interessi</a:t>
            </a:r>
            <a:r>
              <a:rPr lang="en-US" sz="1800" dirty="0" smtClean="0">
                <a:solidFill>
                  <a:schemeClr val="tx1"/>
                </a:solidFill>
              </a:rPr>
              <a:t>. </a:t>
            </a:r>
          </a:p>
          <a:p>
            <a:pPr marL="285750" indent="-285750" algn="l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/>
                </a:solidFill>
              </a:rPr>
              <a:t>Quindi</a:t>
            </a:r>
            <a:r>
              <a:rPr lang="en-US" sz="1800" dirty="0" smtClean="0">
                <a:solidFill>
                  <a:schemeClr val="tx1"/>
                </a:solidFill>
              </a:rPr>
              <a:t> è </a:t>
            </a:r>
            <a:r>
              <a:rPr lang="en-US" sz="1800" dirty="0" err="1" smtClean="0">
                <a:solidFill>
                  <a:schemeClr val="tx1"/>
                </a:solidFill>
              </a:rPr>
              <a:t>l’unico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paese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che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nel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corso</a:t>
            </a:r>
            <a:r>
              <a:rPr lang="en-US" sz="1800" dirty="0" smtClean="0">
                <a:solidFill>
                  <a:schemeClr val="tx1"/>
                </a:solidFill>
              </a:rPr>
              <a:t> del 2015, </a:t>
            </a:r>
            <a:r>
              <a:rPr lang="en-US" sz="1800" dirty="0" err="1" smtClean="0">
                <a:solidFill>
                  <a:schemeClr val="tx1"/>
                </a:solidFill>
              </a:rPr>
              <a:t>prevede</a:t>
            </a:r>
            <a:r>
              <a:rPr lang="en-US" sz="1800" dirty="0" smtClean="0">
                <a:solidFill>
                  <a:schemeClr val="tx1"/>
                </a:solidFill>
              </a:rPr>
              <a:t> di </a:t>
            </a:r>
            <a:r>
              <a:rPr lang="en-US" sz="1800" dirty="0" err="1" smtClean="0">
                <a:solidFill>
                  <a:schemeClr val="tx1"/>
                </a:solidFill>
              </a:rPr>
              <a:t>ridurre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l’ammontare</a:t>
            </a:r>
            <a:r>
              <a:rPr lang="en-US" sz="1800" dirty="0" smtClean="0">
                <a:solidFill>
                  <a:schemeClr val="tx1"/>
                </a:solidFill>
              </a:rPr>
              <a:t> del </a:t>
            </a:r>
            <a:r>
              <a:rPr lang="en-US" sz="1800" dirty="0" err="1" smtClean="0">
                <a:solidFill>
                  <a:schemeClr val="tx1"/>
                </a:solidFill>
              </a:rPr>
              <a:t>debito</a:t>
            </a:r>
            <a:r>
              <a:rPr lang="en-US" sz="1800" dirty="0" smtClean="0">
                <a:solidFill>
                  <a:schemeClr val="tx1"/>
                </a:solidFill>
              </a:rPr>
              <a:t> in </a:t>
            </a:r>
            <a:r>
              <a:rPr lang="en-US" sz="1800" dirty="0" err="1" smtClean="0">
                <a:solidFill>
                  <a:schemeClr val="tx1"/>
                </a:solidFill>
              </a:rPr>
              <a:t>circolazione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</a:p>
          <a:p>
            <a:pPr algn="l">
              <a:lnSpc>
                <a:spcPct val="114000"/>
              </a:lnSpc>
            </a:pP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     in base </a:t>
            </a:r>
            <a:r>
              <a:rPr lang="en-US" sz="1800" dirty="0" err="1" smtClean="0">
                <a:solidFill>
                  <a:schemeClr val="tx1"/>
                </a:solidFill>
              </a:rPr>
              <a:t>alla</a:t>
            </a:r>
            <a:r>
              <a:rPr lang="en-US" sz="1800" dirty="0" smtClean="0">
                <a:solidFill>
                  <a:schemeClr val="tx1"/>
                </a:solidFill>
              </a:rPr>
              <a:t> formula:</a:t>
            </a:r>
          </a:p>
          <a:p>
            <a:pPr algn="l">
              <a:lnSpc>
                <a:spcPct val="114000"/>
              </a:lnSpc>
              <a:spcBef>
                <a:spcPts val="600"/>
              </a:spcBef>
            </a:pPr>
            <a:r>
              <a:rPr lang="en-US" sz="1800" b="1" i="1" dirty="0" smtClean="0">
                <a:solidFill>
                  <a:srgbClr val="000099"/>
                </a:solidFill>
              </a:rPr>
              <a:t> 			 ∆</a:t>
            </a:r>
            <a:r>
              <a:rPr lang="en-US" sz="1800" b="1" i="1" dirty="0">
                <a:solidFill>
                  <a:srgbClr val="000099"/>
                </a:solidFill>
              </a:rPr>
              <a:t>D = </a:t>
            </a:r>
            <a:r>
              <a:rPr lang="en-US" sz="1800" b="1" i="1" dirty="0" err="1">
                <a:solidFill>
                  <a:srgbClr val="000099"/>
                </a:solidFill>
              </a:rPr>
              <a:t>i</a:t>
            </a:r>
            <a:r>
              <a:rPr lang="en-US" sz="1800" b="1" i="1" dirty="0">
                <a:solidFill>
                  <a:srgbClr val="000099"/>
                </a:solidFill>
              </a:rPr>
              <a:t> </a:t>
            </a:r>
            <a:r>
              <a:rPr lang="en-US" sz="1800" b="1" i="1" dirty="0" smtClean="0">
                <a:solidFill>
                  <a:srgbClr val="000099"/>
                </a:solidFill>
              </a:rPr>
              <a:t>D  +  G’ </a:t>
            </a:r>
            <a:r>
              <a:rPr lang="en-US" sz="1800" b="1" i="1" dirty="0">
                <a:solidFill>
                  <a:srgbClr val="000099"/>
                </a:solidFill>
              </a:rPr>
              <a:t>– T</a:t>
            </a:r>
          </a:p>
          <a:p>
            <a:pPr algn="l">
              <a:lnSpc>
                <a:spcPct val="114000"/>
              </a:lnSpc>
              <a:spcBef>
                <a:spcPts val="600"/>
              </a:spcBef>
            </a:pPr>
            <a:r>
              <a:rPr lang="it-IT" sz="1800" dirty="0" smtClean="0">
                <a:solidFill>
                  <a:schemeClr val="tx1"/>
                </a:solidFill>
              </a:rPr>
              <a:t>       ossia : 		 </a:t>
            </a:r>
            <a:r>
              <a:rPr lang="en-US" sz="1800" b="1" i="1" dirty="0">
                <a:solidFill>
                  <a:srgbClr val="000099"/>
                </a:solidFill>
              </a:rPr>
              <a:t>∆D = </a:t>
            </a:r>
            <a:r>
              <a:rPr lang="en-US" sz="1800" b="1" i="1" dirty="0" err="1">
                <a:solidFill>
                  <a:srgbClr val="000099"/>
                </a:solidFill>
              </a:rPr>
              <a:t>i</a:t>
            </a:r>
            <a:r>
              <a:rPr lang="en-US" sz="1800" b="1" i="1" dirty="0">
                <a:solidFill>
                  <a:srgbClr val="000099"/>
                </a:solidFill>
              </a:rPr>
              <a:t> </a:t>
            </a:r>
            <a:r>
              <a:rPr lang="en-US" sz="1800" b="1" i="1" dirty="0" smtClean="0">
                <a:solidFill>
                  <a:srgbClr val="000099"/>
                </a:solidFill>
              </a:rPr>
              <a:t>D</a:t>
            </a:r>
            <a:r>
              <a:rPr lang="en-US" sz="1800" b="1" i="1" baseline="-25000" dirty="0" smtClean="0">
                <a:solidFill>
                  <a:srgbClr val="000099"/>
                </a:solidFill>
              </a:rPr>
              <a:t>  </a:t>
            </a:r>
            <a:r>
              <a:rPr lang="en-US" sz="1800" b="1" i="1" dirty="0" smtClean="0">
                <a:solidFill>
                  <a:srgbClr val="000099"/>
                </a:solidFill>
              </a:rPr>
              <a:t> –  A   </a:t>
            </a:r>
            <a:r>
              <a:rPr lang="en-US" sz="1800" i="1" dirty="0" smtClean="0">
                <a:solidFill>
                  <a:schemeClr val="tx1"/>
                </a:solidFill>
              </a:rPr>
              <a:t>,   </a:t>
            </a:r>
            <a:r>
              <a:rPr lang="en-US" sz="1800" dirty="0" smtClean="0">
                <a:solidFill>
                  <a:schemeClr val="tx1"/>
                </a:solidFill>
              </a:rPr>
              <a:t>con:</a:t>
            </a:r>
            <a:r>
              <a:rPr lang="en-US" sz="1800" i="1" dirty="0" smtClean="0">
                <a:solidFill>
                  <a:schemeClr val="tx1"/>
                </a:solidFill>
              </a:rPr>
              <a:t>   </a:t>
            </a:r>
            <a:r>
              <a:rPr lang="en-US" sz="1800" b="1" i="1" dirty="0" smtClean="0">
                <a:solidFill>
                  <a:srgbClr val="000099"/>
                </a:solidFill>
              </a:rPr>
              <a:t>A ≡ T </a:t>
            </a:r>
            <a:r>
              <a:rPr lang="en-US" sz="1800" b="1" i="1" dirty="0">
                <a:solidFill>
                  <a:srgbClr val="000099"/>
                </a:solidFill>
              </a:rPr>
              <a:t>–</a:t>
            </a:r>
            <a:r>
              <a:rPr lang="en-US" sz="1800" b="1" i="1" dirty="0" smtClean="0">
                <a:solidFill>
                  <a:srgbClr val="000099"/>
                </a:solidFill>
              </a:rPr>
              <a:t> G’</a:t>
            </a:r>
          </a:p>
          <a:p>
            <a:pPr algn="l">
              <a:lnSpc>
                <a:spcPct val="114000"/>
              </a:lnSpc>
              <a:spcBef>
                <a:spcPts val="1800"/>
              </a:spcBef>
            </a:pPr>
            <a:r>
              <a:rPr lang="it-IT" sz="1800" dirty="0" smtClean="0">
                <a:solidFill>
                  <a:schemeClr val="tx1"/>
                </a:solidFill>
              </a:rPr>
              <a:t>L’evoluzione del </a:t>
            </a:r>
            <a:r>
              <a:rPr lang="it-IT" sz="1800" b="1" dirty="0" smtClean="0">
                <a:solidFill>
                  <a:srgbClr val="000099"/>
                </a:solidFill>
              </a:rPr>
              <a:t>rapporto debito / PIL</a:t>
            </a:r>
            <a:r>
              <a:rPr lang="it-IT" sz="1800" dirty="0" smtClean="0">
                <a:solidFill>
                  <a:schemeClr val="tx1"/>
                </a:solidFill>
              </a:rPr>
              <a:t>, tuttavia, è </a:t>
            </a:r>
            <a:r>
              <a:rPr lang="it-IT" sz="1800" b="1" dirty="0" smtClean="0">
                <a:solidFill>
                  <a:srgbClr val="000099"/>
                </a:solidFill>
              </a:rPr>
              <a:t>più complessa </a:t>
            </a:r>
            <a:r>
              <a:rPr lang="it-IT" sz="1800" dirty="0" smtClean="0">
                <a:solidFill>
                  <a:schemeClr val="tx1"/>
                </a:solidFill>
              </a:rPr>
              <a:t>da definire. </a:t>
            </a:r>
          </a:p>
          <a:p>
            <a:pPr algn="l">
              <a:lnSpc>
                <a:spcPct val="114000"/>
              </a:lnSpc>
              <a:spcBef>
                <a:spcPts val="1200"/>
              </a:spcBef>
            </a:pPr>
            <a:r>
              <a:rPr lang="it-IT" sz="1800" dirty="0" smtClean="0">
                <a:solidFill>
                  <a:schemeClr val="tx1"/>
                </a:solidFill>
              </a:rPr>
              <a:t>Infatti,</a:t>
            </a:r>
            <a:r>
              <a:rPr lang="it-IT" sz="1800" b="1" i="1" dirty="0" smtClean="0">
                <a:solidFill>
                  <a:srgbClr val="000099"/>
                </a:solidFill>
              </a:rPr>
              <a:t> </a:t>
            </a:r>
            <a:r>
              <a:rPr lang="en-US" sz="1800" b="1" i="1" dirty="0">
                <a:solidFill>
                  <a:srgbClr val="000099"/>
                </a:solidFill>
              </a:rPr>
              <a:t>∆</a:t>
            </a:r>
            <a:r>
              <a:rPr lang="en-US" sz="1800" b="1" i="1" dirty="0" smtClean="0">
                <a:solidFill>
                  <a:srgbClr val="000099"/>
                </a:solidFill>
              </a:rPr>
              <a:t>D </a:t>
            </a:r>
            <a:r>
              <a:rPr lang="en-US" sz="1800" dirty="0" smtClean="0">
                <a:solidFill>
                  <a:schemeClr val="tx1"/>
                </a:solidFill>
              </a:rPr>
              <a:t>è solo la </a:t>
            </a:r>
            <a:r>
              <a:rPr lang="en-US" sz="1800" b="1" dirty="0" err="1" smtClean="0">
                <a:solidFill>
                  <a:srgbClr val="000099"/>
                </a:solidFill>
              </a:rPr>
              <a:t>variazione</a:t>
            </a:r>
            <a:r>
              <a:rPr lang="en-US" sz="1800" b="1" dirty="0" smtClean="0">
                <a:solidFill>
                  <a:srgbClr val="000099"/>
                </a:solidFill>
              </a:rPr>
              <a:t> del </a:t>
            </a:r>
            <a:r>
              <a:rPr lang="en-US" sz="1800" b="1" dirty="0" err="1" smtClean="0">
                <a:solidFill>
                  <a:srgbClr val="000099"/>
                </a:solidFill>
              </a:rPr>
              <a:t>numeratore</a:t>
            </a:r>
            <a:r>
              <a:rPr lang="en-US" sz="1800" b="1" dirty="0" smtClean="0">
                <a:solidFill>
                  <a:srgbClr val="000099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di </a:t>
            </a:r>
            <a:r>
              <a:rPr lang="en-US" sz="1800" dirty="0" err="1" smtClean="0">
                <a:solidFill>
                  <a:schemeClr val="tx1"/>
                </a:solidFill>
              </a:rPr>
              <a:t>questo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rapporto</a:t>
            </a:r>
            <a:r>
              <a:rPr lang="en-US" sz="1800" b="1" i="1" dirty="0" smtClean="0">
                <a:solidFill>
                  <a:srgbClr val="000099"/>
                </a:solidFill>
              </a:rPr>
              <a:t>.</a:t>
            </a:r>
          </a:p>
          <a:p>
            <a:pPr algn="l">
              <a:lnSpc>
                <a:spcPct val="114000"/>
              </a:lnSpc>
              <a:spcBef>
                <a:spcPts val="600"/>
              </a:spcBef>
            </a:pPr>
            <a:endParaRPr lang="en-US" sz="2400" b="1" i="1" dirty="0">
              <a:solidFill>
                <a:srgbClr val="000099"/>
              </a:solidFill>
            </a:endParaRPr>
          </a:p>
          <a:p>
            <a:pPr algn="l">
              <a:lnSpc>
                <a:spcPct val="114000"/>
              </a:lnSpc>
              <a:spcBef>
                <a:spcPts val="600"/>
              </a:spcBef>
            </a:pPr>
            <a:endParaRPr lang="en-US" sz="2400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14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1BD0A45-572F-4384-A1A7-A9F6570B1FAB}" type="slidenum">
              <a:rPr lang="en-US" smtClean="0"/>
              <a:t>23</a:t>
            </a:fld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526473" y="112050"/>
            <a:ext cx="89720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>
                <a:solidFill>
                  <a:srgbClr val="005A5A"/>
                </a:solidFill>
              </a:rPr>
              <a:t>8.  Evoluzione del rapporto debito/PIL</a:t>
            </a:r>
            <a:endParaRPr lang="en-US" sz="2800" b="1" dirty="0" smtClean="0">
              <a:solidFill>
                <a:srgbClr val="005A5A"/>
              </a:solidFill>
            </a:endParaRPr>
          </a:p>
        </p:txBody>
      </p:sp>
      <p:sp>
        <p:nvSpPr>
          <p:cNvPr id="7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679175" y="6361386"/>
            <a:ext cx="3178629" cy="365125"/>
          </a:xfrm>
        </p:spPr>
        <p:txBody>
          <a:bodyPr/>
          <a:lstStyle/>
          <a:p>
            <a:pPr algn="l"/>
            <a:r>
              <a:rPr lang="en-US" smtClean="0"/>
              <a:t>Lez. 17: Debito pubblico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Segnaposto piè di pagina 3"/>
              <p:cNvSpPr txBox="1">
                <a:spLocks/>
              </p:cNvSpPr>
              <p:nvPr/>
            </p:nvSpPr>
            <p:spPr>
              <a:xfrm>
                <a:off x="665922" y="1004602"/>
                <a:ext cx="10818941" cy="5645580"/>
              </a:xfrm>
              <a:prstGeom prst="rect">
                <a:avLst/>
              </a:prstGeom>
            </p:spPr>
            <p:txBody>
              <a:bodyPr vert="horz" lIns="91440" tIns="45720" rIns="91440" bIns="45720" rtlCol="0" anchor="t"/>
              <a:lstStyle>
                <a:defPPr>
                  <a:defRPr lang="en-US"/>
                </a:defPPr>
                <a:lvl1pPr marL="0" algn="ctr" defTabSz="914400" rtl="0" eaLnBrk="1" latinLnBrk="0" hangingPunct="1"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en-US" sz="1800" dirty="0" smtClean="0">
                    <a:solidFill>
                      <a:schemeClr val="tx1"/>
                    </a:solidFill>
                  </a:rPr>
                  <a:t>La </a:t>
                </a:r>
                <a:r>
                  <a:rPr lang="en-US" sz="1800" dirty="0" err="1" smtClean="0">
                    <a:solidFill>
                      <a:schemeClr val="tx1"/>
                    </a:solidFill>
                  </a:rPr>
                  <a:t>variazione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 del </a:t>
                </a:r>
                <a:r>
                  <a:rPr lang="en-US" sz="1800" dirty="0" err="1" smtClean="0">
                    <a:solidFill>
                      <a:schemeClr val="tx1"/>
                    </a:solidFill>
                  </a:rPr>
                  <a:t>rapporto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800" dirty="0" err="1" smtClean="0">
                    <a:solidFill>
                      <a:schemeClr val="tx1"/>
                    </a:solidFill>
                  </a:rPr>
                  <a:t>tra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800" dirty="0" err="1" smtClean="0">
                    <a:solidFill>
                      <a:schemeClr val="tx1"/>
                    </a:solidFill>
                  </a:rPr>
                  <a:t>debito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800" dirty="0" err="1" smtClean="0">
                    <a:solidFill>
                      <a:schemeClr val="tx1"/>
                    </a:solidFill>
                  </a:rPr>
                  <a:t>pubblico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 e </a:t>
                </a:r>
                <a:r>
                  <a:rPr lang="en-US" sz="1800" dirty="0" err="1" smtClean="0">
                    <a:solidFill>
                      <a:schemeClr val="tx1"/>
                    </a:solidFill>
                  </a:rPr>
                  <a:t>Pil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 è </a:t>
                </a:r>
                <a:r>
                  <a:rPr lang="en-US" sz="1800" dirty="0" err="1" smtClean="0">
                    <a:solidFill>
                      <a:schemeClr val="tx1"/>
                    </a:solidFill>
                  </a:rPr>
                  <a:t>espressa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 da:</a:t>
                </a:r>
              </a:p>
              <a:p>
                <a:pPr algn="l">
                  <a:lnSpc>
                    <a:spcPct val="114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d>
                        <m:dPr>
                          <m:ctrlPr>
                            <a:rPr lang="en-US" sz="28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num>
                            <m:den>
                              <m:r>
                                <a:rPr lang="it-IT" sz="2800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:pPr marL="432000" indent="-457200" algn="l">
                  <a:lnSpc>
                    <a:spcPct val="114000"/>
                  </a:lnSpc>
                </a:pPr>
                <a:r>
                  <a:rPr lang="it-IT" sz="2000" dirty="0" smtClean="0">
                    <a:solidFill>
                      <a:schemeClr val="tx1"/>
                    </a:solidFill>
                  </a:rPr>
                  <a:t>Applichiamo la regola di calcolo: </a:t>
                </a:r>
              </a:p>
              <a:p>
                <a:pPr marL="432000" indent="-457200" algn="l"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sz="2000" i="1" dirty="0">
                    <a:solidFill>
                      <a:schemeClr val="tx1"/>
                    </a:solidFill>
                  </a:rPr>
                  <a:t>	</a:t>
                </a:r>
                <a:r>
                  <a:rPr lang="it-IT" sz="2000" i="1" dirty="0" smtClean="0">
                    <a:solidFill>
                      <a:schemeClr val="tx1"/>
                    </a:solidFill>
                  </a:rPr>
                  <a:t>«</a:t>
                </a:r>
                <a:r>
                  <a:rPr lang="it-IT" sz="2000" i="1" dirty="0">
                    <a:solidFill>
                      <a:schemeClr val="tx1"/>
                    </a:solidFill>
                  </a:rPr>
                  <a:t>la </a:t>
                </a:r>
                <a:r>
                  <a:rPr lang="it-IT" sz="2000" b="1" i="1" dirty="0">
                    <a:solidFill>
                      <a:srgbClr val="000099"/>
                    </a:solidFill>
                  </a:rPr>
                  <a:t>variazione di un rapporto </a:t>
                </a:r>
                <a:r>
                  <a:rPr lang="it-IT" sz="2000" i="1" dirty="0">
                    <a:solidFill>
                      <a:schemeClr val="tx1"/>
                    </a:solidFill>
                  </a:rPr>
                  <a:t>è uguale alla variazione del numeratore per il denominatore, meno la variazione del denominatore per il numeratore, il tutto diviso per il denominatore al quadrato», </a:t>
                </a:r>
                <a:endParaRPr lang="it-IT" sz="2000" dirty="0" smtClean="0">
                  <a:solidFill>
                    <a:schemeClr val="tx1"/>
                  </a:solidFill>
                </a:endParaRPr>
              </a:p>
              <a:p>
                <a:pPr lvl="1"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i="1" dirty="0" smtClean="0">
                    <a:solidFill>
                      <a:schemeClr val="tx1"/>
                    </a:solidFill>
                  </a:rPr>
                  <a:t>(Oppure, possiamo </a:t>
                </a:r>
                <a:r>
                  <a:rPr lang="it-IT" i="1" dirty="0"/>
                  <a:t>calcolare </a:t>
                </a:r>
                <a:r>
                  <a:rPr lang="it-IT" i="1" dirty="0" smtClean="0"/>
                  <a:t>la </a:t>
                </a:r>
                <a:r>
                  <a:rPr lang="it-IT" i="1" dirty="0"/>
                  <a:t>derivata del rapporto debito /PIL rispetto al </a:t>
                </a:r>
                <a:r>
                  <a:rPr lang="it-IT" i="1" dirty="0" smtClean="0"/>
                  <a:t>tempo, applicando </a:t>
                </a:r>
                <a:r>
                  <a:rPr lang="it-IT" i="1" dirty="0" smtClean="0">
                    <a:solidFill>
                      <a:schemeClr val="tx1"/>
                    </a:solidFill>
                  </a:rPr>
                  <a:t>la regola per il calcolo della </a:t>
                </a:r>
                <a:r>
                  <a:rPr lang="it-IT" b="1" i="1" dirty="0" smtClean="0">
                    <a:solidFill>
                      <a:srgbClr val="000099"/>
                    </a:solidFill>
                  </a:rPr>
                  <a:t>derivata di un quoziente</a:t>
                </a:r>
                <a:r>
                  <a:rPr lang="it-IT" i="1" dirty="0" smtClean="0">
                    <a:solidFill>
                      <a:schemeClr val="tx1"/>
                    </a:solidFill>
                  </a:rPr>
                  <a:t>,)</a:t>
                </a:r>
              </a:p>
              <a:p>
                <a:pPr lvl="1" algn="ctr">
                  <a:lnSpc>
                    <a:spcPct val="114000"/>
                  </a:lnSpc>
                  <a:spcBef>
                    <a:spcPts val="600"/>
                  </a:spcBef>
                </a:pP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d>
                      <m:dPr>
                        <m:ctrlPr>
                          <a:rPr lang="en-US" sz="320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3200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3200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𝐷</m:t>
                            </m:r>
                          </m:num>
                          <m:den>
                            <m:r>
                              <a:rPr lang="it-IT" sz="3200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𝑌</m:t>
                            </m:r>
                          </m:den>
                        </m:f>
                      </m:e>
                    </m:d>
                    <m:r>
                      <a:rPr lang="it-IT" sz="32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 </m:t>
                    </m:r>
                    <m:f>
                      <m:fPr>
                        <m:ctrlPr>
                          <a:rPr lang="it-IT" sz="32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2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it-IT" sz="32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  <m:r>
                          <a:rPr lang="it-IT" sz="32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it-IT" sz="32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  <m:r>
                          <a:rPr lang="it-IT" sz="32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−∆</m:t>
                        </m:r>
                        <m:r>
                          <a:rPr lang="it-IT" sz="32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  <m:r>
                          <a:rPr lang="it-IT" sz="3200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it-IT" sz="32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num>
                      <m:den>
                        <m:sSup>
                          <m:sSupPr>
                            <m:ctrlPr>
                              <a:rPr lang="it-IT" sz="3200" b="0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3200" b="0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it-IT" sz="3200" b="0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it-IT" sz="32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it-IT" sz="3200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200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it-IT" sz="3200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num>
                      <m:den>
                        <m:r>
                          <a:rPr lang="it-IT" sz="32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it-IT" sz="3200" i="1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3200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200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it-IT" sz="3200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</m:num>
                      <m:den>
                        <m:r>
                          <a:rPr lang="it-IT" sz="32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</m:den>
                    </m:f>
                    <m:r>
                      <a:rPr lang="it-IT" sz="320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it-IT" sz="320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2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num>
                      <m:den>
                        <m:r>
                          <a:rPr lang="it-IT" sz="32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</a:rPr>
                  <a:t>  </a:t>
                </a:r>
              </a:p>
              <a:p>
                <a:pPr algn="l"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sz="1800" dirty="0" smtClean="0">
                    <a:solidFill>
                      <a:schemeClr val="tx1"/>
                    </a:solidFill>
                  </a:rPr>
                  <a:t>Possiamo riscrivere questa espressione, ricordando che:</a:t>
                </a:r>
              </a:p>
              <a:p>
                <a:pPr marL="720000" indent="-342900" algn="l">
                  <a:lnSpc>
                    <a:spcPct val="114000"/>
                  </a:lnSpc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1800" b="1" dirty="0" smtClean="0">
                    <a:solidFill>
                      <a:srgbClr val="000099"/>
                    </a:solidFill>
                  </a:rPr>
                  <a:t>∆</a:t>
                </a:r>
                <a:r>
                  <a:rPr lang="en-US" sz="1800" b="1" dirty="0">
                    <a:solidFill>
                      <a:srgbClr val="000099"/>
                    </a:solidFill>
                  </a:rPr>
                  <a:t>D = </a:t>
                </a:r>
                <a:r>
                  <a:rPr lang="en-US" sz="1800" b="1" dirty="0" err="1">
                    <a:solidFill>
                      <a:srgbClr val="000099"/>
                    </a:solidFill>
                  </a:rPr>
                  <a:t>i</a:t>
                </a:r>
                <a:r>
                  <a:rPr lang="en-US" sz="1800" b="1" dirty="0">
                    <a:solidFill>
                      <a:srgbClr val="000099"/>
                    </a:solidFill>
                  </a:rPr>
                  <a:t> </a:t>
                </a:r>
                <a:r>
                  <a:rPr lang="en-US" sz="1800" b="1" dirty="0" smtClean="0">
                    <a:solidFill>
                      <a:srgbClr val="000099"/>
                    </a:solidFill>
                  </a:rPr>
                  <a:t>D</a:t>
                </a:r>
                <a:r>
                  <a:rPr lang="en-US" sz="1800" b="1" baseline="-25000" dirty="0" smtClean="0">
                    <a:solidFill>
                      <a:srgbClr val="000099"/>
                    </a:solidFill>
                  </a:rPr>
                  <a:t> </a:t>
                </a:r>
                <a:r>
                  <a:rPr lang="en-US" sz="1800" b="1" dirty="0" smtClean="0">
                    <a:solidFill>
                      <a:srgbClr val="000099"/>
                    </a:solidFill>
                  </a:rPr>
                  <a:t>– A      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è </a:t>
                </a:r>
                <a:r>
                  <a:rPr lang="en-US" sz="1800" dirty="0" err="1" smtClean="0">
                    <a:solidFill>
                      <a:schemeClr val="tx1"/>
                    </a:solidFill>
                  </a:rPr>
                  <a:t>il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800" b="1" dirty="0" err="1" smtClean="0">
                    <a:solidFill>
                      <a:schemeClr val="tx1"/>
                    </a:solidFill>
                  </a:rPr>
                  <a:t>disavanzo</a:t>
                </a:r>
                <a:r>
                  <a:rPr lang="en-US" sz="1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800" b="1" dirty="0" err="1" smtClean="0">
                    <a:solidFill>
                      <a:schemeClr val="tx1"/>
                    </a:solidFill>
                  </a:rPr>
                  <a:t>totale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, </a:t>
                </a:r>
              </a:p>
              <a:p>
                <a:pPr marL="720000" indent="-342900" algn="l">
                  <a:lnSpc>
                    <a:spcPct val="114000"/>
                  </a:lnSpc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1800" b="1" dirty="0" smtClean="0">
                    <a:solidFill>
                      <a:srgbClr val="000099"/>
                    </a:solidFill>
                  </a:rPr>
                  <a:t>∆Y/Y = </a:t>
                </a:r>
                <a:r>
                  <a:rPr lang="el-GR" sz="1800" b="1" dirty="0" smtClean="0">
                    <a:solidFill>
                      <a:srgbClr val="000099"/>
                    </a:solidFill>
                  </a:rPr>
                  <a:t>π</a:t>
                </a:r>
                <a:r>
                  <a:rPr lang="it-IT" sz="1800" b="1" dirty="0" smtClean="0">
                    <a:solidFill>
                      <a:srgbClr val="000099"/>
                    </a:solidFill>
                  </a:rPr>
                  <a:t>+</a:t>
                </a:r>
                <a:r>
                  <a:rPr lang="el-GR" sz="1800" b="1" dirty="0" smtClean="0">
                    <a:solidFill>
                      <a:srgbClr val="000099"/>
                    </a:solidFill>
                  </a:rPr>
                  <a:t>γ</a:t>
                </a:r>
                <a:r>
                  <a:rPr lang="it-IT" sz="1800" b="1" dirty="0" smtClean="0">
                    <a:solidFill>
                      <a:srgbClr val="000099"/>
                    </a:solidFill>
                  </a:rPr>
                  <a:t> </a:t>
                </a:r>
                <a:r>
                  <a:rPr lang="it-IT" sz="1800" i="1" dirty="0" smtClean="0">
                    <a:solidFill>
                      <a:srgbClr val="000099"/>
                    </a:solidFill>
                  </a:rPr>
                  <a:t>      </a:t>
                </a:r>
                <a:r>
                  <a:rPr lang="it-IT" sz="1800" dirty="0" smtClean="0">
                    <a:solidFill>
                      <a:schemeClr val="tx1"/>
                    </a:solidFill>
                  </a:rPr>
                  <a:t>è il tasso di </a:t>
                </a:r>
                <a:r>
                  <a:rPr lang="it-IT" sz="1800" b="1" dirty="0" smtClean="0">
                    <a:solidFill>
                      <a:schemeClr val="tx1"/>
                    </a:solidFill>
                  </a:rPr>
                  <a:t>crescita nominale </a:t>
                </a:r>
                <a:r>
                  <a:rPr lang="it-IT" sz="1800" dirty="0" smtClean="0">
                    <a:solidFill>
                      <a:schemeClr val="tx1"/>
                    </a:solidFill>
                  </a:rPr>
                  <a:t>del PIL.</a:t>
                </a:r>
                <a:endParaRPr lang="en-US" sz="1800" i="1" dirty="0">
                  <a:solidFill>
                    <a:srgbClr val="000099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Segnaposto piè di pagina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922" y="1004602"/>
                <a:ext cx="10818941" cy="5645580"/>
              </a:xfrm>
              <a:prstGeom prst="rect">
                <a:avLst/>
              </a:prstGeom>
              <a:blipFill rotWithShape="0">
                <a:blip r:embed="rId3"/>
                <a:stretch>
                  <a:fillRect l="-563" t="-324" r="-10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843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1"/>
          <p:cNvSpPr/>
          <p:nvPr/>
        </p:nvSpPr>
        <p:spPr>
          <a:xfrm>
            <a:off x="679176" y="3449782"/>
            <a:ext cx="9275316" cy="29065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1BD0A45-572F-4384-A1A7-A9F6570B1FAB}" type="slidenum">
              <a:rPr lang="en-US" smtClean="0"/>
              <a:t>24</a:t>
            </a:fld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526473" y="112050"/>
            <a:ext cx="89720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>
                <a:solidFill>
                  <a:srgbClr val="005A5A"/>
                </a:solidFill>
              </a:rPr>
              <a:t>Evoluzione del rapporto debito/PIL   -   2</a:t>
            </a:r>
            <a:endParaRPr lang="en-US" sz="2800" dirty="0" smtClean="0">
              <a:solidFill>
                <a:srgbClr val="005A5A"/>
              </a:solidFill>
            </a:endParaRPr>
          </a:p>
        </p:txBody>
      </p:sp>
      <p:sp>
        <p:nvSpPr>
          <p:cNvPr id="7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679175" y="6361386"/>
            <a:ext cx="3178629" cy="365125"/>
          </a:xfrm>
        </p:spPr>
        <p:txBody>
          <a:bodyPr/>
          <a:lstStyle/>
          <a:p>
            <a:pPr algn="l"/>
            <a:r>
              <a:rPr lang="en-US" smtClean="0"/>
              <a:t>Lez. 17: Debito pubblico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Segnaposto piè di pagina 3"/>
              <p:cNvSpPr txBox="1">
                <a:spLocks/>
              </p:cNvSpPr>
              <p:nvPr/>
            </p:nvSpPr>
            <p:spPr>
              <a:xfrm>
                <a:off x="665922" y="1015716"/>
                <a:ext cx="11138151" cy="5340633"/>
              </a:xfrm>
              <a:prstGeom prst="rect">
                <a:avLst/>
              </a:prstGeom>
            </p:spPr>
            <p:txBody>
              <a:bodyPr vert="horz" lIns="91440" tIns="45720" rIns="91440" bIns="45720" rtlCol="0" anchor="t"/>
              <a:lstStyle>
                <a:defPPr>
                  <a:defRPr lang="en-US"/>
                </a:defPPr>
                <a:lvl1pPr marL="0" algn="ctr" defTabSz="914400" rtl="0" eaLnBrk="1" latinLnBrk="0" hangingPunct="1"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sz="18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Se operiamo queste due sostituzioni, otteniamo:      </a:t>
                </a:r>
              </a:p>
              <a:p>
                <a:pPr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sz="24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0099"/>
                        </a:solidFill>
                        <a:latin typeface="Cambria Math"/>
                      </a:rPr>
                      <m:t>∆</m:t>
                    </m:r>
                    <m:d>
                      <m:dPr>
                        <m:ctrlPr>
                          <a:rPr lang="en-US" sz="2800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2800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𝐷</m:t>
                            </m:r>
                          </m:num>
                          <m:den>
                            <m:r>
                              <a:rPr lang="it-IT" sz="2800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𝑌</m:t>
                            </m:r>
                          </m:den>
                        </m:f>
                      </m:e>
                    </m:d>
                    <m:r>
                      <a:rPr lang="it-IT" sz="2800" i="1">
                        <a:solidFill>
                          <a:srgbClr val="000099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it-IT" sz="2800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800" i="1">
                            <a:solidFill>
                              <a:srgbClr val="000099"/>
                            </a:solidFill>
                            <a:latin typeface="Cambria Math"/>
                          </a:rPr>
                          <m:t>∆</m:t>
                        </m:r>
                        <m:r>
                          <a:rPr lang="it-IT" sz="2800" i="1">
                            <a:solidFill>
                              <a:srgbClr val="000099"/>
                            </a:solidFill>
                            <a:latin typeface="Cambria Math"/>
                          </a:rPr>
                          <m:t>𝐷</m:t>
                        </m:r>
                        <m:r>
                          <a:rPr lang="it-IT" sz="2800" i="1">
                            <a:solidFill>
                              <a:srgbClr val="000099"/>
                            </a:solidFill>
                            <a:latin typeface="Cambria Math"/>
                          </a:rPr>
                          <m:t>∙</m:t>
                        </m:r>
                        <m:r>
                          <a:rPr lang="it-IT" sz="2800" i="1">
                            <a:solidFill>
                              <a:srgbClr val="000099"/>
                            </a:solidFill>
                            <a:latin typeface="Cambria Math"/>
                          </a:rPr>
                          <m:t>𝑌</m:t>
                        </m:r>
                        <m:r>
                          <a:rPr lang="it-IT" sz="2800" i="1">
                            <a:solidFill>
                              <a:srgbClr val="000099"/>
                            </a:solidFill>
                            <a:latin typeface="Cambria Math"/>
                          </a:rPr>
                          <m:t>−∆</m:t>
                        </m:r>
                        <m:r>
                          <a:rPr lang="it-IT" sz="2800" i="1">
                            <a:solidFill>
                              <a:srgbClr val="000099"/>
                            </a:solidFill>
                            <a:latin typeface="Cambria Math"/>
                          </a:rPr>
                          <m:t>𝑌</m:t>
                        </m:r>
                        <m:r>
                          <a:rPr lang="it-IT" sz="2800" i="1">
                            <a:solidFill>
                              <a:srgbClr val="000099"/>
                            </a:solidFill>
                            <a:latin typeface="Cambria Math"/>
                          </a:rPr>
                          <m:t>∙</m:t>
                        </m:r>
                        <m:r>
                          <a:rPr lang="it-IT" sz="2800" i="1">
                            <a:solidFill>
                              <a:srgbClr val="000099"/>
                            </a:solidFill>
                            <a:latin typeface="Cambria Math"/>
                          </a:rPr>
                          <m:t>𝐷</m:t>
                        </m:r>
                      </m:num>
                      <m:den>
                        <m:sSup>
                          <m:sSupPr>
                            <m:ctrlPr>
                              <a:rPr lang="it-IT" sz="2800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800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𝑌</m:t>
                            </m:r>
                          </m:e>
                          <m:sup>
                            <m:r>
                              <a:rPr lang="it-IT" sz="2800" i="1">
                                <a:solidFill>
                                  <a:srgbClr val="000099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it-IT" sz="2800" i="1">
                        <a:solidFill>
                          <a:srgbClr val="000099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it-IT" sz="28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endChr m:val="]"/>
                            <m:ctrlPr>
                              <a:rPr lang="it-IT" sz="28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800" b="0" i="1" dirty="0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𝑖</m:t>
                            </m:r>
                            <m:r>
                              <a:rPr lang="it-IT" sz="2800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𝐷</m:t>
                            </m:r>
                            <m:r>
                              <a:rPr lang="it-IT" sz="2800" b="0" i="1" baseline="-25000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it-IT" sz="2800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it-IT" sz="2800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it-IT" sz="2800" i="1" dirty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𝐴</m:t>
                            </m:r>
                          </m:e>
                        </m:d>
                        <m:r>
                          <a:rPr lang="it-IT" sz="28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 −</m:t>
                        </m:r>
                        <m:r>
                          <m:rPr>
                            <m:nor/>
                          </m:rPr>
                          <a:rPr lang="it-IT" sz="2800" b="0" i="1" smtClean="0">
                            <a:solidFill>
                              <a:srgbClr val="C00000"/>
                            </a:solidFill>
                          </a:rPr>
                          <m:t> </m:t>
                        </m:r>
                        <m:d>
                          <m:dPr>
                            <m:ctrlPr>
                              <a:rPr lang="it-IT" sz="28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l-GR" sz="2800" i="1" dirty="0">
                                <a:solidFill>
                                  <a:srgbClr val="C00000"/>
                                </a:solidFill>
                              </a:rPr>
                              <m:t>π</m:t>
                            </m:r>
                            <m:r>
                              <m:rPr>
                                <m:nor/>
                              </m:rPr>
                              <a:rPr lang="it-IT" sz="2800" i="1" dirty="0">
                                <a:solidFill>
                                  <a:srgbClr val="C00000"/>
                                </a:solidFill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el-GR" sz="2800" i="1" dirty="0">
                                <a:solidFill>
                                  <a:srgbClr val="C00000"/>
                                </a:solidFill>
                              </a:rPr>
                              <m:t>γ</m:t>
                            </m:r>
                          </m:e>
                        </m:d>
                        <m:r>
                          <a:rPr lang="it-IT" sz="28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𝐷</m:t>
                        </m:r>
                      </m:num>
                      <m:den>
                        <m:r>
                          <a:rPr lang="it-IT" sz="28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𝑌</m:t>
                        </m:r>
                      </m:den>
                    </m:f>
                  </m:oMath>
                </a14:m>
                <a:endParaRPr lang="en-US" sz="2800" i="1" dirty="0">
                  <a:solidFill>
                    <a:srgbClr val="000099"/>
                  </a:solidFill>
                </a:endParaRPr>
              </a:p>
              <a:p>
                <a:pPr algn="l"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sz="1800" i="1" dirty="0" smtClean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Ossia</a:t>
                </a:r>
                <a:r>
                  <a:rPr lang="it-IT" sz="1800" dirty="0" smtClean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: 	il rapporto debito / PIL  cresce </a:t>
                </a:r>
              </a:p>
              <a:p>
                <a:pPr algn="l"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sz="1800" dirty="0" smtClean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	se il  </a:t>
                </a:r>
                <a:r>
                  <a:rPr lang="it-IT" sz="1800" b="1" dirty="0" smtClean="0">
                    <a:solidFill>
                      <a:srgbClr val="C00000"/>
                    </a:solidFill>
                    <a:ea typeface="Cambria Math" panose="02040503050406030204" pitchFamily="18" charset="0"/>
                  </a:rPr>
                  <a:t>disavanzo totale [</a:t>
                </a:r>
                <a14:m>
                  <m:oMath xmlns:m="http://schemas.openxmlformats.org/officeDocument/2006/math">
                    <m:r>
                      <a:rPr lang="it-IT" sz="1800" i="1" dirty="0">
                        <a:solidFill>
                          <a:srgbClr val="C00000"/>
                        </a:solidFill>
                        <a:latin typeface="Cambria Math"/>
                      </a:rPr>
                      <m:t>𝑖</m:t>
                    </m:r>
                    <m:r>
                      <a:rPr lang="it-IT" sz="1800" i="1">
                        <a:solidFill>
                          <a:srgbClr val="C00000"/>
                        </a:solidFill>
                        <a:latin typeface="Cambria Math"/>
                      </a:rPr>
                      <m:t>𝐷</m:t>
                    </m:r>
                    <m:r>
                      <a:rPr lang="it-IT" sz="1800" i="1" baseline="-2500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r>
                      <a:rPr lang="it-IT" sz="1800" i="1">
                        <a:solidFill>
                          <a:srgbClr val="C00000"/>
                        </a:solidFill>
                        <a:latin typeface="Cambria Math"/>
                      </a:rPr>
                      <m:t>− </m:t>
                    </m:r>
                    <m:r>
                      <a:rPr lang="it-IT" sz="1800" i="1" dirty="0">
                        <a:solidFill>
                          <a:srgbClr val="C00000"/>
                        </a:solidFill>
                        <a:latin typeface="Cambria Math"/>
                      </a:rPr>
                      <m:t>𝐴</m:t>
                    </m:r>
                    <m:r>
                      <a:rPr lang="it-IT" sz="1800" b="0" i="1" dirty="0" smtClean="0">
                        <a:solidFill>
                          <a:srgbClr val="C00000"/>
                        </a:solidFill>
                        <a:latin typeface="Cambria Math"/>
                      </a:rPr>
                      <m:t>]</m:t>
                    </m:r>
                  </m:oMath>
                </a14:m>
                <a:r>
                  <a:rPr lang="it-IT" sz="1800" b="1" dirty="0" smtClean="0">
                    <a:solidFill>
                      <a:srgbClr val="C00000"/>
                    </a:solidFill>
                    <a:ea typeface="Cambria Math" panose="02040503050406030204" pitchFamily="18" charset="0"/>
                  </a:rPr>
                  <a:t>  </a:t>
                </a:r>
                <a:r>
                  <a:rPr lang="it-IT" sz="1800" dirty="0" smtClean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è maggiore del prodotto </a:t>
                </a:r>
              </a:p>
              <a:p>
                <a:pPr algn="l"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sz="1800" dirty="0" smtClean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	fra </a:t>
                </a:r>
                <a:r>
                  <a:rPr lang="it-IT" sz="1800" b="1" dirty="0" smtClean="0">
                    <a:solidFill>
                      <a:srgbClr val="C00000"/>
                    </a:solidFill>
                    <a:ea typeface="Cambria Math" panose="02040503050406030204" pitchFamily="18" charset="0"/>
                  </a:rPr>
                  <a:t>tasso di crescita del PIL nominale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1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l-GR" sz="1800" b="1" i="1" dirty="0">
                            <a:solidFill>
                              <a:srgbClr val="C00000"/>
                            </a:solidFill>
                          </a:rPr>
                          <m:t>π</m:t>
                        </m:r>
                        <m:r>
                          <m:rPr>
                            <m:nor/>
                          </m:rPr>
                          <a:rPr lang="it-IT" sz="1800" b="1" i="1" dirty="0">
                            <a:solidFill>
                              <a:srgbClr val="C00000"/>
                            </a:solidFill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l-GR" sz="1800" b="1" i="1" dirty="0">
                            <a:solidFill>
                              <a:srgbClr val="C00000"/>
                            </a:solidFill>
                          </a:rPr>
                          <m:t>γ</m:t>
                        </m:r>
                      </m:e>
                    </m:d>
                    <m:r>
                      <a:rPr lang="el-GR" sz="1800" i="1" dirty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it-IT" sz="1800" dirty="0" smtClean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e</a:t>
                </a:r>
                <a:r>
                  <a:rPr lang="it-IT" sz="1800" dirty="0" smtClean="0">
                    <a:solidFill>
                      <a:srgbClr val="C00000"/>
                    </a:solidFill>
                    <a:ea typeface="Cambria Math" panose="02040503050406030204" pitchFamily="18" charset="0"/>
                  </a:rPr>
                  <a:t> </a:t>
                </a:r>
                <a:r>
                  <a:rPr lang="it-IT" sz="1800" b="1" dirty="0" smtClean="0">
                    <a:solidFill>
                      <a:srgbClr val="C00000"/>
                    </a:solidFill>
                    <a:ea typeface="Cambria Math" panose="02040503050406030204" pitchFamily="18" charset="0"/>
                  </a:rPr>
                  <a:t>valore nominale del debito (</a:t>
                </a:r>
                <a:r>
                  <a:rPr lang="it-IT" sz="1800" b="1" i="1" dirty="0" smtClean="0">
                    <a:solidFill>
                      <a:srgbClr val="C00000"/>
                    </a:solidFill>
                    <a:ea typeface="Cambria Math" panose="02040503050406030204" pitchFamily="18" charset="0"/>
                  </a:rPr>
                  <a:t>D</a:t>
                </a:r>
                <a:r>
                  <a:rPr lang="it-IT" sz="1800" b="1" dirty="0" smtClean="0">
                    <a:solidFill>
                      <a:srgbClr val="C00000"/>
                    </a:solidFill>
                    <a:ea typeface="Cambria Math" panose="02040503050406030204" pitchFamily="18" charset="0"/>
                  </a:rPr>
                  <a:t>)</a:t>
                </a:r>
              </a:p>
              <a:p>
                <a:pPr algn="l"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sz="2400" i="1" dirty="0" smtClean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  </a:t>
                </a:r>
                <a:r>
                  <a:rPr lang="it-IT" sz="1800" b="1" i="1" dirty="0" smtClean="0">
                    <a:solidFill>
                      <a:srgbClr val="000099"/>
                    </a:solidFill>
                    <a:ea typeface="Cambria Math" panose="02040503050406030204" pitchFamily="18" charset="0"/>
                  </a:rPr>
                  <a:t>Esempio </a:t>
                </a:r>
                <a:r>
                  <a:rPr lang="it-IT" sz="1800" b="1" dirty="0" smtClean="0">
                    <a:solidFill>
                      <a:srgbClr val="000099"/>
                    </a:solidFill>
                    <a:ea typeface="Cambria Math" panose="02040503050406030204" pitchFamily="18" charset="0"/>
                  </a:rPr>
                  <a:t>(Italia 2015)</a:t>
                </a:r>
                <a:r>
                  <a:rPr lang="it-IT" sz="1800" dirty="0" smtClean="0">
                    <a:solidFill>
                      <a:srgbClr val="000099"/>
                    </a:solidFill>
                    <a:ea typeface="Cambria Math" panose="02040503050406030204" pitchFamily="18" charset="0"/>
                  </a:rPr>
                  <a:t>:</a:t>
                </a:r>
              </a:p>
              <a:p>
                <a:pPr algn="l"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sz="1800" dirty="0" smtClean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   Spesa per interessi: 	€ 70,0 </a:t>
                </a:r>
                <a:r>
                  <a:rPr lang="it-IT" sz="1800" dirty="0" err="1" smtClean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mld</a:t>
                </a:r>
                <a:r>
                  <a:rPr lang="it-IT" sz="1800" dirty="0" smtClean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      -     Avanzo primario:		€ 27,9 </a:t>
                </a:r>
                <a:r>
                  <a:rPr lang="it-IT" sz="1800" dirty="0" err="1" smtClean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mld</a:t>
                </a:r>
                <a:endParaRPr lang="it-IT" sz="1800" dirty="0" smtClean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algn="l"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sz="1800" dirty="0" smtClean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   Disavanzo totale: 	€ 42,1 </a:t>
                </a:r>
                <a:r>
                  <a:rPr lang="it-IT" sz="1800" dirty="0" err="1" smtClean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mld</a:t>
                </a:r>
                <a:r>
                  <a:rPr lang="it-IT" sz="1800" dirty="0" smtClean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      -     Debito a fine 2014: 	€ 2134,9 </a:t>
                </a:r>
                <a:r>
                  <a:rPr lang="it-IT" sz="1800" dirty="0" err="1" smtClean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mld</a:t>
                </a:r>
                <a:endParaRPr lang="it-IT" sz="1800" dirty="0" smtClean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algn="l"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sz="1800" dirty="0" smtClean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   Tasso </a:t>
                </a:r>
                <a:r>
                  <a:rPr lang="it-IT" sz="180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di crescita del PIL nominale: </a:t>
                </a:r>
                <a:r>
                  <a:rPr lang="it-IT" sz="1800" dirty="0" smtClean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:r>
                  <a:rPr lang="it-IT" sz="180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1,2</a:t>
                </a:r>
                <a:r>
                  <a:rPr lang="it-IT" sz="1800" dirty="0" smtClean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%</a:t>
                </a:r>
              </a:p>
              <a:p>
                <a:pPr algn="l">
                  <a:lnSpc>
                    <a:spcPct val="114000"/>
                  </a:lnSpc>
                </a:pPr>
                <a:r>
                  <a:rPr lang="it-IT" sz="180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:r>
                  <a:rPr lang="it-IT" sz="1800" dirty="0" smtClean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  Sostituendo nella formula:    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∆</m:t>
                    </m:r>
                    <m:d>
                      <m:dPr>
                        <m:ctrlPr>
                          <a:rPr lang="en-US" sz="1800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1800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num>
                          <m:den>
                            <m:r>
                              <a:rPr lang="it-IT" sz="1800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𝑌</m:t>
                            </m:r>
                          </m:den>
                        </m:f>
                      </m:e>
                    </m:d>
                    <m:r>
                      <a:rPr lang="it-IT" sz="18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it-IT" sz="18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18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42,1 − 0,012 </m:t>
                        </m:r>
                        <m:r>
                          <a:rPr lang="it-IT" sz="18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∙2134,9</m:t>
                        </m:r>
                      </m:num>
                      <m:den>
                        <m:r>
                          <a:rPr lang="it-IT" sz="18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1616</m:t>
                        </m:r>
                      </m:den>
                    </m:f>
                    <m:r>
                      <a:rPr lang="it-IT" sz="18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it-IT" sz="18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18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16,5</m:t>
                        </m:r>
                      </m:num>
                      <m:den>
                        <m:r>
                          <a:rPr lang="it-IT" sz="1800" b="0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1616</m:t>
                        </m:r>
                      </m:den>
                    </m:f>
                    <m:r>
                      <a:rPr lang="it-IT" sz="18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sz="1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0,01</m:t>
                    </m:r>
                    <m:r>
                      <a:rPr lang="it-IT" sz="18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it-IT" sz="180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algn="l"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sz="1800" dirty="0" smtClean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   Dato il rapporto debito /PIL a fine 2014:  	</a:t>
                </a:r>
                <a:r>
                  <a:rPr lang="it-IT" sz="1800" b="1" dirty="0" smtClean="0">
                    <a:solidFill>
                      <a:srgbClr val="000099"/>
                    </a:solidFill>
                    <a:ea typeface="Cambria Math" panose="02040503050406030204" pitchFamily="18" charset="0"/>
                  </a:rPr>
                  <a:t>132,1% = 1,321</a:t>
                </a:r>
              </a:p>
              <a:p>
                <a:pPr algn="l"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sz="1800" dirty="0" smtClean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   Calcoliamo il rapporto a fine 2015: 	</a:t>
                </a:r>
                <a:r>
                  <a:rPr lang="it-IT" sz="1800" b="1" dirty="0" smtClean="0">
                    <a:solidFill>
                      <a:srgbClr val="000099"/>
                    </a:solidFill>
                    <a:ea typeface="Cambria Math" panose="02040503050406030204" pitchFamily="18" charset="0"/>
                  </a:rPr>
                  <a:t>1,321 </a:t>
                </a:r>
                <a:r>
                  <a:rPr lang="it-IT" sz="1800" b="1" dirty="0" smtClean="0">
                    <a:solidFill>
                      <a:srgbClr val="C00000"/>
                    </a:solidFill>
                    <a:ea typeface="Cambria Math" panose="02040503050406030204" pitchFamily="18" charset="0"/>
                  </a:rPr>
                  <a:t>+ 0,01 </a:t>
                </a:r>
                <a:r>
                  <a:rPr lang="it-IT" sz="1800" b="1" dirty="0" smtClean="0">
                    <a:solidFill>
                      <a:srgbClr val="000099"/>
                    </a:solidFill>
                    <a:ea typeface="Cambria Math" panose="02040503050406030204" pitchFamily="18" charset="0"/>
                  </a:rPr>
                  <a:t>= 1,331 = 133,1%</a:t>
                </a:r>
                <a:endParaRPr lang="en-US" sz="1800" b="1" dirty="0">
                  <a:solidFill>
                    <a:srgbClr val="000099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Segnaposto piè di pagina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922" y="1015716"/>
                <a:ext cx="11138151" cy="5340633"/>
              </a:xfrm>
              <a:prstGeom prst="rect">
                <a:avLst/>
              </a:prstGeom>
              <a:blipFill rotWithShape="0">
                <a:blip r:embed="rId3"/>
                <a:stretch>
                  <a:fillRect l="-438" t="-342" b="-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ttangolo 3"/>
          <p:cNvSpPr/>
          <p:nvPr/>
        </p:nvSpPr>
        <p:spPr>
          <a:xfrm>
            <a:off x="3375080" y="4758463"/>
            <a:ext cx="184731" cy="390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endParaRPr lang="it-IT" dirty="0"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7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1BD0A45-572F-4384-A1A7-A9F6570B1FAB}" type="slidenum">
              <a:rPr lang="en-US" smtClean="0"/>
              <a:t>25</a:t>
            </a:fld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526473" y="112050"/>
            <a:ext cx="89720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005A5A"/>
                </a:solidFill>
              </a:rPr>
              <a:t>Evoluzione del rapporto debito/PIL   -   </a:t>
            </a:r>
            <a:r>
              <a:rPr lang="it-IT" sz="2400" dirty="0" smtClean="0">
                <a:solidFill>
                  <a:srgbClr val="005A5A"/>
                </a:solidFill>
              </a:rPr>
              <a:t>3</a:t>
            </a:r>
            <a:endParaRPr lang="en-US" sz="2400" dirty="0">
              <a:solidFill>
                <a:srgbClr val="005A5A"/>
              </a:solidFill>
            </a:endParaRPr>
          </a:p>
        </p:txBody>
      </p:sp>
      <p:sp>
        <p:nvSpPr>
          <p:cNvPr id="7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679175" y="6361386"/>
            <a:ext cx="3178629" cy="365125"/>
          </a:xfrm>
        </p:spPr>
        <p:txBody>
          <a:bodyPr/>
          <a:lstStyle/>
          <a:p>
            <a:pPr algn="l"/>
            <a:r>
              <a:rPr lang="en-US" smtClean="0"/>
              <a:t>Lez. 17: Debito pubblico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Segnaposto piè di pagina 3"/>
              <p:cNvSpPr txBox="1">
                <a:spLocks/>
              </p:cNvSpPr>
              <p:nvPr/>
            </p:nvSpPr>
            <p:spPr>
              <a:xfrm>
                <a:off x="665922" y="1267691"/>
                <a:ext cx="10818941" cy="50886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t"/>
              <a:lstStyle>
                <a:defPPr>
                  <a:defRPr lang="en-US"/>
                </a:defPPr>
                <a:lvl1pPr marL="0" algn="ctr" defTabSz="914400" rtl="0" eaLnBrk="1" latinLnBrk="0" hangingPunct="1"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sz="1800" i="1" dirty="0" smtClean="0">
                    <a:solidFill>
                      <a:schemeClr val="tx1"/>
                    </a:solidFill>
                  </a:rPr>
                  <a:t>Riassumendo</a:t>
                </a:r>
                <a:r>
                  <a:rPr lang="it-IT" sz="1800" dirty="0" smtClean="0">
                    <a:solidFill>
                      <a:schemeClr val="tx1"/>
                    </a:solidFill>
                  </a:rPr>
                  <a:t>:</a:t>
                </a:r>
              </a:p>
              <a:p>
                <a:pPr marL="342900" indent="-342900" algn="l">
                  <a:lnSpc>
                    <a:spcPct val="114000"/>
                  </a:lnSpc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it-IT" sz="1800" dirty="0" smtClean="0">
                    <a:solidFill>
                      <a:schemeClr val="tx1"/>
                    </a:solidFill>
                  </a:rPr>
                  <a:t>Il </a:t>
                </a:r>
                <a:r>
                  <a:rPr lang="it-IT" sz="1800" b="1" dirty="0" smtClean="0">
                    <a:solidFill>
                      <a:srgbClr val="000099"/>
                    </a:solidFill>
                  </a:rPr>
                  <a:t>debito</a:t>
                </a:r>
                <a:r>
                  <a:rPr lang="it-IT" sz="1800" dirty="0" smtClean="0">
                    <a:solidFill>
                      <a:schemeClr val="tx1"/>
                    </a:solidFill>
                  </a:rPr>
                  <a:t> di un paese cresce se l’avanzo primario è inferiore alla spesa per interessi:</a:t>
                </a:r>
              </a:p>
              <a:p>
                <a:pPr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sz="1800" b="1" i="1" dirty="0" smtClean="0">
                    <a:solidFill>
                      <a:srgbClr val="000099"/>
                    </a:solidFill>
                  </a:rPr>
                  <a:t>A &lt; i D</a:t>
                </a:r>
              </a:p>
              <a:p>
                <a:pPr marL="342900" indent="-342900" algn="l">
                  <a:lnSpc>
                    <a:spcPct val="114000"/>
                  </a:lnSpc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it-IT" sz="1800" dirty="0" smtClean="0">
                    <a:solidFill>
                      <a:schemeClr val="tx1"/>
                    </a:solidFill>
                  </a:rPr>
                  <a:t>Il </a:t>
                </a:r>
                <a:r>
                  <a:rPr lang="it-IT" sz="1800" b="1" dirty="0" smtClean="0">
                    <a:solidFill>
                      <a:srgbClr val="000099"/>
                    </a:solidFill>
                  </a:rPr>
                  <a:t>rapporto debito/</a:t>
                </a:r>
                <a:r>
                  <a:rPr lang="it-IT" sz="1800" b="1" dirty="0" err="1" smtClean="0">
                    <a:solidFill>
                      <a:srgbClr val="000099"/>
                    </a:solidFill>
                  </a:rPr>
                  <a:t>Pil</a:t>
                </a:r>
                <a:r>
                  <a:rPr lang="it-IT" sz="1800" b="1" dirty="0" smtClean="0">
                    <a:solidFill>
                      <a:srgbClr val="000099"/>
                    </a:solidFill>
                  </a:rPr>
                  <a:t> </a:t>
                </a:r>
                <a:r>
                  <a:rPr lang="it-IT" sz="1800" dirty="0" smtClean="0">
                    <a:solidFill>
                      <a:schemeClr val="tx1"/>
                    </a:solidFill>
                  </a:rPr>
                  <a:t>cresce se il disavanzo totale è superiore al prodotto fra tasso di crescita del PIL nominale e debito alla fine dell’anno precedente:</a:t>
                </a:r>
              </a:p>
              <a:p>
                <a:pPr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sz="1800" b="1" i="1" dirty="0" smtClean="0">
                    <a:solidFill>
                      <a:srgbClr val="000099"/>
                    </a:solidFill>
                  </a:rPr>
                  <a:t>i D – A  &gt;</a:t>
                </a:r>
                <a:r>
                  <a:rPr lang="it-IT" sz="18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1800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l-GR" sz="1800" i="1" dirty="0">
                            <a:solidFill>
                              <a:srgbClr val="000099"/>
                            </a:solidFill>
                          </a:rPr>
                          <m:t>π</m:t>
                        </m:r>
                        <m:r>
                          <m:rPr>
                            <m:nor/>
                          </m:rPr>
                          <a:rPr lang="it-IT" sz="1800" i="1" dirty="0">
                            <a:solidFill>
                              <a:srgbClr val="000099"/>
                            </a:solidFill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l-GR" sz="1800" i="1" dirty="0">
                            <a:solidFill>
                              <a:srgbClr val="000099"/>
                            </a:solidFill>
                          </a:rPr>
                          <m:t>γ</m:t>
                        </m:r>
                      </m:e>
                    </m:d>
                    <m:r>
                      <a:rPr lang="it-IT" sz="1800" i="1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∙</m:t>
                    </m:r>
                    <m:r>
                      <a:rPr lang="it-IT" sz="1800" i="1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it-IT" sz="1800" dirty="0" smtClean="0">
                  <a:solidFill>
                    <a:schemeClr val="tx1"/>
                  </a:solidFill>
                </a:endParaRPr>
              </a:p>
              <a:p>
                <a:pPr marL="342900" indent="-342900" algn="l">
                  <a:lnSpc>
                    <a:spcPct val="114000"/>
                  </a:lnSpc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it-IT" sz="1800" dirty="0" smtClean="0">
                    <a:solidFill>
                      <a:schemeClr val="tx1"/>
                    </a:solidFill>
                  </a:rPr>
                  <a:t>La </a:t>
                </a:r>
                <a:r>
                  <a:rPr lang="it-IT" sz="1800" b="1" dirty="0" smtClean="0">
                    <a:solidFill>
                      <a:srgbClr val="000099"/>
                    </a:solidFill>
                  </a:rPr>
                  <a:t>variazione</a:t>
                </a:r>
                <a:r>
                  <a:rPr lang="it-IT" sz="1800" dirty="0" smtClean="0">
                    <a:solidFill>
                      <a:schemeClr val="tx1"/>
                    </a:solidFill>
                  </a:rPr>
                  <a:t> del rapporto debito/PIL si può calcolare con questa formula: </a:t>
                </a:r>
              </a:p>
              <a:p>
                <a:pPr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sz="1800" dirty="0" smtClean="0">
                    <a:solidFill>
                      <a:schemeClr val="tx1"/>
                    </a:solidFill>
                  </a:rPr>
                  <a:t>   </a:t>
                </a:r>
                <a:endParaRPr lang="en-US" sz="1800" b="1" i="1" dirty="0" smtClean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8" name="Segnaposto piè di pagina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922" y="1267691"/>
                <a:ext cx="10818941" cy="5088658"/>
              </a:xfrm>
              <a:prstGeom prst="rect">
                <a:avLst/>
              </a:prstGeom>
              <a:blipFill rotWithShape="0">
                <a:blip r:embed="rId3"/>
                <a:stretch>
                  <a:fillRect l="-451" t="-359" r="-22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ttangolo 3"/>
          <p:cNvSpPr/>
          <p:nvPr/>
        </p:nvSpPr>
        <p:spPr>
          <a:xfrm>
            <a:off x="3375080" y="4758463"/>
            <a:ext cx="184731" cy="390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endParaRPr lang="it-IT" dirty="0"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tangolo 1"/>
              <p:cNvSpPr/>
              <p:nvPr/>
            </p:nvSpPr>
            <p:spPr>
              <a:xfrm>
                <a:off x="3857804" y="4122135"/>
                <a:ext cx="5416290" cy="6363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∆</m:t>
                      </m:r>
                      <m:d>
                        <m:dPr>
                          <m:ctrlP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num>
                            <m:den>
                              <m:r>
                                <a:rPr lang="it-IT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𝒀</m:t>
                              </m:r>
                            </m:den>
                          </m:f>
                        </m:e>
                      </m:d>
                      <m:r>
                        <a:rPr lang="it-IT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it-IT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it-IT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  <m:r>
                            <a:rPr lang="it-IT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it-IT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𝒀</m:t>
                          </m:r>
                          <m:r>
                            <a:rPr lang="it-IT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−∆</m:t>
                          </m:r>
                          <m:r>
                            <a:rPr lang="it-IT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𝒀</m:t>
                          </m:r>
                          <m:r>
                            <a:rPr lang="it-IT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it-IT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num>
                        <m:den>
                          <m:sSup>
                            <m:sSupPr>
                              <m:ctrlPr>
                                <a:rPr lang="it-IT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𝒀</m:t>
                              </m:r>
                            </m:e>
                            <m:sup>
                              <m:r>
                                <a:rPr lang="it-IT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it-IT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it-IT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it-IT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b="1" i="1" dirty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  <m:r>
                                <a:rPr lang="it-IT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it-IT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  <m:r>
                                <a:rPr lang="it-IT" b="1" i="1" baseline="-2500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it-IT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r>
                                <a:rPr lang="it-IT" b="1" i="1" dirty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</m:d>
                          <m:r>
                            <a:rPr lang="it-IT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m:rPr>
                              <m:nor/>
                            </m:rPr>
                            <a:rPr lang="it-IT" b="1" i="1">
                              <a:solidFill>
                                <a:srgbClr val="000099"/>
                              </a:solidFill>
                            </a:rPr>
                            <m:t> </m:t>
                          </m:r>
                          <m:d>
                            <m:dPr>
                              <m:ctrlPr>
                                <a:rPr lang="it-IT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l-GR" b="1" i="1" dirty="0">
                                  <a:solidFill>
                                    <a:srgbClr val="000099"/>
                                  </a:solidFill>
                                </a:rPr>
                                <m:t>π</m:t>
                              </m:r>
                              <m:r>
                                <m:rPr>
                                  <m:nor/>
                                </m:rPr>
                                <a:rPr lang="it-IT" b="1" i="1" dirty="0">
                                  <a:solidFill>
                                    <a:srgbClr val="000099"/>
                                  </a:solidFill>
                                </a:rPr>
                                <m:t>+</m:t>
                              </m:r>
                              <m:r>
                                <m:rPr>
                                  <m:nor/>
                                </m:rPr>
                                <a:rPr lang="el-GR" b="1" i="1" dirty="0">
                                  <a:solidFill>
                                    <a:srgbClr val="000099"/>
                                  </a:solidFill>
                                </a:rPr>
                                <m:t>γ</m:t>
                              </m:r>
                            </m:e>
                          </m:d>
                          <m:r>
                            <a:rPr lang="it-IT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it-IT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num>
                        <m:den>
                          <m:r>
                            <a:rPr lang="it-IT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𝒀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ttango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7804" y="4122135"/>
                <a:ext cx="5416290" cy="63632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713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1BD0A45-572F-4384-A1A7-A9F6570B1FAB}" type="slidenum">
              <a:rPr lang="en-US" smtClean="0"/>
              <a:t>26</a:t>
            </a:fld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557645" y="143223"/>
            <a:ext cx="89720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005A5A"/>
                </a:solidFill>
              </a:rPr>
              <a:t>Evoluzione del rapporto debito/PIL   -   </a:t>
            </a:r>
            <a:r>
              <a:rPr lang="it-IT" sz="2400" dirty="0" smtClean="0">
                <a:solidFill>
                  <a:srgbClr val="005A5A"/>
                </a:solidFill>
              </a:rPr>
              <a:t>4</a:t>
            </a:r>
            <a:endParaRPr lang="en-US" sz="2400" dirty="0">
              <a:solidFill>
                <a:srgbClr val="005A5A"/>
              </a:solidFill>
            </a:endParaRPr>
          </a:p>
        </p:txBody>
      </p:sp>
      <p:sp>
        <p:nvSpPr>
          <p:cNvPr id="7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679175" y="6361386"/>
            <a:ext cx="3178629" cy="365125"/>
          </a:xfrm>
        </p:spPr>
        <p:txBody>
          <a:bodyPr/>
          <a:lstStyle/>
          <a:p>
            <a:pPr algn="l"/>
            <a:r>
              <a:rPr lang="en-US" smtClean="0"/>
              <a:t>Lez. 17: Debito pubblico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Segnaposto piè di pagina 3"/>
              <p:cNvSpPr txBox="1">
                <a:spLocks/>
              </p:cNvSpPr>
              <p:nvPr/>
            </p:nvSpPr>
            <p:spPr>
              <a:xfrm>
                <a:off x="679175" y="912990"/>
                <a:ext cx="10818941" cy="5130222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t"/>
              <a:lstStyle>
                <a:defPPr>
                  <a:defRPr lang="en-US"/>
                </a:defPPr>
                <a:lvl1pPr marL="0" algn="ctr" defTabSz="914400" rtl="0" eaLnBrk="1" latinLnBrk="0" hangingPunct="1">
                  <a:defRPr sz="1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14000"/>
                  </a:lnSpc>
                  <a:spcBef>
                    <a:spcPts val="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0099"/>
                          </a:solidFill>
                          <a:latin typeface="Cambria Math"/>
                        </a:rPr>
                        <m:t>∆</m:t>
                      </m:r>
                      <m:d>
                        <m:dPr>
                          <m:ctrlPr>
                            <a:rPr lang="en-US" sz="2400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400" i="1">
                                  <a:solidFill>
                                    <a:srgbClr val="000099"/>
                                  </a:solidFill>
                                  <a:latin typeface="Cambria Math"/>
                                </a:rPr>
                                <m:t>𝐷</m:t>
                              </m:r>
                            </m:num>
                            <m:den>
                              <m:r>
                                <a:rPr lang="it-IT" sz="2400" i="1">
                                  <a:solidFill>
                                    <a:srgbClr val="000099"/>
                                  </a:solidFill>
                                  <a:latin typeface="Cambria Math"/>
                                </a:rPr>
                                <m:t>𝑌</m:t>
                              </m:r>
                            </m:den>
                          </m:f>
                        </m:e>
                      </m:d>
                      <m:r>
                        <a:rPr lang="it-IT" sz="2400" i="1">
                          <a:solidFill>
                            <a:srgbClr val="000099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it-IT" sz="2400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400" i="1">
                              <a:solidFill>
                                <a:srgbClr val="000099"/>
                              </a:solidFill>
                              <a:latin typeface="Cambria Math"/>
                            </a:rPr>
                            <m:t>∆</m:t>
                          </m:r>
                          <m:r>
                            <a:rPr lang="it-IT" sz="2400" i="1">
                              <a:solidFill>
                                <a:srgbClr val="000099"/>
                              </a:solidFill>
                              <a:latin typeface="Cambria Math"/>
                            </a:rPr>
                            <m:t>𝐷</m:t>
                          </m:r>
                          <m:r>
                            <a:rPr lang="it-IT" sz="2400" i="1">
                              <a:solidFill>
                                <a:srgbClr val="000099"/>
                              </a:solidFill>
                              <a:latin typeface="Cambria Math"/>
                            </a:rPr>
                            <m:t>∙</m:t>
                          </m:r>
                          <m:r>
                            <a:rPr lang="it-IT" sz="2400" i="1">
                              <a:solidFill>
                                <a:srgbClr val="000099"/>
                              </a:solidFill>
                              <a:latin typeface="Cambria Math"/>
                            </a:rPr>
                            <m:t>𝑌</m:t>
                          </m:r>
                          <m:r>
                            <a:rPr lang="it-IT" sz="2400" i="1">
                              <a:solidFill>
                                <a:srgbClr val="000099"/>
                              </a:solidFill>
                              <a:latin typeface="Cambria Math"/>
                            </a:rPr>
                            <m:t>−∆</m:t>
                          </m:r>
                          <m:r>
                            <a:rPr lang="it-IT" sz="2400" i="1">
                              <a:solidFill>
                                <a:srgbClr val="000099"/>
                              </a:solidFill>
                              <a:latin typeface="Cambria Math"/>
                            </a:rPr>
                            <m:t>𝑌</m:t>
                          </m:r>
                          <m:r>
                            <a:rPr lang="it-IT" sz="2400" i="1">
                              <a:solidFill>
                                <a:srgbClr val="000099"/>
                              </a:solidFill>
                              <a:latin typeface="Cambria Math"/>
                            </a:rPr>
                            <m:t>∙</m:t>
                          </m:r>
                          <m:r>
                            <a:rPr lang="it-IT" sz="2400" i="1">
                              <a:solidFill>
                                <a:srgbClr val="000099"/>
                              </a:solidFill>
                              <a:latin typeface="Cambria Math"/>
                            </a:rPr>
                            <m:t>𝐷</m:t>
                          </m:r>
                        </m:num>
                        <m:den>
                          <m:sSup>
                            <m:sSupPr>
                              <m:ctrlPr>
                                <a:rPr lang="it-IT" sz="2400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400" i="1">
                                  <a:solidFill>
                                    <a:srgbClr val="000099"/>
                                  </a:solidFill>
                                  <a:latin typeface="Cambria Math"/>
                                </a:rPr>
                                <m:t>𝑌</m:t>
                              </m:r>
                            </m:e>
                            <m:sup>
                              <m:r>
                                <a:rPr lang="it-IT" sz="2400" i="1">
                                  <a:solidFill>
                                    <a:srgbClr val="000099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it-IT" sz="2400" i="1">
                          <a:solidFill>
                            <a:srgbClr val="000099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it-IT" sz="2400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it-IT" sz="2400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400" b="0" i="1" dirty="0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it-IT" sz="2400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it-IT" sz="2400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it-IT" sz="2400" b="0" i="1" baseline="-25000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it-IT" sz="2400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it-IT" sz="2400" b="0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it-IT" sz="2400" i="1" dirty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  <m:r>
                            <a:rPr lang="it-IT" sz="2400" i="1">
                              <a:solidFill>
                                <a:srgbClr val="000099"/>
                              </a:solidFill>
                              <a:latin typeface="Cambria Math"/>
                            </a:rPr>
                            <m:t> −</m:t>
                          </m:r>
                          <m:r>
                            <m:rPr>
                              <m:nor/>
                            </m:rPr>
                            <a:rPr lang="it-IT" sz="2400" b="0" i="1" smtClean="0">
                              <a:solidFill>
                                <a:srgbClr val="000099"/>
                              </a:solidFill>
                            </a:rPr>
                            <m:t> </m:t>
                          </m:r>
                          <m:d>
                            <m:dPr>
                              <m:ctrlPr>
                                <a:rPr lang="it-IT" sz="2400" b="0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l-GR" sz="2400" i="1" dirty="0">
                                  <a:solidFill>
                                    <a:srgbClr val="000099"/>
                                  </a:solidFill>
                                </a:rPr>
                                <m:t>π</m:t>
                              </m:r>
                              <m:r>
                                <m:rPr>
                                  <m:nor/>
                                </m:rPr>
                                <a:rPr lang="it-IT" sz="2400" i="1" dirty="0">
                                  <a:solidFill>
                                    <a:srgbClr val="000099"/>
                                  </a:solidFill>
                                </a:rPr>
                                <m:t>+</m:t>
                              </m:r>
                              <m:r>
                                <m:rPr>
                                  <m:nor/>
                                </m:rPr>
                                <a:rPr lang="el-GR" sz="2400" i="1" dirty="0">
                                  <a:solidFill>
                                    <a:srgbClr val="000099"/>
                                  </a:solidFill>
                                </a:rPr>
                                <m:t>γ</m:t>
                              </m:r>
                            </m:e>
                          </m:d>
                          <m:r>
                            <a:rPr lang="it-IT" sz="2400" i="1">
                              <a:solidFill>
                                <a:srgbClr val="000099"/>
                              </a:solidFill>
                              <a:latin typeface="Cambria Math"/>
                            </a:rPr>
                            <m:t>∙</m:t>
                          </m:r>
                          <m:r>
                            <a:rPr lang="it-IT" sz="2400" i="1">
                              <a:solidFill>
                                <a:srgbClr val="000099"/>
                              </a:solidFill>
                              <a:latin typeface="Cambria Math"/>
                            </a:rPr>
                            <m:t>𝐷</m:t>
                          </m:r>
                        </m:num>
                        <m:den>
                          <m:r>
                            <a:rPr lang="it-IT" sz="2400" i="1">
                              <a:solidFill>
                                <a:srgbClr val="000099"/>
                              </a:solidFill>
                              <a:latin typeface="Cambria Math"/>
                            </a:rPr>
                            <m:t>𝑌</m:t>
                          </m:r>
                        </m:den>
                      </m:f>
                    </m:oMath>
                  </m:oMathPara>
                </a14:m>
                <a:endParaRPr lang="en-US" sz="2400" i="1" dirty="0" smtClean="0">
                  <a:solidFill>
                    <a:srgbClr val="000099"/>
                  </a:solidFill>
                </a:endParaRPr>
              </a:p>
              <a:p>
                <a:pPr algn="l">
                  <a:lnSpc>
                    <a:spcPct val="114000"/>
                  </a:lnSpc>
                  <a:spcBef>
                    <a:spcPts val="1200"/>
                  </a:spcBef>
                </a:pPr>
                <a:r>
                  <a:rPr lang="it-IT" sz="1800" i="1" dirty="0" smtClean="0">
                    <a:solidFill>
                      <a:schemeClr val="tx1"/>
                    </a:solidFill>
                  </a:rPr>
                  <a:t>Tenendo presente questa espressione, possiamo formulare questa definizione di </a:t>
                </a:r>
                <a:r>
                  <a:rPr lang="it-IT" sz="1800" b="1" i="1" dirty="0" smtClean="0">
                    <a:solidFill>
                      <a:srgbClr val="000099"/>
                    </a:solidFill>
                  </a:rPr>
                  <a:t>(in)sostenibilità </a:t>
                </a:r>
                <a:r>
                  <a:rPr lang="it-IT" sz="1800" i="1" dirty="0" smtClean="0">
                    <a:solidFill>
                      <a:schemeClr val="tx1"/>
                    </a:solidFill>
                  </a:rPr>
                  <a:t>del debito:</a:t>
                </a:r>
              </a:p>
              <a:p>
                <a:pPr marL="342900" indent="-342900" algn="l">
                  <a:lnSpc>
                    <a:spcPct val="114000"/>
                  </a:lnSpc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it-IT" sz="1800" dirty="0" smtClean="0">
                    <a:solidFill>
                      <a:srgbClr val="000099"/>
                    </a:solidFill>
                  </a:rPr>
                  <a:t>Il debito pubblico è </a:t>
                </a:r>
                <a:r>
                  <a:rPr lang="it-IT" sz="1800" b="1" dirty="0" smtClean="0">
                    <a:solidFill>
                      <a:srgbClr val="000099"/>
                    </a:solidFill>
                  </a:rPr>
                  <a:t>insostenibile</a:t>
                </a:r>
                <a:r>
                  <a:rPr lang="it-IT" sz="1800" dirty="0" smtClean="0">
                    <a:solidFill>
                      <a:srgbClr val="000099"/>
                    </a:solidFill>
                  </a:rPr>
                  <a:t> se, data la crescita del PIL nominale, lo stato non riesce (nella media di un ciclo economico) a generare un avanzo primario sufficiente ad arrestare la crescita del rapporto debito/PIL, </a:t>
                </a:r>
              </a:p>
              <a:p>
                <a:pPr algn="l"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sz="1800" i="1" dirty="0" smtClean="0">
                    <a:solidFill>
                      <a:schemeClr val="tx1"/>
                    </a:solidFill>
                  </a:rPr>
                  <a:t>       </a:t>
                </a:r>
                <a:r>
                  <a:rPr lang="it-IT" sz="1800" i="1" dirty="0" smtClean="0">
                    <a:solidFill>
                      <a:schemeClr val="tx1"/>
                    </a:solidFill>
                  </a:rPr>
                  <a:t>ossia, il debito è </a:t>
                </a:r>
                <a:r>
                  <a:rPr lang="it-IT" sz="1800" i="1" dirty="0" smtClean="0">
                    <a:solidFill>
                      <a:srgbClr val="FF0000"/>
                    </a:solidFill>
                  </a:rPr>
                  <a:t>insostenibile</a:t>
                </a:r>
                <a:r>
                  <a:rPr lang="it-IT" sz="1800" i="1" dirty="0" smtClean="0">
                    <a:solidFill>
                      <a:schemeClr val="tx1"/>
                    </a:solidFill>
                  </a:rPr>
                  <a:t> / costante in rapporto al PIL  / </a:t>
                </a:r>
                <a:r>
                  <a:rPr lang="it-IT" sz="1800" i="1" dirty="0" smtClean="0">
                    <a:solidFill>
                      <a:srgbClr val="00B050"/>
                    </a:solidFill>
                  </a:rPr>
                  <a:t>sostenibile </a:t>
                </a:r>
                <a:r>
                  <a:rPr lang="it-IT" sz="1800" i="1" dirty="0" smtClean="0">
                    <a:solidFill>
                      <a:schemeClr val="tx1"/>
                    </a:solidFill>
                  </a:rPr>
                  <a:t>  </a:t>
                </a:r>
              </a:p>
              <a:p>
                <a:pPr algn="l"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sz="1800" i="1" dirty="0" smtClean="0">
                    <a:solidFill>
                      <a:schemeClr val="tx1"/>
                    </a:solidFill>
                  </a:rPr>
                  <a:t>      … a seconda che nel lungo periodo</a:t>
                </a:r>
                <a14:m>
                  <m:oMath xmlns:m="http://schemas.openxmlformats.org/officeDocument/2006/math">
                    <m:r>
                      <a:rPr lang="it-IT" sz="24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en-US" sz="24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4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num>
                      <m:den>
                        <m:r>
                          <a:rPr lang="it-IT" sz="2400" b="1" i="1">
                            <a:solidFill>
                              <a:srgbClr val="000099"/>
                            </a:solidFill>
                            <a:latin typeface="Cambria Math"/>
                          </a:rPr>
                          <m:t>𝒀</m:t>
                        </m:r>
                      </m:den>
                    </m:f>
                    <m:r>
                      <a:rPr lang="it-IT" sz="2400" b="0" i="1" smtClean="0">
                        <a:solidFill>
                          <a:srgbClr val="000099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sz="1800" i="1" dirty="0" smtClean="0">
                    <a:solidFill>
                      <a:schemeClr val="tx1"/>
                    </a:solidFill>
                  </a:rPr>
                  <a:t>  sia </a:t>
                </a:r>
                <a:r>
                  <a:rPr lang="it-IT" sz="1800" i="1" dirty="0" smtClean="0">
                    <a:solidFill>
                      <a:srgbClr val="FF0000"/>
                    </a:solidFill>
                  </a:rPr>
                  <a:t>MINORE</a:t>
                </a:r>
                <a:r>
                  <a:rPr lang="it-IT" sz="1800" i="1" dirty="0" smtClean="0">
                    <a:solidFill>
                      <a:schemeClr val="tx1"/>
                    </a:solidFill>
                  </a:rPr>
                  <a:t> / UGUALE / </a:t>
                </a:r>
                <a:r>
                  <a:rPr lang="it-IT" sz="1800" i="1" dirty="0" smtClean="0">
                    <a:solidFill>
                      <a:srgbClr val="00B050"/>
                    </a:solidFill>
                  </a:rPr>
                  <a:t>MAGGIORE</a:t>
                </a:r>
                <a:r>
                  <a:rPr lang="it-IT" sz="1800" i="1" dirty="0" smtClean="0">
                    <a:solidFill>
                      <a:schemeClr val="tx1"/>
                    </a:solidFill>
                  </a:rPr>
                  <a:t> di</a:t>
                </a:r>
              </a:p>
              <a:p>
                <a:pPr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sz="1800" i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4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endChr m:val="]"/>
                            <m:ctrlPr>
                              <a:rPr lang="it-IT" sz="24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400" b="1" i="1" dirty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  <m:r>
                              <a:rPr lang="it-IT" sz="24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it-IT" sz="24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𝑫</m:t>
                            </m:r>
                            <m:r>
                              <a:rPr lang="it-IT" sz="2400" b="1" i="1" baseline="-2500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  <m:r>
                          <a:rPr lang="it-IT" sz="24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d>
                          <m:dPr>
                            <m:ctrlPr>
                              <a:rPr lang="it-IT" sz="24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l-GR" sz="2400" b="1" i="1" dirty="0">
                                <a:solidFill>
                                  <a:srgbClr val="000099"/>
                                </a:solidFill>
                              </a:rPr>
                              <m:t>π</m:t>
                            </m:r>
                            <m:r>
                              <m:rPr>
                                <m:nor/>
                              </m:rPr>
                              <a:rPr lang="it-IT" sz="2400" b="1" i="1" dirty="0">
                                <a:solidFill>
                                  <a:srgbClr val="000099"/>
                                </a:solidFill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el-GR" sz="2400" b="1" i="1" dirty="0">
                                <a:solidFill>
                                  <a:srgbClr val="000099"/>
                                </a:solidFill>
                              </a:rPr>
                              <m:t>γ</m:t>
                            </m:r>
                          </m:e>
                        </m:d>
                        <m:r>
                          <a:rPr lang="it-IT" sz="24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it-IT" sz="24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</m:num>
                      <m:den>
                        <m:r>
                          <a:rPr lang="it-IT" sz="24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𝒀</m:t>
                        </m:r>
                      </m:den>
                    </m:f>
                  </m:oMath>
                </a14:m>
                <a:r>
                  <a:rPr lang="it-IT" sz="2400" b="1" dirty="0" smtClean="0">
                    <a:solidFill>
                      <a:srgbClr val="000099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4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it-IT" sz="24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4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  <m:r>
                              <a:rPr lang="it-IT" sz="24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  −</m:t>
                            </m:r>
                            <m:r>
                              <m:rPr>
                                <m:nor/>
                              </m:rPr>
                              <a:rPr lang="it-IT" sz="2400" b="1" i="1" smtClean="0">
                                <a:solidFill>
                                  <a:srgbClr val="000099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l-GR" sz="2400" b="1" i="1" dirty="0">
                                <a:solidFill>
                                  <a:srgbClr val="000099"/>
                                </a:solidFill>
                              </a:rPr>
                              <m:t>π</m:t>
                            </m:r>
                            <m:r>
                              <m:rPr>
                                <m:nor/>
                              </m:rPr>
                              <a:rPr lang="it-IT" sz="2400" b="1" i="1" dirty="0" smtClean="0">
                                <a:solidFill>
                                  <a:srgbClr val="000099"/>
                                </a:solidFill>
                              </a:rPr>
                              <m:t> − </m:t>
                            </m:r>
                            <m:r>
                              <m:rPr>
                                <m:nor/>
                              </m:rPr>
                              <a:rPr lang="el-GR" sz="2400" b="1" i="1" dirty="0">
                                <a:solidFill>
                                  <a:srgbClr val="000099"/>
                                </a:solidFill>
                              </a:rPr>
                              <m:t>γ</m:t>
                            </m:r>
                          </m:e>
                        </m:d>
                        <m:r>
                          <a:rPr lang="it-IT" sz="24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it-IT" sz="24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</m:num>
                      <m:den>
                        <m:r>
                          <a:rPr lang="it-IT" sz="24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𝒀</m:t>
                        </m:r>
                      </m:den>
                    </m:f>
                  </m:oMath>
                </a14:m>
                <a:endParaRPr lang="en-US" sz="2400" dirty="0" smtClean="0">
                  <a:solidFill>
                    <a:srgbClr val="000099"/>
                  </a:solidFill>
                </a:endParaRPr>
              </a:p>
              <a:p>
                <a:pPr algn="l">
                  <a:lnSpc>
                    <a:spcPct val="114000"/>
                  </a:lnSpc>
                  <a:spcBef>
                    <a:spcPts val="1800"/>
                  </a:spcBef>
                </a:pPr>
                <a:r>
                  <a:rPr lang="it-IT" sz="1800" i="1" dirty="0" smtClean="0">
                    <a:solidFill>
                      <a:schemeClr val="tx1"/>
                    </a:solidFill>
                  </a:rPr>
                  <a:t>Esempio</a:t>
                </a:r>
                <a:r>
                  <a:rPr lang="it-IT" sz="1800" dirty="0" smtClean="0">
                    <a:solidFill>
                      <a:schemeClr val="tx1"/>
                    </a:solidFill>
                  </a:rPr>
                  <a:t>:  Se  i = 15% ;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1800" i="1" dirty="0">
                        <a:solidFill>
                          <a:schemeClr val="tx1"/>
                        </a:solidFill>
                      </a:rPr>
                      <m:t>π</m:t>
                    </m:r>
                    <m:r>
                      <m:rPr>
                        <m:nor/>
                      </m:rPr>
                      <a:rPr lang="it-IT" sz="1800" i="1" dirty="0">
                        <a:solidFill>
                          <a:schemeClr val="tx1"/>
                        </a:solidFill>
                      </a:rPr>
                      <m:t>+</m:t>
                    </m:r>
                    <m:r>
                      <m:rPr>
                        <m:nor/>
                      </m:rPr>
                      <a:rPr lang="el-GR" sz="1800" i="1" dirty="0">
                        <a:solidFill>
                          <a:schemeClr val="tx1"/>
                        </a:solidFill>
                      </a:rPr>
                      <m:t>γ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= 3% ;  D/Y = 200%,   </a:t>
                </a:r>
                <a:r>
                  <a:rPr lang="en-US" sz="1800" dirty="0" smtClean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 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it-IT" sz="1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1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  <m:r>
                              <a:rPr lang="it-IT" sz="1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 −</m:t>
                            </m:r>
                            <m:r>
                              <m:rPr>
                                <m:nor/>
                              </m:rPr>
                              <a:rPr lang="it-IT" sz="1800" b="1" i="1">
                                <a:solidFill>
                                  <a:schemeClr val="tx1"/>
                                </a:solidFill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l-GR" sz="1800" b="1" i="1" dirty="0">
                                <a:solidFill>
                                  <a:schemeClr val="tx1"/>
                                </a:solidFill>
                              </a:rPr>
                              <m:t>π</m:t>
                            </m:r>
                            <m:r>
                              <m:rPr>
                                <m:nor/>
                              </m:rPr>
                              <a:rPr lang="it-IT" sz="1800" b="1" i="1" dirty="0">
                                <a:solidFill>
                                  <a:schemeClr val="tx1"/>
                                </a:solidFill>
                              </a:rPr>
                              <m:t> − </m:t>
                            </m:r>
                            <m:r>
                              <m:rPr>
                                <m:nor/>
                              </m:rPr>
                              <a:rPr lang="el-GR" sz="1800" b="1" i="1" dirty="0">
                                <a:solidFill>
                                  <a:schemeClr val="tx1"/>
                                </a:solidFill>
                              </a:rPr>
                              <m:t>γ</m:t>
                            </m:r>
                          </m:e>
                        </m:d>
                        <m:r>
                          <a:rPr lang="it-IT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it-IT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</m:num>
                      <m:den>
                        <m:r>
                          <a:rPr lang="it-IT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𝒀</m:t>
                        </m:r>
                      </m:den>
                    </m:f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= 24%.</a:t>
                </a:r>
              </a:p>
              <a:p>
                <a:pPr marL="900000" algn="l"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it-IT" sz="1800" dirty="0" smtClean="0">
                    <a:solidFill>
                      <a:schemeClr val="tx1"/>
                    </a:solidFill>
                  </a:rPr>
                  <a:t>Questo vuol dire che sarebbe necessario un avanzo primario almeno del 24% del </a:t>
                </a:r>
                <a:r>
                  <a:rPr lang="it-IT" sz="1800" dirty="0" err="1" smtClean="0">
                    <a:solidFill>
                      <a:schemeClr val="tx1"/>
                    </a:solidFill>
                  </a:rPr>
                  <a:t>Pil</a:t>
                </a:r>
                <a:r>
                  <a:rPr lang="it-IT" sz="1800" dirty="0" smtClean="0">
                    <a:solidFill>
                      <a:schemeClr val="tx1"/>
                    </a:solidFill>
                  </a:rPr>
                  <a:t> per arrestare la crescita del debito. Impossibile!</a:t>
                </a:r>
                <a:endParaRPr lang="en-US" sz="1800" dirty="0" smtClean="0">
                  <a:solidFill>
                    <a:schemeClr val="tx1"/>
                  </a:solidFill>
                </a:endParaRPr>
              </a:p>
              <a:p>
                <a:pPr algn="l">
                  <a:lnSpc>
                    <a:spcPct val="114000"/>
                  </a:lnSpc>
                  <a:spcBef>
                    <a:spcPts val="600"/>
                  </a:spcBef>
                </a:pPr>
                <a:endParaRPr lang="en-US" sz="2400" dirty="0">
                  <a:solidFill>
                    <a:srgbClr val="000099"/>
                  </a:solidFill>
                </a:endParaRPr>
              </a:p>
            </p:txBody>
          </p:sp>
        </mc:Choice>
        <mc:Fallback>
          <p:sp>
            <p:nvSpPr>
              <p:cNvPr id="8" name="Segnaposto piè di pagina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175" y="912990"/>
                <a:ext cx="10818941" cy="5130222"/>
              </a:xfrm>
              <a:prstGeom prst="rect">
                <a:avLst/>
              </a:prstGeom>
              <a:blipFill rotWithShape="0">
                <a:blip r:embed="rId3"/>
                <a:stretch>
                  <a:fillRect l="-451" b="-35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ttangolo 3"/>
          <p:cNvSpPr/>
          <p:nvPr/>
        </p:nvSpPr>
        <p:spPr>
          <a:xfrm>
            <a:off x="3375080" y="4758463"/>
            <a:ext cx="184731" cy="390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endParaRPr lang="it-IT" dirty="0"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25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1BD0A45-572F-4384-A1A7-A9F6570B1FAB}" type="slidenum">
              <a:rPr lang="en-US" smtClean="0"/>
              <a:t>27</a:t>
            </a:fld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526473" y="112050"/>
            <a:ext cx="89720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rgbClr val="005A5A"/>
                </a:solidFill>
              </a:rPr>
              <a:t>9.   Conseguenze dell’insostenibilità del debito</a:t>
            </a:r>
            <a:endParaRPr lang="en-US" sz="2400" b="1" dirty="0">
              <a:solidFill>
                <a:srgbClr val="005A5A"/>
              </a:solidFill>
            </a:endParaRPr>
          </a:p>
        </p:txBody>
      </p:sp>
      <p:sp>
        <p:nvSpPr>
          <p:cNvPr id="7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679175" y="6361386"/>
            <a:ext cx="3178629" cy="365125"/>
          </a:xfrm>
        </p:spPr>
        <p:txBody>
          <a:bodyPr/>
          <a:lstStyle/>
          <a:p>
            <a:pPr algn="l"/>
            <a:r>
              <a:rPr lang="en-US" smtClean="0"/>
              <a:t>Lez. 17: Debito pubblico</a:t>
            </a:r>
            <a:endParaRPr lang="en-US" dirty="0"/>
          </a:p>
        </p:txBody>
      </p:sp>
      <p:sp>
        <p:nvSpPr>
          <p:cNvPr id="8" name="Segnaposto piè di pagina 3"/>
          <p:cNvSpPr txBox="1">
            <a:spLocks/>
          </p:cNvSpPr>
          <p:nvPr/>
        </p:nvSpPr>
        <p:spPr>
          <a:xfrm>
            <a:off x="679175" y="792198"/>
            <a:ext cx="10818941" cy="534063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4000"/>
              </a:lnSpc>
              <a:spcBef>
                <a:spcPts val="600"/>
              </a:spcBef>
            </a:pPr>
            <a:r>
              <a:rPr lang="it-IT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Se il rapporto debito/PIL continua a crescere, </a:t>
            </a:r>
          </a:p>
          <a:p>
            <a:pPr algn="l">
              <a:lnSpc>
                <a:spcPct val="114000"/>
              </a:lnSpc>
              <a:spcBef>
                <a:spcPts val="600"/>
              </a:spcBef>
            </a:pPr>
            <a:r>
              <a:rPr lang="it-IT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gli acquirenti del debito cominceranno a </a:t>
            </a:r>
            <a:r>
              <a:rPr lang="it-IT" sz="1800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dubitare</a:t>
            </a:r>
            <a:r>
              <a:rPr lang="it-IT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che lo stato:</a:t>
            </a:r>
          </a:p>
          <a:p>
            <a:pPr marL="914400" lvl="1" indent="-457200">
              <a:lnSpc>
                <a:spcPct val="114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dirty="0" smtClean="0">
                <a:solidFill>
                  <a:schemeClr val="tx1"/>
                </a:solidFill>
                <a:latin typeface="Calibri" panose="020F0502020204030204" pitchFamily="34" charset="0"/>
              </a:rPr>
              <a:t>possa continuare a pagare gli interessi sul debito già emesso</a:t>
            </a:r>
          </a:p>
          <a:p>
            <a:pPr marL="914400" lvl="1" indent="-457200">
              <a:lnSpc>
                <a:spcPct val="114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dirty="0" smtClean="0">
                <a:latin typeface="Calibri" panose="020F0502020204030204" pitchFamily="34" charset="0"/>
              </a:rPr>
              <a:t>sia in grado di rimborsare il debito in scadenza.</a:t>
            </a:r>
          </a:p>
          <a:p>
            <a:pPr algn="l">
              <a:lnSpc>
                <a:spcPct val="114000"/>
              </a:lnSpc>
              <a:spcBef>
                <a:spcPts val="600"/>
              </a:spcBef>
            </a:pPr>
            <a:r>
              <a:rPr lang="it-IT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 questo caso, ci potranno essere </a:t>
            </a:r>
            <a:r>
              <a:rPr lang="it-IT" sz="1800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due</a:t>
            </a:r>
            <a:r>
              <a:rPr lang="it-IT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conseguenze immediate:</a:t>
            </a:r>
          </a:p>
          <a:p>
            <a:pPr marL="457200" indent="-457200" algn="l">
              <a:lnSpc>
                <a:spcPct val="114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Poiché percepiscono un aumento del rischio, gli acquirenti pretenderanno un </a:t>
            </a:r>
            <a:r>
              <a:rPr lang="it-IT" sz="1800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tasso d’interesse più elevato</a:t>
            </a:r>
            <a:r>
              <a:rPr lang="it-IT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. Questo, però, ha un </a:t>
            </a:r>
            <a:r>
              <a:rPr lang="it-IT" sz="1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effetto perverso</a:t>
            </a:r>
            <a:r>
              <a:rPr lang="it-IT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: infatti interessi più elevati accelerano la crescita del debito!</a:t>
            </a:r>
          </a:p>
          <a:p>
            <a:pPr marL="457200" indent="-457200" algn="l">
              <a:lnSpc>
                <a:spcPct val="114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Gli investitori meno propensi al rischio diserteranno le aste di emissione: lo stato </a:t>
            </a:r>
            <a:r>
              <a:rPr lang="it-IT" sz="1800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non riesce più a collocare nuovo debito</a:t>
            </a:r>
            <a:r>
              <a:rPr lang="it-IT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, né per finanziare gli interessi sul vecchio, né per pagare altre spese.</a:t>
            </a:r>
          </a:p>
        </p:txBody>
      </p:sp>
      <p:sp>
        <p:nvSpPr>
          <p:cNvPr id="4" name="Rettangolo 3"/>
          <p:cNvSpPr/>
          <p:nvPr/>
        </p:nvSpPr>
        <p:spPr>
          <a:xfrm>
            <a:off x="3375080" y="4758463"/>
            <a:ext cx="184731" cy="390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endParaRPr lang="it-IT" dirty="0"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29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1BD0A45-572F-4384-A1A7-A9F6570B1FAB}" type="slidenum">
              <a:rPr lang="en-US" smtClean="0"/>
              <a:t>28</a:t>
            </a:fld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526473" y="112050"/>
            <a:ext cx="89720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005A5A"/>
                </a:solidFill>
              </a:rPr>
              <a:t>Conseguenze dell’insostenibilità del </a:t>
            </a:r>
            <a:r>
              <a:rPr lang="it-IT" sz="2400" dirty="0" smtClean="0">
                <a:solidFill>
                  <a:srgbClr val="005A5A"/>
                </a:solidFill>
              </a:rPr>
              <a:t>debito   </a:t>
            </a:r>
            <a:r>
              <a:rPr lang="it-IT" sz="2800" dirty="0" smtClean="0">
                <a:solidFill>
                  <a:srgbClr val="005A5A"/>
                </a:solidFill>
              </a:rPr>
              <a:t>-   2</a:t>
            </a:r>
            <a:endParaRPr lang="en-US" sz="2800" dirty="0" smtClean="0">
              <a:solidFill>
                <a:srgbClr val="005A5A"/>
              </a:solidFill>
            </a:endParaRPr>
          </a:p>
        </p:txBody>
      </p:sp>
      <p:sp>
        <p:nvSpPr>
          <p:cNvPr id="7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679175" y="6492020"/>
            <a:ext cx="3178629" cy="365125"/>
          </a:xfrm>
        </p:spPr>
        <p:txBody>
          <a:bodyPr/>
          <a:lstStyle/>
          <a:p>
            <a:pPr algn="l"/>
            <a:r>
              <a:rPr lang="en-US" smtClean="0"/>
              <a:t>Lez. 17: Debito pubblico</a:t>
            </a:r>
            <a:endParaRPr lang="en-US" dirty="0"/>
          </a:p>
        </p:txBody>
      </p:sp>
      <p:sp>
        <p:nvSpPr>
          <p:cNvPr id="8" name="Segnaposto piè di pagina 3"/>
          <p:cNvSpPr txBox="1">
            <a:spLocks/>
          </p:cNvSpPr>
          <p:nvPr/>
        </p:nvSpPr>
        <p:spPr>
          <a:xfrm>
            <a:off x="665922" y="1015716"/>
            <a:ext cx="10818941" cy="534063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4000"/>
              </a:lnSpc>
              <a:spcBef>
                <a:spcPts val="600"/>
              </a:spcBef>
            </a:pPr>
            <a:r>
              <a:rPr lang="it-IT" sz="1800" i="1" dirty="0">
                <a:solidFill>
                  <a:schemeClr val="tx1"/>
                </a:solidFill>
                <a:latin typeface="Calibri" panose="020F0502020204030204" pitchFamily="34" charset="0"/>
              </a:rPr>
              <a:t>A questo punto, ci sono due vie d’uscita:</a:t>
            </a:r>
          </a:p>
          <a:p>
            <a:pPr marL="457200" indent="-457200" algn="l">
              <a:lnSpc>
                <a:spcPct val="114000"/>
              </a:lnSpc>
              <a:spcBef>
                <a:spcPts val="600"/>
              </a:spcBef>
              <a:buFont typeface="+mj-lt"/>
              <a:buAutoNum type="alphaUcPeriod"/>
            </a:pPr>
            <a:r>
              <a:rPr lang="it-IT" sz="1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Lo stato ricorre alla BC</a:t>
            </a:r>
            <a:r>
              <a:rPr lang="it-IT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. </a:t>
            </a:r>
          </a:p>
          <a:p>
            <a:pPr lvl="1">
              <a:lnSpc>
                <a:spcPct val="114000"/>
              </a:lnSpc>
            </a:pPr>
            <a:r>
              <a:rPr lang="it-IT" dirty="0" smtClean="0">
                <a:solidFill>
                  <a:schemeClr val="tx1"/>
                </a:solidFill>
                <a:latin typeface="Calibri" panose="020F0502020204030204" pitchFamily="34" charset="0"/>
              </a:rPr>
              <a:t>La BC interviene direttamente </a:t>
            </a:r>
            <a:r>
              <a:rPr lang="it-IT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sul mercato primario </a:t>
            </a:r>
            <a:r>
              <a:rPr lang="it-IT" dirty="0" smtClean="0">
                <a:solidFill>
                  <a:schemeClr val="tx1"/>
                </a:solidFill>
                <a:latin typeface="Calibri" panose="020F0502020204030204" pitchFamily="34" charset="0"/>
              </a:rPr>
              <a:t>(mercato delle nuove emissioni) e acquista il debito che lo stato non riesce a collocare altrimenti.  </a:t>
            </a:r>
          </a:p>
          <a:p>
            <a:pPr lvl="1">
              <a:lnSpc>
                <a:spcPct val="114000"/>
              </a:lnSpc>
            </a:pPr>
            <a:r>
              <a:rPr lang="it-IT" dirty="0" smtClean="0">
                <a:solidFill>
                  <a:schemeClr val="tx1"/>
                </a:solidFill>
                <a:latin typeface="Calibri" panose="020F0502020204030204" pitchFamily="34" charset="0"/>
              </a:rPr>
              <a:t>In alternativa, può anche intervenire </a:t>
            </a:r>
            <a:r>
              <a:rPr lang="it-IT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sul mercato secondario</a:t>
            </a:r>
            <a:r>
              <a:rPr lang="it-IT" dirty="0" smtClean="0">
                <a:solidFill>
                  <a:schemeClr val="tx1"/>
                </a:solidFill>
                <a:latin typeface="Calibri" panose="020F0502020204030204" pitchFamily="34" charset="0"/>
              </a:rPr>
              <a:t>, acquistando titoli già in mano ai privati, e facendone alzare i prezzi. </a:t>
            </a:r>
          </a:p>
          <a:p>
            <a:pPr algn="l">
              <a:lnSpc>
                <a:spcPct val="114000"/>
              </a:lnSpc>
              <a:spcBef>
                <a:spcPts val="1200"/>
              </a:spcBef>
            </a:pPr>
            <a:r>
              <a:rPr lang="it-IT" sz="18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Questo ha diverse implicazioni</a:t>
            </a:r>
            <a:r>
              <a:rPr lang="it-IT" sz="1800" dirty="0" smtClean="0">
                <a:latin typeface="Calibri" panose="020F0502020204030204" pitchFamily="34" charset="0"/>
              </a:rPr>
              <a:t>:</a:t>
            </a:r>
          </a:p>
          <a:p>
            <a:pPr marL="360000" lvl="1" indent="-34290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 smtClean="0">
                <a:latin typeface="Calibri" panose="020F0502020204030204" pitchFamily="34" charset="0"/>
              </a:rPr>
              <a:t>Per acquistare il debito, la BC stampa nuova moneta («</a:t>
            </a:r>
            <a:r>
              <a:rPr lang="it-IT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monetizzazione</a:t>
            </a:r>
            <a:r>
              <a:rPr lang="it-IT" dirty="0" smtClean="0">
                <a:latin typeface="Calibri" panose="020F0502020204030204" pitchFamily="34" charset="0"/>
              </a:rPr>
              <a:t>» del debito)</a:t>
            </a:r>
          </a:p>
          <a:p>
            <a:pPr marL="360000" lvl="1" indent="-34290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  <a:latin typeface="Calibri" panose="020F0502020204030204" pitchFamily="34" charset="0"/>
              </a:rPr>
              <a:t>Quando entra in circolazione, la nuova moneta genera un aumento dei prezzi, e quindi un aumento del PIL nominale: il rapporto </a:t>
            </a:r>
            <a:r>
              <a:rPr lang="it-IT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debito/PIL diminuisce.</a:t>
            </a:r>
          </a:p>
          <a:p>
            <a:pPr marL="360000" lvl="1" indent="-34290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 smtClean="0">
                <a:latin typeface="Calibri" panose="020F0502020204030204" pitchFamily="34" charset="0"/>
              </a:rPr>
              <a:t>Il debito (il cui valore nominale è fisso) vale ora di meno in rapporto al potere d’acquisto dei redditi (il cui valore nominale è cresciuto): </a:t>
            </a:r>
          </a:p>
          <a:p>
            <a:pPr marL="817200" lvl="2" indent="-34290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 smtClean="0">
                <a:latin typeface="Calibri" panose="020F0502020204030204" pitchFamily="34" charset="0"/>
              </a:rPr>
              <a:t>il valore reale dei titoli già collocati presso i privati diminuisce: è la </a:t>
            </a:r>
            <a:r>
              <a:rPr lang="it-IT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tassa da inflazione.</a:t>
            </a:r>
          </a:p>
        </p:txBody>
      </p:sp>
      <p:sp>
        <p:nvSpPr>
          <p:cNvPr id="4" name="Rettangolo 3"/>
          <p:cNvSpPr/>
          <p:nvPr/>
        </p:nvSpPr>
        <p:spPr>
          <a:xfrm>
            <a:off x="3375080" y="4758463"/>
            <a:ext cx="184731" cy="390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endParaRPr lang="it-IT" dirty="0"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61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1BD0A45-572F-4384-A1A7-A9F6570B1FAB}" type="slidenum">
              <a:rPr lang="en-US" smtClean="0"/>
              <a:t>29</a:t>
            </a:fld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484908" y="72000"/>
            <a:ext cx="89720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005A5A"/>
                </a:solidFill>
              </a:rPr>
              <a:t>Conseguenze dell’insostenibilità del debito   </a:t>
            </a:r>
            <a:r>
              <a:rPr lang="it-IT" sz="2800" dirty="0">
                <a:solidFill>
                  <a:srgbClr val="005A5A"/>
                </a:solidFill>
              </a:rPr>
              <a:t>-   </a:t>
            </a:r>
            <a:r>
              <a:rPr lang="it-IT" sz="2800" dirty="0" smtClean="0">
                <a:solidFill>
                  <a:srgbClr val="005A5A"/>
                </a:solidFill>
              </a:rPr>
              <a:t>3</a:t>
            </a:r>
            <a:endParaRPr lang="en-US" sz="2800" dirty="0">
              <a:solidFill>
                <a:srgbClr val="005A5A"/>
              </a:solidFill>
            </a:endParaRPr>
          </a:p>
        </p:txBody>
      </p:sp>
      <p:sp>
        <p:nvSpPr>
          <p:cNvPr id="7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679175" y="6492020"/>
            <a:ext cx="3178629" cy="365125"/>
          </a:xfrm>
        </p:spPr>
        <p:txBody>
          <a:bodyPr/>
          <a:lstStyle/>
          <a:p>
            <a:pPr algn="l"/>
            <a:r>
              <a:rPr lang="en-US" smtClean="0"/>
              <a:t>Lez. 17: Debito pubblico</a:t>
            </a:r>
            <a:endParaRPr lang="en-US" dirty="0"/>
          </a:p>
        </p:txBody>
      </p:sp>
      <p:sp>
        <p:nvSpPr>
          <p:cNvPr id="8" name="Segnaposto piè di pagina 3"/>
          <p:cNvSpPr txBox="1">
            <a:spLocks/>
          </p:cNvSpPr>
          <p:nvPr/>
        </p:nvSpPr>
        <p:spPr>
          <a:xfrm>
            <a:off x="665922" y="1015716"/>
            <a:ext cx="10818941" cy="534063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4000"/>
              </a:lnSpc>
              <a:spcBef>
                <a:spcPts val="600"/>
              </a:spcBef>
            </a:pPr>
            <a:r>
              <a:rPr lang="it-IT" sz="18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La seconda via </a:t>
            </a:r>
            <a:r>
              <a:rPr lang="it-IT" sz="1800" i="1" dirty="0">
                <a:solidFill>
                  <a:schemeClr val="tx1"/>
                </a:solidFill>
                <a:latin typeface="Calibri" panose="020F0502020204030204" pitchFamily="34" charset="0"/>
              </a:rPr>
              <a:t>d’uscita:</a:t>
            </a:r>
          </a:p>
          <a:p>
            <a:pPr marL="457200" indent="-457200" algn="l">
              <a:lnSpc>
                <a:spcPct val="114000"/>
              </a:lnSpc>
              <a:spcBef>
                <a:spcPts val="600"/>
              </a:spcBef>
              <a:buFont typeface="+mj-lt"/>
              <a:buAutoNum type="alphaUcPeriod" startAt="2"/>
            </a:pPr>
            <a:r>
              <a:rPr lang="it-IT" sz="1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Lo stato propone unilateralmente una </a:t>
            </a:r>
            <a:r>
              <a:rPr lang="it-IT" sz="1800" b="1" u="sng" dirty="0" smtClean="0">
                <a:solidFill>
                  <a:srgbClr val="C00000"/>
                </a:solidFill>
                <a:latin typeface="Calibri" panose="020F0502020204030204" pitchFamily="34" charset="0"/>
              </a:rPr>
              <a:t>ristrutturazione</a:t>
            </a:r>
            <a:r>
              <a:rPr lang="it-IT" sz="1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 del debito</a:t>
            </a:r>
            <a:endParaRPr lang="it-IT" sz="1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1">
              <a:lnSpc>
                <a:spcPct val="114000"/>
              </a:lnSpc>
              <a:spcBef>
                <a:spcPts val="600"/>
              </a:spcBef>
            </a:pPr>
            <a:r>
              <a:rPr lang="it-IT" dirty="0" smtClean="0">
                <a:solidFill>
                  <a:schemeClr val="tx1"/>
                </a:solidFill>
                <a:latin typeface="Calibri" panose="020F0502020204030204" pitchFamily="34" charset="0"/>
              </a:rPr>
              <a:t>Questo può avvenire in diversi modi:</a:t>
            </a:r>
          </a:p>
          <a:p>
            <a:pPr marL="540000" lvl="1" indent="-342900" algn="just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Bancarotta totale o parziale</a:t>
            </a:r>
            <a:r>
              <a:rPr lang="it-IT" dirty="0" smtClean="0">
                <a:solidFill>
                  <a:schemeClr val="tx1"/>
                </a:solidFill>
                <a:latin typeface="Calibri" panose="020F0502020204030204" pitchFamily="34" charset="0"/>
              </a:rPr>
              <a:t>: lo stato disconosce il proprio debito, in tutto </a:t>
            </a:r>
            <a:r>
              <a:rPr lang="it-IT" dirty="0" smtClean="0">
                <a:latin typeface="Calibri" panose="020F0502020204030204" pitchFamily="34" charset="0"/>
              </a:rPr>
              <a:t>o in parte: non pagherà più le cedole, né rimborserà i titoli in scadenza. Se è parziale, questo può riguardare solo alcune categorie di creditori. </a:t>
            </a:r>
          </a:p>
          <a:p>
            <a:pPr marL="1111500" lvl="3" algn="just">
              <a:lnSpc>
                <a:spcPct val="114000"/>
              </a:lnSpc>
              <a:spcBef>
                <a:spcPts val="600"/>
              </a:spcBef>
            </a:pPr>
            <a:r>
              <a:rPr lang="it-IT" i="1" dirty="0" smtClean="0">
                <a:latin typeface="Calibri" panose="020F0502020204030204" pitchFamily="34" charset="0"/>
              </a:rPr>
              <a:t>Ad es.: il debito acquistato dai non-residenti (Russia, 1998), oppure quello interno (Argentina, 2001) o esterno (Argentina, 2005).</a:t>
            </a:r>
          </a:p>
          <a:p>
            <a:pPr marL="540000" lvl="1" indent="-342900" algn="just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Ristrutturazione o rinegoziazione</a:t>
            </a:r>
            <a:r>
              <a:rPr lang="it-IT" dirty="0" smtClean="0">
                <a:latin typeface="Calibri" panose="020F0502020204030204" pitchFamily="34" charset="0"/>
              </a:rPr>
              <a:t>: lo stato propone uno </a:t>
            </a:r>
            <a:r>
              <a:rPr lang="it-IT" b="1" dirty="0" smtClean="0">
                <a:latin typeface="Calibri" panose="020F0502020204030204" pitchFamily="34" charset="0"/>
              </a:rPr>
              <a:t>swap</a:t>
            </a:r>
            <a:r>
              <a:rPr lang="it-IT" dirty="0" smtClean="0">
                <a:latin typeface="Calibri" panose="020F0502020204030204" pitchFamily="34" charset="0"/>
              </a:rPr>
              <a:t>, ossia di sostituire i titoli già collocati con altri di minor valore.</a:t>
            </a:r>
          </a:p>
          <a:p>
            <a:pPr marL="1111500" lvl="3" algn="just">
              <a:lnSpc>
                <a:spcPct val="114000"/>
              </a:lnSpc>
              <a:spcBef>
                <a:spcPts val="600"/>
              </a:spcBef>
            </a:pPr>
            <a:r>
              <a:rPr lang="it-IT" i="1" dirty="0" smtClean="0">
                <a:latin typeface="Calibri" panose="020F0502020204030204" pitchFamily="34" charset="0"/>
              </a:rPr>
              <a:t>Ad es.: titoli il cui valore nominale corrisponde al valore di mercato dei titoli vecchi, ovviamente svalutato nel corso della crisi; titoli dello stesso valore nominale ma con cedole ridotte; titoli con scadenza più lunga</a:t>
            </a:r>
            <a:r>
              <a:rPr lang="it-IT" dirty="0" smtClean="0">
                <a:latin typeface="Calibri" panose="020F0502020204030204" pitchFamily="34" charset="0"/>
              </a:rPr>
              <a:t>.</a:t>
            </a:r>
            <a:endParaRPr lang="it-IT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375080" y="4758463"/>
            <a:ext cx="184731" cy="390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endParaRPr lang="it-IT" dirty="0"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67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1BD0A45-572F-4384-A1A7-A9F6570B1FAB}" type="slidenum">
              <a:rPr lang="en-US" smtClean="0"/>
              <a:t>3</a:t>
            </a:fld>
            <a:endParaRPr lang="en-US"/>
          </a:p>
        </p:txBody>
      </p:sp>
      <p:sp>
        <p:nvSpPr>
          <p:cNvPr id="2" name="Rettangolo 1"/>
          <p:cNvSpPr/>
          <p:nvPr/>
        </p:nvSpPr>
        <p:spPr>
          <a:xfrm>
            <a:off x="526473" y="138548"/>
            <a:ext cx="87201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>
                <a:solidFill>
                  <a:srgbClr val="005A5A"/>
                </a:solidFill>
              </a:rPr>
              <a:t>2.  Perché emettere debito pubblico?</a:t>
            </a:r>
            <a:endParaRPr lang="en-US" sz="2800" b="1" dirty="0" smtClean="0">
              <a:solidFill>
                <a:srgbClr val="005A5A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653143" y="1045032"/>
            <a:ext cx="10954139" cy="4258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338" indent="-287338"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</a:pPr>
            <a:r>
              <a:rPr lang="it-IT" altLang="en-US" dirty="0" smtClean="0"/>
              <a:t>Perché </a:t>
            </a:r>
            <a:r>
              <a:rPr lang="it-IT" altLang="en-US" b="1" dirty="0" smtClean="0">
                <a:solidFill>
                  <a:srgbClr val="000099"/>
                </a:solidFill>
              </a:rPr>
              <a:t>finanziare in disavanzo (deficit)  </a:t>
            </a:r>
            <a:r>
              <a:rPr lang="it-IT" altLang="en-US" dirty="0" smtClean="0"/>
              <a:t>parte della spesa pubblica?</a:t>
            </a:r>
          </a:p>
          <a:p>
            <a:pPr marL="287338" indent="-287338"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</a:pPr>
            <a:r>
              <a:rPr lang="it-IT" altLang="en-US" dirty="0" smtClean="0"/>
              <a:t>Quattro motivi: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+mj-lt"/>
              <a:buAutoNum type="arabicPeriod"/>
            </a:pPr>
            <a:r>
              <a:rPr lang="it-IT" altLang="en-US" dirty="0" smtClean="0"/>
              <a:t>Nel caso di un </a:t>
            </a:r>
            <a:r>
              <a:rPr lang="it-IT" altLang="en-US" b="1" dirty="0" smtClean="0">
                <a:solidFill>
                  <a:srgbClr val="000099"/>
                </a:solidFill>
              </a:rPr>
              <a:t>investimento pubblico</a:t>
            </a:r>
            <a:r>
              <a:rPr lang="it-IT" altLang="en-US" dirty="0" smtClean="0"/>
              <a:t>, che produrrà benefici per molti anni, è logico ripartirne l’onere su diversi periodi. </a:t>
            </a:r>
          </a:p>
          <a:p>
            <a:pPr lvl="2">
              <a:lnSpc>
                <a:spcPct val="114000"/>
              </a:lnSpc>
              <a:buClr>
                <a:schemeClr val="hlink"/>
              </a:buClr>
            </a:pPr>
            <a:r>
              <a:rPr lang="it-IT" altLang="en-US" dirty="0" smtClean="0"/>
              <a:t>Emettere debito equivale a trasferire il costo di una spesa sugli esercizi finanziari e talvolta anche sulle generazioni future.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+mj-lt"/>
              <a:buAutoNum type="arabicPeriod"/>
            </a:pPr>
            <a:r>
              <a:rPr lang="it-IT" altLang="en-US" b="1" dirty="0" smtClean="0"/>
              <a:t>Opportunismo politico</a:t>
            </a:r>
            <a:r>
              <a:rPr lang="it-IT" altLang="en-US" dirty="0" smtClean="0"/>
              <a:t>: Spostare l’onere di pagare la spesa corrente sulle generazioni future (o più semplicemente, rimandare la decisione sui governi futuri)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+mj-lt"/>
              <a:buAutoNum type="arabicPeriod"/>
            </a:pPr>
            <a:r>
              <a:rPr lang="it-IT" altLang="en-US" dirty="0" smtClean="0"/>
              <a:t>Per attuare una </a:t>
            </a:r>
            <a:r>
              <a:rPr lang="it-IT" altLang="en-US" b="1" dirty="0" smtClean="0"/>
              <a:t>PF espansiva </a:t>
            </a:r>
            <a:r>
              <a:rPr lang="it-IT" altLang="en-US" dirty="0" smtClean="0"/>
              <a:t>(a fini di </a:t>
            </a:r>
            <a:r>
              <a:rPr lang="it-IT" altLang="en-US" b="1" dirty="0" smtClean="0">
                <a:solidFill>
                  <a:srgbClr val="000099"/>
                </a:solidFill>
              </a:rPr>
              <a:t>stabilizzazione</a:t>
            </a:r>
            <a:r>
              <a:rPr lang="it-IT" altLang="en-US" dirty="0" smtClean="0"/>
              <a:t> macro-economica)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+mj-lt"/>
              <a:buAutoNum type="arabicPeriod"/>
            </a:pPr>
            <a:r>
              <a:rPr lang="it-IT" altLang="en-US" dirty="0" smtClean="0"/>
              <a:t>Se alcuni </a:t>
            </a:r>
            <a:r>
              <a:rPr lang="it-IT" altLang="en-US" b="1" dirty="0" smtClean="0"/>
              <a:t>flussi di spesa sono variabili nel corso del tempo </a:t>
            </a:r>
            <a:r>
              <a:rPr lang="it-IT" altLang="en-US" dirty="0" smtClean="0"/>
              <a:t>(es.: i sussidi di disoccupazione) è preferibili comunque finanziarli mantenendo </a:t>
            </a:r>
            <a:r>
              <a:rPr lang="it-IT" altLang="en-US" b="1" dirty="0" smtClean="0"/>
              <a:t>costanti nel tempo le aliquote di imposizione fiscale</a:t>
            </a:r>
            <a:r>
              <a:rPr lang="it-IT" altLang="en-US" dirty="0" smtClean="0"/>
              <a:t>. In questo caso, si avranno dei </a:t>
            </a:r>
            <a:r>
              <a:rPr lang="it-IT" altLang="en-US" b="1" dirty="0" smtClean="0">
                <a:solidFill>
                  <a:srgbClr val="000099"/>
                </a:solidFill>
              </a:rPr>
              <a:t>disavanzi di spesa nelle fasi cicliche recessive</a:t>
            </a:r>
            <a:r>
              <a:rPr lang="it-IT" altLang="en-US" dirty="0" smtClean="0"/>
              <a:t>, e degli </a:t>
            </a:r>
            <a:r>
              <a:rPr lang="it-IT" altLang="en-US" b="1" dirty="0" smtClean="0">
                <a:solidFill>
                  <a:srgbClr val="000099"/>
                </a:solidFill>
              </a:rPr>
              <a:t>avanzi nelle fasi espansive</a:t>
            </a:r>
            <a:r>
              <a:rPr lang="it-IT" altLang="en-US" dirty="0" smtClean="0"/>
              <a:t>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 smtClean="0"/>
              <a:t>Lez. 17: Debito pubblico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19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1BD0A45-572F-4384-A1A7-A9F6570B1FAB}" type="slidenum">
              <a:rPr lang="en-US" smtClean="0"/>
              <a:t>30</a:t>
            </a:fld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526473" y="112050"/>
            <a:ext cx="89720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005A5A"/>
                </a:solidFill>
              </a:rPr>
              <a:t>Conseguenze dell’insostenibilità del debito   </a:t>
            </a:r>
            <a:r>
              <a:rPr lang="it-IT" sz="2800" dirty="0">
                <a:solidFill>
                  <a:srgbClr val="005A5A"/>
                </a:solidFill>
              </a:rPr>
              <a:t>-   </a:t>
            </a:r>
            <a:r>
              <a:rPr lang="it-IT" sz="2800" dirty="0" smtClean="0">
                <a:solidFill>
                  <a:srgbClr val="005A5A"/>
                </a:solidFill>
              </a:rPr>
              <a:t>3</a:t>
            </a:r>
            <a:endParaRPr lang="en-US" sz="2800" dirty="0">
              <a:solidFill>
                <a:srgbClr val="005A5A"/>
              </a:solidFill>
            </a:endParaRPr>
          </a:p>
        </p:txBody>
      </p:sp>
      <p:sp>
        <p:nvSpPr>
          <p:cNvPr id="7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679175" y="6492020"/>
            <a:ext cx="3178629" cy="365125"/>
          </a:xfrm>
        </p:spPr>
        <p:txBody>
          <a:bodyPr/>
          <a:lstStyle/>
          <a:p>
            <a:pPr algn="l"/>
            <a:r>
              <a:rPr lang="en-US" smtClean="0"/>
              <a:t>Lez. 17: Debito pubblico</a:t>
            </a:r>
            <a:endParaRPr lang="en-US" dirty="0"/>
          </a:p>
        </p:txBody>
      </p:sp>
      <p:sp>
        <p:nvSpPr>
          <p:cNvPr id="8" name="Segnaposto piè di pagina 3"/>
          <p:cNvSpPr txBox="1">
            <a:spLocks/>
          </p:cNvSpPr>
          <p:nvPr/>
        </p:nvSpPr>
        <p:spPr>
          <a:xfrm>
            <a:off x="665923" y="849460"/>
            <a:ext cx="10119842" cy="534063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4000"/>
              </a:lnSpc>
              <a:spcBef>
                <a:spcPts val="600"/>
              </a:spcBef>
            </a:pPr>
            <a:r>
              <a:rPr lang="it-IT" sz="18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La seconda via </a:t>
            </a:r>
            <a:r>
              <a:rPr lang="it-IT" sz="1800" i="1" dirty="0">
                <a:solidFill>
                  <a:schemeClr val="tx1"/>
                </a:solidFill>
                <a:latin typeface="Calibri" panose="020F0502020204030204" pitchFamily="34" charset="0"/>
              </a:rPr>
              <a:t>d’uscita:</a:t>
            </a:r>
          </a:p>
          <a:p>
            <a:pPr marL="457200" indent="-457200" algn="l">
              <a:lnSpc>
                <a:spcPct val="114000"/>
              </a:lnSpc>
              <a:spcBef>
                <a:spcPts val="1200"/>
              </a:spcBef>
              <a:buFont typeface="+mj-lt"/>
              <a:buAutoNum type="alphaUcPeriod" startAt="2"/>
            </a:pPr>
            <a:r>
              <a:rPr lang="it-IT" sz="1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Lo stato propone unilateralmente una ristrutturazione del debito </a:t>
            </a:r>
            <a:r>
              <a:rPr lang="it-IT" sz="1800" b="1" dirty="0">
                <a:solidFill>
                  <a:schemeClr val="tx1"/>
                </a:solidFill>
                <a:latin typeface="Calibri" panose="020F0502020204030204" pitchFamily="34" charset="0"/>
              </a:rPr>
              <a:t>-  </a:t>
            </a:r>
            <a:r>
              <a:rPr lang="it-IT" sz="1800" i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continua</a:t>
            </a:r>
            <a:r>
              <a:rPr lang="it-IT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 </a:t>
            </a:r>
          </a:p>
          <a:p>
            <a:pPr marL="288000" lvl="1" indent="-277200">
              <a:lnSpc>
                <a:spcPct val="114000"/>
              </a:lnSpc>
              <a:spcBef>
                <a:spcPts val="1200"/>
              </a:spcBef>
            </a:pPr>
            <a:r>
              <a:rPr lang="it-IT" i="1" dirty="0" smtClean="0">
                <a:latin typeface="Calibri" panose="020F0502020204030204" pitchFamily="34" charset="0"/>
              </a:rPr>
              <a:t>Due istruzioni per l’uso:</a:t>
            </a:r>
          </a:p>
          <a:p>
            <a:pPr marL="540000" lvl="1" indent="-457200" algn="just">
              <a:lnSpc>
                <a:spcPct val="114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dirty="0" smtClean="0">
                <a:latin typeface="Calibri" panose="020F0502020204030204" pitchFamily="34" charset="0"/>
              </a:rPr>
              <a:t>Una ristrutturazione del debito è praticabile solo dopo aver comunque </a:t>
            </a:r>
            <a:r>
              <a:rPr lang="it-IT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raggiunto un avanzo primario</a:t>
            </a:r>
            <a:r>
              <a:rPr lang="it-IT" dirty="0" smtClean="0">
                <a:latin typeface="Calibri" panose="020F0502020204030204" pitchFamily="34" charset="0"/>
              </a:rPr>
              <a:t>: </a:t>
            </a:r>
          </a:p>
          <a:p>
            <a:pPr marL="997200" lvl="2" indent="-457200" algn="just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 smtClean="0">
                <a:latin typeface="Calibri" panose="020F0502020204030204" pitchFamily="34" charset="0"/>
              </a:rPr>
              <a:t>ossia, quando lo stato non ha più bisogno di emettere titoli per finanziare le altre spese.</a:t>
            </a:r>
          </a:p>
          <a:p>
            <a:pPr marL="504000" lvl="2" algn="just">
              <a:lnSpc>
                <a:spcPct val="114000"/>
              </a:lnSpc>
              <a:spcBef>
                <a:spcPts val="1200"/>
              </a:spcBef>
            </a:pPr>
            <a:r>
              <a:rPr lang="it-IT" dirty="0" smtClean="0">
                <a:latin typeface="Calibri" panose="020F0502020204030204" pitchFamily="34" charset="0"/>
              </a:rPr>
              <a:t>Infatti, dopo una ristrutturazione (default parziale), ci vogliono sempre alcuni anni, prima che gli investitori abbiano «dimenticato», e tornino a prestare soldi allo stato in questione. </a:t>
            </a:r>
          </a:p>
          <a:p>
            <a:pPr marL="504000" lvl="2" algn="just">
              <a:lnSpc>
                <a:spcPct val="114000"/>
              </a:lnSpc>
              <a:spcBef>
                <a:spcPts val="1200"/>
              </a:spcBef>
            </a:pPr>
            <a:r>
              <a:rPr lang="it-IT" dirty="0" smtClean="0">
                <a:latin typeface="Calibri" panose="020F0502020204030204" pitchFamily="34" charset="0"/>
              </a:rPr>
              <a:t>Quindi, per qualche anno lo stato deve sapere di non poter contare sulla possibilità di emettere nuovo debito.</a:t>
            </a:r>
          </a:p>
          <a:p>
            <a:pPr marL="540000" lvl="1" indent="-457200" algn="just">
              <a:lnSpc>
                <a:spcPct val="114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it-IT" dirty="0" smtClean="0">
                <a:latin typeface="Calibri" panose="020F0502020204030204" pitchFamily="34" charset="0"/>
              </a:rPr>
              <a:t>Quasi sempre una ristrutturazione del debito si accompagna ad una </a:t>
            </a:r>
            <a:r>
              <a:rPr lang="it-IT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svalutazione del cambio</a:t>
            </a:r>
            <a:r>
              <a:rPr lang="it-IT" dirty="0" smtClean="0">
                <a:latin typeface="Calibri" panose="020F0502020204030204" pitchFamily="34" charset="0"/>
              </a:rPr>
              <a:t>, per rilanciare la competitività esterna e risollevare la domanda aggregata del paese.</a:t>
            </a:r>
          </a:p>
          <a:p>
            <a:pPr lvl="1">
              <a:lnSpc>
                <a:spcPct val="114000"/>
              </a:lnSpc>
            </a:pPr>
            <a:endParaRPr lang="it-IT" dirty="0" smtClean="0">
              <a:latin typeface="Calibri" panose="020F050202020403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375080" y="4758463"/>
            <a:ext cx="184731" cy="390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endParaRPr lang="it-IT" dirty="0"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0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Lez. 17: Debito pubblico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0A45-572F-4384-A1A7-A9F6570B1FAB}" type="slidenum">
              <a:rPr lang="en-US" smtClean="0"/>
              <a:t>31</a:t>
            </a:fld>
            <a:endParaRPr lang="en-US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009106"/>
              </p:ext>
            </p:extLst>
          </p:nvPr>
        </p:nvGraphicFramePr>
        <p:xfrm>
          <a:off x="374069" y="329611"/>
          <a:ext cx="10084906" cy="647182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744280"/>
                <a:gridCol w="5340626"/>
              </a:tblGrid>
              <a:tr h="3775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Initial Default Date/  Country (NR=not rated at the time)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Sequence of Default Events  (DE=Distressed Exchange)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</a:tr>
              <a:tr h="188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1997 Mongolia (NR)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Missed payments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</a:tr>
              <a:tr h="188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1998 Venezuela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Missed payments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</a:tr>
              <a:tr h="188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Aug-1998 </a:t>
                      </a:r>
                      <a:r>
                        <a:rPr lang="fr-FR" sz="1400" dirty="0" err="1">
                          <a:effectLst/>
                        </a:rPr>
                        <a:t>Russia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Missed payments, DE, Missed payments, DE, DE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</a:tr>
              <a:tr h="188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Sep-1998 Ukraine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DE, DE, DE, Missed payment, DE, Missed payments, DE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</a:tr>
              <a:tr h="188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Jul-1999 Pakistan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Grace period missed payment, Missed payment, DE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</a:tr>
              <a:tr h="188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Aug-1999 Ecuador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Missed payments, DE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</a:tr>
              <a:tr h="188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Nov-1999 Turkey (NR)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Imposed tax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</a:tr>
              <a:tr h="188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Mar-2000 Cote d'Ivoire (NR)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Grace period missed payments, Missed payment, DE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</a:tr>
              <a:tr h="323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Nov-2001 Argentina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Debt swap, DE, Missed payment, </a:t>
                      </a:r>
                      <a:r>
                        <a:rPr lang="en-GB" sz="1400" dirty="0" err="1">
                          <a:effectLst/>
                        </a:rPr>
                        <a:t>Pesoization</a:t>
                      </a:r>
                      <a:r>
                        <a:rPr lang="en-GB" sz="1400" dirty="0">
                          <a:effectLst/>
                        </a:rPr>
                        <a:t>, DE, Re-open DE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</a:tr>
              <a:tr h="188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Jun-2002 Moldova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Grace period missed payment, Missed payment, DE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</a:tr>
              <a:tr h="188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Jan-2003 Paraguay (NR)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Missed payments, DE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</a:tr>
              <a:tr h="188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May-2003 Uruguay DE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DE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</a:tr>
              <a:tr h="188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Jul-2003 Nicaragua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DE, DE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</a:tr>
              <a:tr h="188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Jul-2003 Dominica (NR)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Missed payments, DE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</a:tr>
              <a:tr h="188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H2-2004 Cameroon (NR)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Missed payments, DE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</a:tr>
              <a:tr h="188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Dec-2004 Grenada (NR)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Missed payments, DE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</a:tr>
              <a:tr h="188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Apr-2005 Dominican Republic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Grace period missed payments, DE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</a:tr>
              <a:tr h="188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Dec-2006 Belize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Missed payments, DE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</a:tr>
              <a:tr h="188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Jul-2008 Seychelles (NR)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Missed payments, DE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</a:tr>
              <a:tr h="188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Dec-2008 Ecuador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Missed payments, DE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</a:tr>
              <a:tr h="216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92400" algn="l"/>
                        </a:tabLst>
                      </a:pPr>
                      <a:r>
                        <a:rPr lang="en-GB" sz="1400" dirty="0">
                          <a:effectLst/>
                        </a:rPr>
                        <a:t>Feb-2010 </a:t>
                      </a:r>
                      <a:r>
                        <a:rPr lang="en-GB" sz="1400" dirty="0" smtClean="0">
                          <a:effectLst/>
                        </a:rPr>
                        <a:t>Jamaica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92400" algn="l"/>
                        </a:tabLst>
                      </a:pPr>
                      <a:r>
                        <a:rPr lang="en-GB" sz="1400" dirty="0">
                          <a:effectLst/>
                        </a:rPr>
                        <a:t>DE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</a:tr>
              <a:tr h="188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Jan-2011 Cote d'Ivoire (NR)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Missed payments, DE, Developing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</a:tr>
              <a:tr h="3727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Nov-2011 St. Kitts and Nevis (NR)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Missed payment, DE, Debt-land swap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</a:tr>
              <a:tr h="188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Mar-2012 Greece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Retroactive insertion of CACs, DE, Developing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042" marR="48042" marT="0" marB="0"/>
                </a:tc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1251786" y="-15701"/>
            <a:ext cx="1094021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Sovereign Bond Defaults, 1997 </a:t>
            </a:r>
            <a:r>
              <a:rPr lang="en-GB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2012              </a:t>
            </a:r>
            <a:r>
              <a:rPr lang="en-GB" sz="900" i="1" dirty="0"/>
              <a:t>Source</a:t>
            </a:r>
            <a:r>
              <a:rPr lang="en-GB" sz="900" dirty="0"/>
              <a:t>: Moody’s Investor Service (2012) Moody’s Sovereign Defaults Series: Investor Losses in Modern-Era Sovereign Bond Restructurings. </a:t>
            </a:r>
            <a:r>
              <a:rPr lang="it-IT" sz="900" u="sng" dirty="0">
                <a:hlinkClick r:id="rId2"/>
              </a:rPr>
              <a:t>http://av.r.ftdata.co.uk/files/2012/09/Sovereign-Default-Series-Investor-Losses-in-Modern-Era-Sovereign-Bond-Restructurings.pdf</a:t>
            </a:r>
            <a:endParaRPr lang="en-US" sz="900" dirty="0"/>
          </a:p>
          <a:p>
            <a:endParaRPr lang="en-US" dirty="0"/>
          </a:p>
        </p:txBody>
      </p:sp>
      <p:sp>
        <p:nvSpPr>
          <p:cNvPr id="2" name="Rettangolo 1"/>
          <p:cNvSpPr/>
          <p:nvPr/>
        </p:nvSpPr>
        <p:spPr>
          <a:xfrm>
            <a:off x="10536383" y="5987558"/>
            <a:ext cx="153517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100" dirty="0"/>
              <a:t>CAC : Clausole </a:t>
            </a:r>
            <a:endParaRPr lang="it-IT" sz="1100" dirty="0" smtClean="0"/>
          </a:p>
          <a:p>
            <a:r>
              <a:rPr lang="it-IT" sz="1100" dirty="0" smtClean="0"/>
              <a:t>di </a:t>
            </a:r>
            <a:r>
              <a:rPr lang="it-IT" sz="1100" dirty="0"/>
              <a:t>Azione </a:t>
            </a:r>
            <a:r>
              <a:rPr lang="it-IT" sz="1100" dirty="0" smtClean="0"/>
              <a:t>Collettiva</a:t>
            </a:r>
            <a:endParaRPr lang="it-IT" sz="1100" dirty="0"/>
          </a:p>
        </p:txBody>
      </p:sp>
      <p:sp>
        <p:nvSpPr>
          <p:cNvPr id="7" name="Rettangolo 6"/>
          <p:cNvSpPr/>
          <p:nvPr/>
        </p:nvSpPr>
        <p:spPr>
          <a:xfrm>
            <a:off x="10531434" y="5201797"/>
            <a:ext cx="153517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100" dirty="0" smtClean="0"/>
              <a:t>DE : Sostituzione unilaterale dei titoli  già collocati</a:t>
            </a:r>
          </a:p>
        </p:txBody>
      </p:sp>
    </p:spTree>
    <p:extLst>
      <p:ext uri="{BB962C8B-B14F-4D97-AF65-F5344CB8AC3E}">
        <p14:creationId xmlns:p14="http://schemas.microsoft.com/office/powerpoint/2010/main" val="229374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1BD0A45-572F-4384-A1A7-A9F6570B1FAB}" type="slidenum">
              <a:rPr lang="en-US" smtClean="0"/>
              <a:t>32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 smtClean="0"/>
              <a:t>Lez. 17: Debito pubblico</a:t>
            </a:r>
            <a:endParaRPr lang="en-US" dirty="0"/>
          </a:p>
        </p:txBody>
      </p:sp>
      <p:sp>
        <p:nvSpPr>
          <p:cNvPr id="2" name="Rettangolo 1"/>
          <p:cNvSpPr/>
          <p:nvPr/>
        </p:nvSpPr>
        <p:spPr>
          <a:xfrm>
            <a:off x="526474" y="138548"/>
            <a:ext cx="65515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>
                <a:solidFill>
                  <a:srgbClr val="005A5A"/>
                </a:solidFill>
              </a:rPr>
              <a:t>10. Sintesi</a:t>
            </a:r>
            <a:endParaRPr lang="en-US" sz="2800" b="1" dirty="0" smtClean="0">
              <a:solidFill>
                <a:srgbClr val="005A5A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653143" y="907399"/>
            <a:ext cx="10954139" cy="3891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Bef>
                <a:spcPct val="15000"/>
              </a:spcBef>
              <a:buClr>
                <a:srgbClr val="005A5A"/>
              </a:buClr>
            </a:pPr>
            <a:r>
              <a:rPr lang="it-IT" altLang="en-US" dirty="0" smtClean="0"/>
              <a:t>In questa lezione abbiamo discusso i seguenti temi:</a:t>
            </a:r>
          </a:p>
          <a:p>
            <a:pPr marL="514350" indent="-514350">
              <a:lnSpc>
                <a:spcPct val="105000"/>
              </a:lnSpc>
              <a:spcBef>
                <a:spcPct val="15000"/>
              </a:spcBef>
              <a:buClr>
                <a:srgbClr val="005A5A"/>
              </a:buClr>
              <a:buFont typeface="Arial" panose="020B0604020202020204" pitchFamily="34" charset="0"/>
              <a:buChar char="•"/>
            </a:pPr>
            <a:r>
              <a:rPr lang="it-IT" altLang="en-US" dirty="0" smtClean="0"/>
              <a:t>Dal disavanzo al debito: quali relazioni?</a:t>
            </a:r>
          </a:p>
          <a:p>
            <a:pPr marL="514350" indent="-514350">
              <a:lnSpc>
                <a:spcPct val="105000"/>
              </a:lnSpc>
              <a:spcBef>
                <a:spcPct val="15000"/>
              </a:spcBef>
              <a:buClr>
                <a:srgbClr val="005A5A"/>
              </a:buClr>
              <a:buFont typeface="Arial" panose="020B0604020202020204" pitchFamily="34" charset="0"/>
              <a:buChar char="•"/>
            </a:pPr>
            <a:r>
              <a:rPr lang="it-IT" altLang="en-US" dirty="0" smtClean="0"/>
              <a:t>Mercato primario e secondario. Partecipanti al mercato</a:t>
            </a:r>
          </a:p>
          <a:p>
            <a:pPr marL="514350" indent="-514350">
              <a:lnSpc>
                <a:spcPct val="105000"/>
              </a:lnSpc>
              <a:spcBef>
                <a:spcPct val="15000"/>
              </a:spcBef>
              <a:buClr>
                <a:srgbClr val="005A5A"/>
              </a:buClr>
              <a:buFont typeface="Arial" panose="020B0604020202020204" pitchFamily="34" charset="0"/>
              <a:buChar char="•"/>
            </a:pPr>
            <a:r>
              <a:rPr lang="it-IT" altLang="en-US" dirty="0" smtClean="0"/>
              <a:t>Debito interno ed esterno, risparmio ed esportazioni nette: relazioni tra flussi </a:t>
            </a:r>
          </a:p>
          <a:p>
            <a:pPr marL="514350" indent="-514350">
              <a:lnSpc>
                <a:spcPct val="105000"/>
              </a:lnSpc>
              <a:spcBef>
                <a:spcPct val="15000"/>
              </a:spcBef>
              <a:buClr>
                <a:srgbClr val="005A5A"/>
              </a:buClr>
              <a:buFont typeface="Arial" panose="020B0604020202020204" pitchFamily="34" charset="0"/>
              <a:buChar char="•"/>
            </a:pPr>
            <a:r>
              <a:rPr lang="it-IT" altLang="en-US" dirty="0" smtClean="0"/>
              <a:t>L’evoluzione del debito pubblico negli ultimi secoli e negli ultimi decenni</a:t>
            </a:r>
            <a:endParaRPr lang="it-IT" altLang="en-US" dirty="0"/>
          </a:p>
          <a:p>
            <a:pPr marL="514350" indent="-514350">
              <a:lnSpc>
                <a:spcPct val="105000"/>
              </a:lnSpc>
              <a:spcBef>
                <a:spcPct val="15000"/>
              </a:spcBef>
              <a:buClr>
                <a:srgbClr val="005A5A"/>
              </a:buClr>
              <a:buFont typeface="Arial" panose="020B0604020202020204" pitchFamily="34" charset="0"/>
              <a:buChar char="•"/>
            </a:pPr>
            <a:r>
              <a:rPr lang="it-IT" altLang="en-US" dirty="0" smtClean="0"/>
              <a:t>Il teorema di neutralità del debito: esposizione e discussione</a:t>
            </a:r>
          </a:p>
          <a:p>
            <a:pPr marL="514350" indent="-514350">
              <a:lnSpc>
                <a:spcPct val="105000"/>
              </a:lnSpc>
              <a:spcBef>
                <a:spcPct val="15000"/>
              </a:spcBef>
              <a:buClr>
                <a:srgbClr val="005A5A"/>
              </a:buClr>
              <a:buFont typeface="Arial" panose="020B0604020202020204" pitchFamily="34" charset="0"/>
              <a:buChar char="•"/>
            </a:pPr>
            <a:r>
              <a:rPr lang="it-IT" altLang="en-US" dirty="0" smtClean="0"/>
              <a:t>Comprendere l’evoluzione nel tempo del rapporto debito/PIL</a:t>
            </a:r>
          </a:p>
          <a:p>
            <a:pPr marL="514350" indent="-514350">
              <a:lnSpc>
                <a:spcPct val="105000"/>
              </a:lnSpc>
              <a:spcBef>
                <a:spcPct val="15000"/>
              </a:spcBef>
              <a:buClr>
                <a:srgbClr val="005A5A"/>
              </a:buClr>
              <a:buFont typeface="Arial" panose="020B0604020202020204" pitchFamily="34" charset="0"/>
              <a:buChar char="•"/>
            </a:pPr>
            <a:r>
              <a:rPr lang="it-IT" altLang="en-US" dirty="0" smtClean="0"/>
              <a:t>Insostenibilità del debito. </a:t>
            </a:r>
          </a:p>
          <a:p>
            <a:pPr marL="514350" indent="-514350">
              <a:lnSpc>
                <a:spcPct val="105000"/>
              </a:lnSpc>
              <a:spcBef>
                <a:spcPct val="15000"/>
              </a:spcBef>
              <a:buClr>
                <a:srgbClr val="005A5A"/>
              </a:buClr>
              <a:buFont typeface="Arial" panose="020B0604020202020204" pitchFamily="34" charset="0"/>
              <a:buChar char="•"/>
            </a:pPr>
            <a:r>
              <a:rPr lang="it-IT" altLang="en-US" dirty="0" smtClean="0"/>
              <a:t>Soluzioni non ortodosse: monetizzazione e ristrutturazioni. </a:t>
            </a:r>
          </a:p>
          <a:p>
            <a:pPr marL="514350" indent="-514350">
              <a:lnSpc>
                <a:spcPct val="105000"/>
              </a:lnSpc>
              <a:spcBef>
                <a:spcPct val="15000"/>
              </a:spcBef>
              <a:buClr>
                <a:srgbClr val="005A5A"/>
              </a:buClr>
              <a:buFont typeface="Arial" panose="020B0604020202020204" pitchFamily="34" charset="0"/>
              <a:buChar char="•"/>
            </a:pPr>
            <a:r>
              <a:rPr lang="it-IT" altLang="en-US" dirty="0" smtClean="0"/>
              <a:t>Alcuni esempi</a:t>
            </a:r>
          </a:p>
          <a:p>
            <a:pPr marL="287338" indent="-287338"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</a:pPr>
            <a:endParaRPr lang="it-IT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3083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599206" y="6356350"/>
            <a:ext cx="3178629" cy="365125"/>
          </a:xfrm>
        </p:spPr>
        <p:txBody>
          <a:bodyPr/>
          <a:lstStyle/>
          <a:p>
            <a:pPr algn="l"/>
            <a:r>
              <a:rPr lang="it-IT" altLang="en-US" dirty="0" err="1" smtClean="0"/>
              <a:t>Lez</a:t>
            </a:r>
            <a:r>
              <a:rPr lang="it-IT" altLang="en-US" dirty="0" smtClean="0"/>
              <a:t>. 16: Politiche DA</a:t>
            </a:r>
            <a:endParaRPr lang="it-IT" alt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294967295"/>
          </p:nvPr>
        </p:nvSpPr>
        <p:spPr>
          <a:xfrm>
            <a:off x="9632372" y="6356350"/>
            <a:ext cx="1679864" cy="365125"/>
          </a:xfrm>
          <a:prstGeom prst="rect">
            <a:avLst/>
          </a:prstGeom>
        </p:spPr>
        <p:txBody>
          <a:bodyPr/>
          <a:lstStyle/>
          <a:p>
            <a:pPr algn="r"/>
            <a:fld id="{C4DF08F0-7527-418C-A9E9-D730B5F6038F}" type="slidenum">
              <a:rPr lang="en-US" smtClean="0"/>
              <a:pPr algn="r"/>
              <a:t>33</a:t>
            </a:fld>
            <a:endParaRPr lang="en-US" dirty="0"/>
          </a:p>
        </p:txBody>
      </p:sp>
      <p:cxnSp>
        <p:nvCxnSpPr>
          <p:cNvPr id="7" name="Connettore 1 6"/>
          <p:cNvCxnSpPr/>
          <p:nvPr/>
        </p:nvCxnSpPr>
        <p:spPr>
          <a:xfrm>
            <a:off x="2784306" y="9044959"/>
            <a:ext cx="26996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592282" y="44624"/>
            <a:ext cx="10639824" cy="838200"/>
          </a:xfrm>
          <a:prstGeom prst="rect">
            <a:avLst/>
          </a:prstGeom>
          <a:solidFill>
            <a:srgbClr val="63C8C8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de-DE" sz="2800" i="1" dirty="0" smtClean="0">
                <a:latin typeface="+mn-lt"/>
              </a:rPr>
              <a:t>Come continua?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592282" y="882824"/>
            <a:ext cx="10625967" cy="5409530"/>
          </a:xfrm>
          <a:solidFill>
            <a:srgbClr val="CCECFF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 algn="just">
              <a:lnSpc>
                <a:spcPct val="125000"/>
              </a:lnSpc>
              <a:spcBef>
                <a:spcPts val="600"/>
              </a:spcBef>
              <a:buNone/>
            </a:pPr>
            <a:endParaRPr lang="it-IT" altLang="de-DE" sz="1800" dirty="0" smtClean="0"/>
          </a:p>
          <a:p>
            <a:pPr marL="0" indent="0" algn="just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de-DE" sz="1800" dirty="0" smtClean="0"/>
              <a:t>Finora abbiamo parlato di politiche </a:t>
            </a:r>
            <a:r>
              <a:rPr lang="it-IT" altLang="de-DE" sz="1800" u="sng" dirty="0" smtClean="0"/>
              <a:t>macro</a:t>
            </a:r>
            <a:r>
              <a:rPr lang="it-IT" altLang="de-DE" sz="1800" dirty="0" smtClean="0"/>
              <a:t>–economiche.</a:t>
            </a:r>
          </a:p>
          <a:p>
            <a:pPr marL="0" indent="0" algn="just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de-DE" sz="1800" dirty="0" smtClean="0"/>
              <a:t>Nella prossima lezione studieremo il ruolo che politiche tipicamente </a:t>
            </a:r>
            <a:r>
              <a:rPr lang="it-IT" altLang="de-DE" sz="1800" u="sng" dirty="0" smtClean="0"/>
              <a:t>micro</a:t>
            </a:r>
            <a:r>
              <a:rPr lang="it-IT" altLang="de-DE" sz="1800" dirty="0" smtClean="0"/>
              <a:t>-economiche (politiche dell’offerta) possono avere per migliorare le prestazioni del sistema macroeconomico.</a:t>
            </a:r>
          </a:p>
          <a:p>
            <a:pPr marL="0" indent="0" algn="r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de-DE" sz="1800" i="1" dirty="0" smtClean="0"/>
              <a:t>Il riferimento bibliografico è: </a:t>
            </a:r>
            <a:r>
              <a:rPr lang="it-IT" altLang="de-DE" sz="1800" b="1" dirty="0" smtClean="0">
                <a:solidFill>
                  <a:srgbClr val="0070C0"/>
                </a:solidFill>
              </a:rPr>
              <a:t>BW  c.18</a:t>
            </a: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26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1BD0A45-572F-4384-A1A7-A9F6570B1F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Lez. 17: Debito pubblico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526473" y="138548"/>
            <a:ext cx="87108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>
                <a:solidFill>
                  <a:srgbClr val="005A5A"/>
                </a:solidFill>
              </a:rPr>
              <a:t>3.  Disavanzo totale e primario</a:t>
            </a:r>
            <a:endParaRPr lang="en-US" sz="2800" b="1" dirty="0" smtClean="0">
              <a:solidFill>
                <a:srgbClr val="005A5A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26473" y="1031100"/>
            <a:ext cx="11080809" cy="3254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338" indent="-287338">
              <a:lnSpc>
                <a:spcPct val="105000"/>
              </a:lnSpc>
              <a:spcBef>
                <a:spcPct val="15000"/>
              </a:spcBef>
              <a:buClr>
                <a:srgbClr val="0563C1"/>
              </a:buClr>
            </a:pPr>
            <a:r>
              <a:rPr lang="it-IT" altLang="en-US" dirty="0" smtClean="0">
                <a:solidFill>
                  <a:prstClr val="black"/>
                </a:solidFill>
              </a:rPr>
              <a:t>Definiamo:</a:t>
            </a:r>
          </a:p>
          <a:p>
            <a:pPr marL="1201738" lvl="2" indent="-287338">
              <a:lnSpc>
                <a:spcPct val="105000"/>
              </a:lnSpc>
              <a:spcBef>
                <a:spcPct val="15000"/>
              </a:spcBef>
              <a:buClr>
                <a:srgbClr val="0563C1"/>
              </a:buClr>
            </a:pPr>
            <a:r>
              <a:rPr lang="it-IT" altLang="en-US" b="1" i="1" dirty="0" smtClean="0">
                <a:solidFill>
                  <a:srgbClr val="000099"/>
                </a:solidFill>
              </a:rPr>
              <a:t> G’ </a:t>
            </a:r>
            <a:r>
              <a:rPr lang="it-IT" altLang="en-US" b="1" i="1" dirty="0">
                <a:solidFill>
                  <a:srgbClr val="000099"/>
                </a:solidFill>
              </a:rPr>
              <a:t>– </a:t>
            </a:r>
            <a:r>
              <a:rPr lang="it-IT" altLang="en-US" b="1" i="1" dirty="0" smtClean="0">
                <a:solidFill>
                  <a:srgbClr val="000099"/>
                </a:solidFill>
              </a:rPr>
              <a:t>T  &gt; 0 :</a:t>
            </a:r>
            <a:r>
              <a:rPr lang="it-IT" altLang="en-US" dirty="0" smtClean="0">
                <a:solidFill>
                  <a:prstClr val="black"/>
                </a:solidFill>
              </a:rPr>
              <a:t> </a:t>
            </a:r>
            <a:r>
              <a:rPr lang="it-IT" altLang="en-US" dirty="0" smtClean="0">
                <a:solidFill>
                  <a:srgbClr val="000099"/>
                </a:solidFill>
              </a:rPr>
              <a:t>disavanzo o deficit </a:t>
            </a:r>
            <a:r>
              <a:rPr lang="it-IT" altLang="en-US" b="1" dirty="0" smtClean="0">
                <a:solidFill>
                  <a:srgbClr val="000099"/>
                </a:solidFill>
              </a:rPr>
              <a:t>primario </a:t>
            </a:r>
          </a:p>
          <a:p>
            <a:pPr marL="287338" indent="-287338" algn="ctr">
              <a:lnSpc>
                <a:spcPct val="105000"/>
              </a:lnSpc>
              <a:spcBef>
                <a:spcPct val="15000"/>
              </a:spcBef>
              <a:buClr>
                <a:srgbClr val="0563C1"/>
              </a:buClr>
            </a:pPr>
            <a:r>
              <a:rPr lang="it-IT" altLang="en-US" b="1" i="1" dirty="0" smtClean="0">
                <a:solidFill>
                  <a:srgbClr val="005A5A"/>
                </a:solidFill>
              </a:rPr>
              <a:t>                                    G</a:t>
            </a:r>
            <a:r>
              <a:rPr lang="it-IT" altLang="en-US" b="1" i="1" dirty="0">
                <a:solidFill>
                  <a:srgbClr val="005A5A"/>
                </a:solidFill>
              </a:rPr>
              <a:t>’ – T  </a:t>
            </a:r>
            <a:r>
              <a:rPr lang="it-IT" altLang="en-US" b="1" i="1" dirty="0" smtClean="0">
                <a:solidFill>
                  <a:srgbClr val="005A5A"/>
                </a:solidFill>
              </a:rPr>
              <a:t>&lt; 0 </a:t>
            </a:r>
            <a:r>
              <a:rPr lang="it-IT" altLang="en-US" i="1" dirty="0" smtClean="0">
                <a:solidFill>
                  <a:srgbClr val="005A5A"/>
                </a:solidFill>
              </a:rPr>
              <a:t>:</a:t>
            </a:r>
            <a:r>
              <a:rPr lang="it-IT" altLang="en-US" b="1" dirty="0" smtClean="0">
                <a:solidFill>
                  <a:srgbClr val="005A5A"/>
                </a:solidFill>
              </a:rPr>
              <a:t> </a:t>
            </a:r>
            <a:r>
              <a:rPr lang="it-IT" altLang="en-US" dirty="0" smtClean="0">
                <a:solidFill>
                  <a:srgbClr val="005A5A"/>
                </a:solidFill>
              </a:rPr>
              <a:t>avanzo o surplus </a:t>
            </a:r>
            <a:r>
              <a:rPr lang="it-IT" altLang="en-US" b="1" dirty="0" smtClean="0">
                <a:solidFill>
                  <a:srgbClr val="005A5A"/>
                </a:solidFill>
              </a:rPr>
              <a:t>primario </a:t>
            </a:r>
          </a:p>
          <a:p>
            <a:pPr marL="287338" indent="-287338">
              <a:lnSpc>
                <a:spcPct val="105000"/>
              </a:lnSpc>
              <a:spcBef>
                <a:spcPct val="15000"/>
              </a:spcBef>
              <a:buClr>
                <a:srgbClr val="0563C1"/>
              </a:buClr>
            </a:pPr>
            <a:r>
              <a:rPr lang="it-IT" altLang="en-US" b="1" i="1" dirty="0" smtClean="0">
                <a:solidFill>
                  <a:srgbClr val="000099"/>
                </a:solidFill>
              </a:rPr>
              <a:t>		(G’</a:t>
            </a:r>
            <a:r>
              <a:rPr lang="it-IT" altLang="en-US" dirty="0" smtClean="0">
                <a:solidFill>
                  <a:srgbClr val="000099"/>
                </a:solidFill>
              </a:rPr>
              <a:t> </a:t>
            </a:r>
            <a:r>
              <a:rPr lang="it-IT" altLang="en-US" b="1" i="1" dirty="0">
                <a:solidFill>
                  <a:srgbClr val="000099"/>
                </a:solidFill>
              </a:rPr>
              <a:t>+</a:t>
            </a:r>
            <a:r>
              <a:rPr lang="it-IT" altLang="en-US" dirty="0">
                <a:solidFill>
                  <a:srgbClr val="000099"/>
                </a:solidFill>
              </a:rPr>
              <a:t> </a:t>
            </a:r>
            <a:r>
              <a:rPr lang="it-IT" altLang="en-US" b="1" i="1" dirty="0">
                <a:solidFill>
                  <a:srgbClr val="000099"/>
                </a:solidFill>
              </a:rPr>
              <a:t>i </a:t>
            </a:r>
            <a:r>
              <a:rPr lang="it-IT" altLang="en-US" b="1" i="1" dirty="0" smtClean="0">
                <a:solidFill>
                  <a:srgbClr val="000099"/>
                </a:solidFill>
              </a:rPr>
              <a:t>D) </a:t>
            </a:r>
            <a:r>
              <a:rPr lang="it-IT" altLang="en-US" b="1" i="1" dirty="0">
                <a:solidFill>
                  <a:srgbClr val="000099"/>
                </a:solidFill>
              </a:rPr>
              <a:t>– </a:t>
            </a:r>
            <a:r>
              <a:rPr lang="it-IT" altLang="en-US" b="1" i="1" dirty="0" smtClean="0">
                <a:solidFill>
                  <a:srgbClr val="000099"/>
                </a:solidFill>
              </a:rPr>
              <a:t>T  =  G – T  &gt; 0 :</a:t>
            </a:r>
            <a:r>
              <a:rPr lang="it-IT" altLang="en-US" dirty="0" smtClean="0">
                <a:solidFill>
                  <a:srgbClr val="000099"/>
                </a:solidFill>
              </a:rPr>
              <a:t> disavanzo o deficit </a:t>
            </a:r>
            <a:r>
              <a:rPr lang="it-IT" altLang="en-US" b="1" dirty="0" smtClean="0">
                <a:solidFill>
                  <a:srgbClr val="000099"/>
                </a:solidFill>
              </a:rPr>
              <a:t>totale</a:t>
            </a:r>
          </a:p>
          <a:p>
            <a:pPr marL="287338" indent="-287338" algn="ctr">
              <a:lnSpc>
                <a:spcPct val="105000"/>
              </a:lnSpc>
              <a:spcBef>
                <a:spcPct val="15000"/>
              </a:spcBef>
              <a:buClr>
                <a:srgbClr val="0563C1"/>
              </a:buClr>
            </a:pPr>
            <a:r>
              <a:rPr lang="it-IT" altLang="en-US" b="1" i="1" dirty="0" smtClean="0">
                <a:solidFill>
                  <a:srgbClr val="005A5A"/>
                </a:solidFill>
              </a:rPr>
              <a:t>				    (</a:t>
            </a:r>
            <a:r>
              <a:rPr lang="it-IT" altLang="en-US" b="1" i="1" dirty="0">
                <a:solidFill>
                  <a:srgbClr val="005A5A"/>
                </a:solidFill>
              </a:rPr>
              <a:t>G’</a:t>
            </a:r>
            <a:r>
              <a:rPr lang="it-IT" altLang="en-US" dirty="0">
                <a:solidFill>
                  <a:srgbClr val="005A5A"/>
                </a:solidFill>
              </a:rPr>
              <a:t> </a:t>
            </a:r>
            <a:r>
              <a:rPr lang="it-IT" altLang="en-US" b="1" i="1" dirty="0">
                <a:solidFill>
                  <a:srgbClr val="005A5A"/>
                </a:solidFill>
              </a:rPr>
              <a:t>+</a:t>
            </a:r>
            <a:r>
              <a:rPr lang="it-IT" altLang="en-US" dirty="0">
                <a:solidFill>
                  <a:srgbClr val="005A5A"/>
                </a:solidFill>
              </a:rPr>
              <a:t> </a:t>
            </a:r>
            <a:r>
              <a:rPr lang="it-IT" altLang="en-US" b="1" i="1" dirty="0">
                <a:solidFill>
                  <a:srgbClr val="005A5A"/>
                </a:solidFill>
              </a:rPr>
              <a:t>i D) – T  =  G – T  </a:t>
            </a:r>
            <a:r>
              <a:rPr lang="it-IT" altLang="en-US" b="1" i="1" dirty="0" smtClean="0">
                <a:solidFill>
                  <a:srgbClr val="005A5A"/>
                </a:solidFill>
              </a:rPr>
              <a:t>&lt; 0 : </a:t>
            </a:r>
            <a:r>
              <a:rPr lang="it-IT" altLang="en-US" dirty="0" smtClean="0">
                <a:solidFill>
                  <a:srgbClr val="005A5A"/>
                </a:solidFill>
              </a:rPr>
              <a:t>avanzo </a:t>
            </a:r>
            <a:r>
              <a:rPr lang="it-IT" altLang="en-US" dirty="0">
                <a:solidFill>
                  <a:srgbClr val="005A5A"/>
                </a:solidFill>
              </a:rPr>
              <a:t>o </a:t>
            </a:r>
            <a:r>
              <a:rPr lang="it-IT" altLang="en-US" dirty="0" smtClean="0">
                <a:solidFill>
                  <a:srgbClr val="005A5A"/>
                </a:solidFill>
              </a:rPr>
              <a:t>surplus </a:t>
            </a:r>
            <a:r>
              <a:rPr lang="it-IT" altLang="en-US" b="1" dirty="0">
                <a:solidFill>
                  <a:srgbClr val="005A5A"/>
                </a:solidFill>
              </a:rPr>
              <a:t>totale</a:t>
            </a:r>
            <a:endParaRPr lang="it-IT" altLang="en-US" b="1" i="1" dirty="0" smtClean="0">
              <a:solidFill>
                <a:srgbClr val="005A5A"/>
              </a:solidFill>
            </a:endParaRPr>
          </a:p>
          <a:p>
            <a:pPr marL="457200" indent="-457200">
              <a:lnSpc>
                <a:spcPct val="114000"/>
              </a:lnSpc>
              <a:spcBef>
                <a:spcPts val="1200"/>
              </a:spcBef>
              <a:buClr>
                <a:srgbClr val="0563C1"/>
              </a:buClr>
              <a:buFont typeface="Arial" panose="020B0604020202020204" pitchFamily="34" charset="0"/>
              <a:buChar char="•"/>
            </a:pPr>
            <a:r>
              <a:rPr lang="it-IT" altLang="en-US" dirty="0" smtClean="0">
                <a:solidFill>
                  <a:prstClr val="black"/>
                </a:solidFill>
              </a:rPr>
              <a:t>Per poter </a:t>
            </a:r>
            <a:r>
              <a:rPr lang="it-IT" altLang="en-US" b="1" dirty="0" smtClean="0">
                <a:solidFill>
                  <a:srgbClr val="005A5A"/>
                </a:solidFill>
              </a:rPr>
              <a:t>contenere la crescita </a:t>
            </a:r>
            <a:r>
              <a:rPr lang="it-IT" altLang="en-US" dirty="0" smtClean="0">
                <a:solidFill>
                  <a:prstClr val="black"/>
                </a:solidFill>
              </a:rPr>
              <a:t>del debito pubblico, è </a:t>
            </a:r>
            <a:r>
              <a:rPr lang="it-IT" altLang="en-US" b="1" dirty="0" smtClean="0">
                <a:solidFill>
                  <a:srgbClr val="000099"/>
                </a:solidFill>
              </a:rPr>
              <a:t>necessario</a:t>
            </a:r>
            <a:r>
              <a:rPr lang="it-IT" altLang="en-US" dirty="0" smtClean="0">
                <a:solidFill>
                  <a:prstClr val="black"/>
                </a:solidFill>
              </a:rPr>
              <a:t> mantenere un </a:t>
            </a:r>
            <a:r>
              <a:rPr lang="it-IT" altLang="en-US" b="1" dirty="0" smtClean="0">
                <a:solidFill>
                  <a:srgbClr val="005A5A"/>
                </a:solidFill>
              </a:rPr>
              <a:t>avanzo primario</a:t>
            </a:r>
            <a:r>
              <a:rPr lang="it-IT" altLang="en-US" dirty="0" smtClean="0">
                <a:solidFill>
                  <a:prstClr val="black"/>
                </a:solidFill>
              </a:rPr>
              <a:t>. </a:t>
            </a:r>
          </a:p>
          <a:p>
            <a:pPr marL="457200" indent="-457200">
              <a:lnSpc>
                <a:spcPct val="114000"/>
              </a:lnSpc>
              <a:spcBef>
                <a:spcPct val="15000"/>
              </a:spcBef>
              <a:buClr>
                <a:srgbClr val="0563C1"/>
              </a:buClr>
              <a:buFont typeface="Arial" panose="020B0604020202020204" pitchFamily="34" charset="0"/>
              <a:buChar char="•"/>
            </a:pPr>
            <a:r>
              <a:rPr lang="it-IT" altLang="en-US" dirty="0" smtClean="0">
                <a:solidFill>
                  <a:prstClr val="black"/>
                </a:solidFill>
              </a:rPr>
              <a:t>In caso contrario, il governo dovrà emettere ogni anno nuovo debito:</a:t>
            </a:r>
          </a:p>
          <a:p>
            <a:pPr marL="914400" lvl="1" indent="-457200">
              <a:lnSpc>
                <a:spcPct val="114000"/>
              </a:lnSpc>
              <a:spcBef>
                <a:spcPct val="15000"/>
              </a:spcBef>
              <a:buClr>
                <a:srgbClr val="0563C1"/>
              </a:buClr>
              <a:buFont typeface="Arial" panose="020B0604020202020204" pitchFamily="34" charset="0"/>
              <a:buChar char="•"/>
            </a:pPr>
            <a:r>
              <a:rPr lang="it-IT" altLang="en-US" dirty="0" smtClean="0">
                <a:solidFill>
                  <a:prstClr val="black"/>
                </a:solidFill>
              </a:rPr>
              <a:t>Per finanziare il nuovo deficit primario</a:t>
            </a:r>
          </a:p>
          <a:p>
            <a:pPr marL="914400" lvl="1" indent="-457200">
              <a:lnSpc>
                <a:spcPct val="114000"/>
              </a:lnSpc>
              <a:spcBef>
                <a:spcPct val="15000"/>
              </a:spcBef>
              <a:buClr>
                <a:srgbClr val="0563C1"/>
              </a:buClr>
              <a:buFont typeface="Arial" panose="020B0604020202020204" pitchFamily="34" charset="0"/>
              <a:buChar char="•"/>
            </a:pPr>
            <a:r>
              <a:rPr lang="it-IT" altLang="en-US" dirty="0" smtClean="0">
                <a:solidFill>
                  <a:prstClr val="black"/>
                </a:solidFill>
              </a:rPr>
              <a:t>Per pagare gli interessi sul debito già emesso.</a:t>
            </a:r>
            <a:endParaRPr lang="it-IT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51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1BD0A45-572F-4384-A1A7-A9F6570B1FAB}" type="slidenum">
              <a:rPr lang="en-US" smtClean="0"/>
              <a:t>5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 smtClean="0"/>
              <a:t>Lez. 17: Debito pubblico</a:t>
            </a:r>
            <a:endParaRPr lang="en-US" dirty="0"/>
          </a:p>
        </p:txBody>
      </p:sp>
      <p:sp>
        <p:nvSpPr>
          <p:cNvPr id="2" name="Rettangolo 1"/>
          <p:cNvSpPr/>
          <p:nvPr/>
        </p:nvSpPr>
        <p:spPr>
          <a:xfrm>
            <a:off x="526474" y="138548"/>
            <a:ext cx="7432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>
                <a:solidFill>
                  <a:srgbClr val="005A5A"/>
                </a:solidFill>
              </a:rPr>
              <a:t>4.   Il mercato dei titoli pubblici</a:t>
            </a:r>
            <a:endParaRPr lang="en-US" sz="2800" b="1" dirty="0" smtClean="0">
              <a:solidFill>
                <a:srgbClr val="005A5A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605643" y="1004668"/>
            <a:ext cx="10580914" cy="458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dirty="0" smtClean="0">
                <a:latin typeface="Calibri" panose="020F0502020204030204" pitchFamily="34" charset="0"/>
              </a:rPr>
              <a:t>Chi </a:t>
            </a:r>
            <a:r>
              <a:rPr lang="it-IT" altLang="en-US" dirty="0" smtClean="0"/>
              <a:t>compra il debito pubblico?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it-IT" altLang="en-US" dirty="0" smtClean="0"/>
              <a:t>Le nuove emissioni di titoli del debito pubblico vengono «offerte» (dal Ministro del Tesoro) sul </a:t>
            </a:r>
            <a:r>
              <a:rPr lang="it-IT" altLang="en-US" b="1" dirty="0" smtClean="0">
                <a:solidFill>
                  <a:srgbClr val="005A5A"/>
                </a:solidFill>
              </a:rPr>
              <a:t>mercato primario </a:t>
            </a:r>
            <a:r>
              <a:rPr lang="it-IT" altLang="en-US" dirty="0" smtClean="0"/>
              <a:t>(le «aste» del debito pubblico).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it-IT" altLang="en-US" dirty="0" smtClean="0"/>
              <a:t>I </a:t>
            </a:r>
            <a:r>
              <a:rPr lang="it-IT" altLang="en-US" dirty="0"/>
              <a:t>titoli già emessi vengono scambiati </a:t>
            </a:r>
            <a:r>
              <a:rPr lang="it-IT" altLang="en-US" dirty="0" smtClean="0"/>
              <a:t>sul </a:t>
            </a:r>
            <a:r>
              <a:rPr lang="it-IT" altLang="en-US" b="1" dirty="0" smtClean="0">
                <a:solidFill>
                  <a:srgbClr val="005A5A"/>
                </a:solidFill>
              </a:rPr>
              <a:t>mercato secondario</a:t>
            </a:r>
            <a:r>
              <a:rPr lang="it-IT" altLang="en-US" dirty="0" smtClean="0"/>
              <a:t>. </a:t>
            </a:r>
          </a:p>
          <a:p>
            <a:pPr>
              <a:lnSpc>
                <a:spcPct val="114000"/>
              </a:lnSpc>
              <a:spcBef>
                <a:spcPts val="1200"/>
              </a:spcBef>
              <a:buClr>
                <a:schemeClr val="hlink"/>
              </a:buClr>
            </a:pPr>
            <a:r>
              <a:rPr lang="it-IT" altLang="en-US" dirty="0" smtClean="0"/>
              <a:t>Chi detiene i titoli del debito pubblico? I </a:t>
            </a:r>
            <a:r>
              <a:rPr lang="it-IT" altLang="en-US" b="1" dirty="0" smtClean="0">
                <a:solidFill>
                  <a:srgbClr val="005A5A"/>
                </a:solidFill>
              </a:rPr>
              <a:t>risparmiatori </a:t>
            </a:r>
            <a:r>
              <a:rPr lang="it-IT" altLang="en-US" dirty="0" smtClean="0">
                <a:solidFill>
                  <a:srgbClr val="005A5A"/>
                </a:solidFill>
              </a:rPr>
              <a:t>(nazionali o esteri)</a:t>
            </a:r>
            <a:r>
              <a:rPr lang="it-IT" altLang="en-US" dirty="0" smtClean="0"/>
              <a:t>: </a:t>
            </a:r>
          </a:p>
          <a:p>
            <a:pPr marL="914400" lvl="1" indent="-457200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it-IT" altLang="en-US" b="1" dirty="0" smtClean="0">
                <a:solidFill>
                  <a:srgbClr val="005A5A"/>
                </a:solidFill>
              </a:rPr>
              <a:t>Direttamente</a:t>
            </a:r>
          </a:p>
          <a:p>
            <a:pPr marL="914400" lvl="1" indent="-457200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it-IT" altLang="en-US" b="1" dirty="0" smtClean="0">
                <a:solidFill>
                  <a:srgbClr val="005A5A"/>
                </a:solidFill>
              </a:rPr>
              <a:t>Indirettamente</a:t>
            </a:r>
            <a:r>
              <a:rPr lang="it-IT" altLang="en-US" dirty="0" smtClean="0"/>
              <a:t>, attraverso intermediari finanziari: </a:t>
            </a:r>
          </a:p>
          <a:p>
            <a:pPr lvl="3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dirty="0" smtClean="0"/>
              <a:t>banche, fondi d’investimento, compagnie d’assicurazione, </a:t>
            </a:r>
          </a:p>
          <a:p>
            <a:pPr lvl="3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dirty="0" smtClean="0"/>
              <a:t>fondi pensione</a:t>
            </a:r>
          </a:p>
          <a:p>
            <a:pPr marL="287338" indent="-287338"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</a:pPr>
            <a:endParaRPr lang="it-IT" altLang="en-US" sz="2800" dirty="0"/>
          </a:p>
          <a:p>
            <a:pPr marL="287338" indent="-287338">
              <a:lnSpc>
                <a:spcPct val="105000"/>
              </a:lnSpc>
              <a:spcBef>
                <a:spcPct val="15000"/>
              </a:spcBef>
              <a:buClr>
                <a:schemeClr val="hlink"/>
              </a:buClr>
            </a:pPr>
            <a:endParaRPr lang="it-IT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26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1BD0A45-572F-4384-A1A7-A9F6570B1FAB}" type="slidenum">
              <a:rPr lang="en-US" smtClean="0"/>
              <a:t>6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 smtClean="0"/>
              <a:t>Lez. 17: Debito pubblico</a:t>
            </a:r>
            <a:endParaRPr lang="en-US" dirty="0"/>
          </a:p>
        </p:txBody>
      </p:sp>
      <p:sp>
        <p:nvSpPr>
          <p:cNvPr id="2" name="Rettangolo 1"/>
          <p:cNvSpPr/>
          <p:nvPr/>
        </p:nvSpPr>
        <p:spPr>
          <a:xfrm>
            <a:off x="526474" y="138548"/>
            <a:ext cx="7432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>
                <a:solidFill>
                  <a:srgbClr val="005A5A"/>
                </a:solidFill>
              </a:rPr>
              <a:t>Debito pubblico e risparmio</a:t>
            </a:r>
            <a:endParaRPr lang="en-US" sz="2800" dirty="0" smtClean="0">
              <a:solidFill>
                <a:srgbClr val="005A5A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26474" y="1031100"/>
            <a:ext cx="10954139" cy="3157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dirty="0" smtClean="0">
                <a:latin typeface="Calibri" panose="020F0502020204030204" pitchFamily="34" charset="0"/>
              </a:rPr>
              <a:t>Ricordiamo </a:t>
            </a:r>
            <a:r>
              <a:rPr lang="it-IT" altLang="en-US" i="1" dirty="0" smtClean="0">
                <a:latin typeface="Calibri" panose="020F0502020204030204" pitchFamily="34" charset="0"/>
              </a:rPr>
              <a:t>(lez.2</a:t>
            </a:r>
            <a:r>
              <a:rPr lang="it-IT" altLang="en-US" dirty="0" smtClean="0">
                <a:latin typeface="Calibri" panose="020F0502020204030204" pitchFamily="34" charset="0"/>
              </a:rPr>
              <a:t>) che:</a:t>
            </a:r>
          </a:p>
          <a:p>
            <a:pPr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dirty="0" smtClean="0">
                <a:latin typeface="Calibri" panose="020F0502020204030204" pitchFamily="34" charset="0"/>
              </a:rPr>
              <a:t>il </a:t>
            </a:r>
            <a:r>
              <a:rPr lang="it-IT" altLang="en-US" b="1" dirty="0" smtClean="0">
                <a:solidFill>
                  <a:srgbClr val="005A5A"/>
                </a:solidFill>
                <a:latin typeface="Calibri" panose="020F0502020204030204" pitchFamily="34" charset="0"/>
              </a:rPr>
              <a:t>risparmio nazionale </a:t>
            </a:r>
            <a:r>
              <a:rPr lang="it-IT" altLang="en-US" dirty="0" smtClean="0">
                <a:latin typeface="Calibri" panose="020F0502020204030204" pitchFamily="34" charset="0"/>
              </a:rPr>
              <a:t>è:	</a:t>
            </a:r>
            <a:r>
              <a:rPr lang="it-IT" altLang="en-US" b="1" i="1" dirty="0" smtClean="0">
                <a:solidFill>
                  <a:srgbClr val="005A5A"/>
                </a:solidFill>
                <a:latin typeface="Calibri" panose="020F0502020204030204" pitchFamily="34" charset="0"/>
              </a:rPr>
              <a:t>S  = Y – C – G = I + NX</a:t>
            </a:r>
          </a:p>
          <a:p>
            <a:pPr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dirty="0" smtClean="0">
                <a:latin typeface="Calibri" panose="020F0502020204030204" pitchFamily="34" charset="0"/>
              </a:rPr>
              <a:t>Il </a:t>
            </a:r>
            <a:r>
              <a:rPr lang="it-IT" altLang="en-US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risparmio privato </a:t>
            </a:r>
            <a:r>
              <a:rPr lang="it-IT" altLang="en-US" dirty="0" smtClean="0">
                <a:latin typeface="Calibri" panose="020F0502020204030204" pitchFamily="34" charset="0"/>
              </a:rPr>
              <a:t>è:  	</a:t>
            </a:r>
            <a:r>
              <a:rPr lang="it-IT" altLang="en-US" b="1" i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S  = Y – C – T  = I + G – T + (EX - IM)</a:t>
            </a:r>
          </a:p>
          <a:p>
            <a:pPr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dirty="0" smtClean="0">
                <a:latin typeface="Calibri" panose="020F0502020204030204" pitchFamily="34" charset="0"/>
              </a:rPr>
              <a:t>Che possiamo riscrivere:         (</a:t>
            </a:r>
            <a:r>
              <a:rPr lang="it-IT" altLang="en-US" b="1" i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S – I) – (EX – IM) =  G </a:t>
            </a:r>
            <a:r>
              <a:rPr lang="it-IT" altLang="en-US" b="1" i="1" dirty="0">
                <a:solidFill>
                  <a:srgbClr val="000099"/>
                </a:solidFill>
                <a:latin typeface="Calibri" panose="020F0502020204030204" pitchFamily="34" charset="0"/>
              </a:rPr>
              <a:t>– </a:t>
            </a:r>
            <a:r>
              <a:rPr lang="it-IT" altLang="en-US" b="1" i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T</a:t>
            </a:r>
          </a:p>
          <a:p>
            <a:pPr algn="ctr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i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(risparmio privato meno investimenti privati) + (risparmio del settore estero) = - (risparmio del settore pubblico)</a:t>
            </a:r>
          </a:p>
          <a:p>
            <a:pPr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</a:pPr>
            <a:r>
              <a:rPr lang="it-IT" altLang="en-US" dirty="0" smtClean="0">
                <a:latin typeface="Calibri" panose="020F0502020204030204" pitchFamily="34" charset="0"/>
              </a:rPr>
              <a:t>Ogni nuova emissione di debito, per finanziare un deficit pubblico, è acquistata: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it-IT" altLang="en-US" dirty="0" smtClean="0">
                <a:latin typeface="Calibri" panose="020F0502020204030204" pitchFamily="34" charset="0"/>
              </a:rPr>
              <a:t>Dai </a:t>
            </a:r>
            <a:r>
              <a:rPr lang="it-IT" altLang="en-US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risparmiatori privati interni</a:t>
            </a:r>
            <a:r>
              <a:rPr lang="it-IT" altLang="en-US" dirty="0" smtClean="0">
                <a:latin typeface="Calibri" panose="020F0502020204030204" pitchFamily="34" charset="0"/>
              </a:rPr>
              <a:t>, nella misura in cui non finanziano gli investimenti, </a:t>
            </a:r>
            <a:r>
              <a:rPr lang="it-IT" altLang="en-US" i="1" dirty="0" smtClean="0">
                <a:latin typeface="Calibri" panose="020F0502020204030204" pitchFamily="34" charset="0"/>
              </a:rPr>
              <a:t>oppure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it-IT" altLang="en-US" dirty="0" smtClean="0">
                <a:latin typeface="Calibri" panose="020F0502020204030204" pitchFamily="34" charset="0"/>
              </a:rPr>
              <a:t>Dai </a:t>
            </a:r>
            <a:r>
              <a:rPr lang="it-IT" altLang="en-US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risparmiatori esteri</a:t>
            </a:r>
            <a:r>
              <a:rPr lang="it-IT" altLang="en-US" dirty="0" smtClean="0">
                <a:latin typeface="Calibri" panose="020F0502020204030204" pitchFamily="34" charset="0"/>
              </a:rPr>
              <a:t>, attraverso il disavanzo della bilancia commerciale (o meglio, delle partite correnti).</a:t>
            </a:r>
            <a:endParaRPr lang="it-IT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1999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CasellaDiTesto 3"/>
          <p:cNvSpPr txBox="1">
            <a:spLocks noChangeArrowheads="1"/>
          </p:cNvSpPr>
          <p:nvPr/>
        </p:nvSpPr>
        <p:spPr bwMode="auto">
          <a:xfrm>
            <a:off x="1666875" y="6172200"/>
            <a:ext cx="8605838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 dirty="0">
              <a:latin typeface="Calibri" panose="020F0502020204030204" pitchFamily="34" charset="0"/>
            </a:endParaRPr>
          </a:p>
        </p:txBody>
      </p:sp>
      <p:graphicFrame>
        <p:nvGraphicFramePr>
          <p:cNvPr id="21" name="Chart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355795"/>
              </p:ext>
            </p:extLst>
          </p:nvPr>
        </p:nvGraphicFramePr>
        <p:xfrm>
          <a:off x="1903445" y="1053307"/>
          <a:ext cx="8633927" cy="5691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2471739" y="1557339"/>
            <a:ext cx="7585075" cy="3273425"/>
            <a:chOff x="931" y="827"/>
            <a:chExt cx="4433" cy="2062"/>
          </a:xfrm>
        </p:grpSpPr>
        <p:grpSp>
          <p:nvGrpSpPr>
            <p:cNvPr id="12295" name="Group 51"/>
            <p:cNvGrpSpPr>
              <a:grpSpLocks/>
            </p:cNvGrpSpPr>
            <p:nvPr/>
          </p:nvGrpSpPr>
          <p:grpSpPr bwMode="auto">
            <a:xfrm>
              <a:off x="931" y="1689"/>
              <a:ext cx="1406" cy="949"/>
              <a:chOff x="931" y="1689"/>
              <a:chExt cx="1406" cy="949"/>
            </a:xfrm>
          </p:grpSpPr>
          <p:sp>
            <p:nvSpPr>
              <p:cNvPr id="34" name="Text Box 45"/>
              <p:cNvSpPr txBox="1">
                <a:spLocks noChangeArrowheads="1"/>
              </p:cNvSpPr>
              <p:nvPr/>
            </p:nvSpPr>
            <p:spPr bwMode="auto">
              <a:xfrm>
                <a:off x="1058" y="1689"/>
                <a:ext cx="1279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300" i="1" kern="0" dirty="0" err="1">
                    <a:solidFill>
                      <a:sysClr val="windowText" lastClr="000000"/>
                    </a:solidFill>
                    <a:latin typeface="Calibri" panose="020F0502020204030204" pitchFamily="34" charset="0"/>
                    <a:ea typeface="ＭＳ Ｐゴシック" charset="0"/>
                  </a:rPr>
                  <a:t>Rivoluzione</a:t>
                </a:r>
                <a:r>
                  <a:rPr lang="en-US" sz="2300" i="1" kern="0" dirty="0">
                    <a:solidFill>
                      <a:sysClr val="windowText" lastClr="000000"/>
                    </a:solidFill>
                    <a:latin typeface="Calibri" panose="020F0502020204030204" pitchFamily="34" charset="0"/>
                    <a:ea typeface="ＭＳ Ｐゴシック" charset="0"/>
                  </a:rPr>
                  <a:t> </a:t>
                </a:r>
                <a:r>
                  <a:rPr lang="en-US" sz="2300" i="1" kern="0" dirty="0" err="1">
                    <a:solidFill>
                      <a:sysClr val="windowText" lastClr="000000"/>
                    </a:solidFill>
                    <a:latin typeface="Calibri" panose="020F0502020204030204" pitchFamily="34" charset="0"/>
                    <a:ea typeface="ＭＳ Ｐゴシック" charset="0"/>
                  </a:rPr>
                  <a:t>americana</a:t>
                </a:r>
                <a:endParaRPr lang="en-US" sz="2300" i="1" kern="0" dirty="0">
                  <a:solidFill>
                    <a:sysClr val="windowText" lastClr="000000"/>
                  </a:solidFill>
                  <a:latin typeface="Calibri" panose="020F0502020204030204" pitchFamily="34" charset="0"/>
                  <a:ea typeface="ＭＳ Ｐゴシック" charset="0"/>
                </a:endParaRPr>
              </a:p>
            </p:txBody>
          </p:sp>
          <p:sp>
            <p:nvSpPr>
              <p:cNvPr id="35" name="Line 50"/>
              <p:cNvSpPr>
                <a:spLocks noChangeShapeType="1"/>
              </p:cNvSpPr>
              <p:nvPr/>
            </p:nvSpPr>
            <p:spPr bwMode="auto">
              <a:xfrm flipV="1">
                <a:off x="931" y="2205"/>
                <a:ext cx="278" cy="4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latin typeface="Calibri" panose="020F0502020204030204" pitchFamily="34" charset="0"/>
                  <a:ea typeface="ＭＳ Ｐゴシック" charset="0"/>
                </a:endParaRPr>
              </a:p>
            </p:txBody>
          </p:sp>
        </p:grpSp>
        <p:grpSp>
          <p:nvGrpSpPr>
            <p:cNvPr id="12296" name="Group 53"/>
            <p:cNvGrpSpPr>
              <a:grpSpLocks/>
            </p:cNvGrpSpPr>
            <p:nvPr/>
          </p:nvGrpSpPr>
          <p:grpSpPr bwMode="auto">
            <a:xfrm>
              <a:off x="1660" y="2219"/>
              <a:ext cx="1179" cy="611"/>
              <a:chOff x="1660" y="2219"/>
              <a:chExt cx="1179" cy="611"/>
            </a:xfrm>
          </p:grpSpPr>
          <p:sp>
            <p:nvSpPr>
              <p:cNvPr id="32" name="Text Box 46"/>
              <p:cNvSpPr txBox="1">
                <a:spLocks noChangeArrowheads="1"/>
              </p:cNvSpPr>
              <p:nvPr/>
            </p:nvSpPr>
            <p:spPr bwMode="auto">
              <a:xfrm>
                <a:off x="1660" y="2219"/>
                <a:ext cx="1178" cy="2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300" i="1" kern="0" dirty="0">
                    <a:solidFill>
                      <a:sysClr val="windowText" lastClr="000000"/>
                    </a:solidFill>
                    <a:latin typeface="Calibri" panose="020F0502020204030204" pitchFamily="34" charset="0"/>
                    <a:ea typeface="ＭＳ Ｐゴシック" charset="0"/>
                  </a:rPr>
                  <a:t>Guerra </a:t>
                </a:r>
                <a:r>
                  <a:rPr lang="en-US" sz="2300" i="1" kern="0" dirty="0" err="1">
                    <a:solidFill>
                      <a:sysClr val="windowText" lastClr="000000"/>
                    </a:solidFill>
                    <a:latin typeface="Calibri" panose="020F0502020204030204" pitchFamily="34" charset="0"/>
                    <a:ea typeface="ＭＳ Ｐゴシック" charset="0"/>
                  </a:rPr>
                  <a:t>civile</a:t>
                </a:r>
                <a:endParaRPr lang="en-US" sz="2300" i="1" kern="0" dirty="0">
                  <a:solidFill>
                    <a:sysClr val="windowText" lastClr="000000"/>
                  </a:solidFill>
                  <a:latin typeface="Calibri" panose="020F0502020204030204" pitchFamily="34" charset="0"/>
                  <a:ea typeface="ＭＳ Ｐゴシック" charset="0"/>
                </a:endParaRPr>
              </a:p>
            </p:txBody>
          </p:sp>
          <p:sp>
            <p:nvSpPr>
              <p:cNvPr id="33" name="Line 52"/>
              <p:cNvSpPr>
                <a:spLocks noChangeShapeType="1"/>
              </p:cNvSpPr>
              <p:nvPr/>
            </p:nvSpPr>
            <p:spPr bwMode="auto">
              <a:xfrm flipH="1" flipV="1">
                <a:off x="2233" y="2468"/>
                <a:ext cx="149" cy="36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latin typeface="Calibri" panose="020F0502020204030204" pitchFamily="34" charset="0"/>
                  <a:ea typeface="ＭＳ Ｐゴシック" charset="0"/>
                </a:endParaRPr>
              </a:p>
            </p:txBody>
          </p:sp>
        </p:grpSp>
        <p:grpSp>
          <p:nvGrpSpPr>
            <p:cNvPr id="12297" name="Group 55"/>
            <p:cNvGrpSpPr>
              <a:grpSpLocks/>
            </p:cNvGrpSpPr>
            <p:nvPr/>
          </p:nvGrpSpPr>
          <p:grpSpPr bwMode="auto">
            <a:xfrm>
              <a:off x="2923" y="1820"/>
              <a:ext cx="964" cy="1069"/>
              <a:chOff x="2923" y="1820"/>
              <a:chExt cx="964" cy="1069"/>
            </a:xfrm>
          </p:grpSpPr>
          <p:sp>
            <p:nvSpPr>
              <p:cNvPr id="30" name="Text Box 47"/>
              <p:cNvSpPr txBox="1">
                <a:spLocks noChangeArrowheads="1"/>
              </p:cNvSpPr>
              <p:nvPr/>
            </p:nvSpPr>
            <p:spPr bwMode="auto">
              <a:xfrm>
                <a:off x="2923" y="1820"/>
                <a:ext cx="964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300" i="1" kern="0" dirty="0">
                    <a:solidFill>
                      <a:sysClr val="windowText" lastClr="000000"/>
                    </a:solidFill>
                    <a:latin typeface="Calibri" panose="020F0502020204030204" pitchFamily="34" charset="0"/>
                    <a:ea typeface="ＭＳ Ｐゴシック" charset="0"/>
                  </a:rPr>
                  <a:t>I </a:t>
                </a:r>
                <a:r>
                  <a:rPr lang="en-US" sz="2300" i="1" kern="0" dirty="0" err="1">
                    <a:solidFill>
                      <a:sysClr val="windowText" lastClr="000000"/>
                    </a:solidFill>
                    <a:latin typeface="Calibri" panose="020F0502020204030204" pitchFamily="34" charset="0"/>
                    <a:ea typeface="ＭＳ Ｐゴシック" charset="0"/>
                  </a:rPr>
                  <a:t>guerra</a:t>
                </a:r>
                <a:r>
                  <a:rPr lang="en-US" sz="2300" i="1" kern="0" dirty="0">
                    <a:solidFill>
                      <a:sysClr val="windowText" lastClr="000000"/>
                    </a:solidFill>
                    <a:latin typeface="Calibri" panose="020F0502020204030204" pitchFamily="34" charset="0"/>
                    <a:ea typeface="ＭＳ Ｐゴシック" charset="0"/>
                  </a:rPr>
                  <a:t> </a:t>
                </a:r>
                <a:r>
                  <a:rPr lang="en-US" sz="2300" i="1" kern="0" dirty="0" err="1">
                    <a:solidFill>
                      <a:sysClr val="windowText" lastClr="000000"/>
                    </a:solidFill>
                    <a:latin typeface="Calibri" panose="020F0502020204030204" pitchFamily="34" charset="0"/>
                    <a:ea typeface="ＭＳ Ｐゴシック" charset="0"/>
                  </a:rPr>
                  <a:t>mondiale</a:t>
                </a:r>
                <a:endParaRPr lang="en-US" sz="2300" i="1" kern="0" dirty="0">
                  <a:solidFill>
                    <a:sysClr val="windowText" lastClr="000000"/>
                  </a:solidFill>
                  <a:latin typeface="Calibri" panose="020F0502020204030204" pitchFamily="34" charset="0"/>
                  <a:ea typeface="ＭＳ Ｐゴシック" charset="0"/>
                </a:endParaRPr>
              </a:p>
            </p:txBody>
          </p:sp>
          <p:sp>
            <p:nvSpPr>
              <p:cNvPr id="31" name="Line 54"/>
              <p:cNvSpPr>
                <a:spLocks noChangeShapeType="1"/>
              </p:cNvSpPr>
              <p:nvPr/>
            </p:nvSpPr>
            <p:spPr bwMode="auto">
              <a:xfrm flipH="1" flipV="1">
                <a:off x="3321" y="2347"/>
                <a:ext cx="174" cy="5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latin typeface="Calibri" panose="020F0502020204030204" pitchFamily="34" charset="0"/>
                  <a:ea typeface="ＭＳ Ｐゴシック" charset="0"/>
                </a:endParaRPr>
              </a:p>
            </p:txBody>
          </p:sp>
        </p:grpSp>
        <p:grpSp>
          <p:nvGrpSpPr>
            <p:cNvPr id="12298" name="Group 57"/>
            <p:cNvGrpSpPr>
              <a:grpSpLocks/>
            </p:cNvGrpSpPr>
            <p:nvPr/>
          </p:nvGrpSpPr>
          <p:grpSpPr bwMode="auto">
            <a:xfrm>
              <a:off x="2839" y="1068"/>
              <a:ext cx="1126" cy="504"/>
              <a:chOff x="2839" y="1068"/>
              <a:chExt cx="1126" cy="504"/>
            </a:xfrm>
          </p:grpSpPr>
          <p:sp>
            <p:nvSpPr>
              <p:cNvPr id="28" name="Text Box 48"/>
              <p:cNvSpPr txBox="1">
                <a:spLocks noChangeArrowheads="1"/>
              </p:cNvSpPr>
              <p:nvPr/>
            </p:nvSpPr>
            <p:spPr bwMode="auto">
              <a:xfrm>
                <a:off x="2839" y="1068"/>
                <a:ext cx="863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2300" i="1" kern="0" dirty="0">
                    <a:solidFill>
                      <a:sysClr val="windowText" lastClr="000000"/>
                    </a:solidFill>
                    <a:latin typeface="Calibri" panose="020F0502020204030204" pitchFamily="34" charset="0"/>
                    <a:ea typeface="ＭＳ Ｐゴシック" charset="0"/>
                  </a:rPr>
                  <a:t>II </a:t>
                </a:r>
                <a:r>
                  <a:rPr lang="en-US" sz="2300" i="1" kern="0" dirty="0" err="1">
                    <a:solidFill>
                      <a:sysClr val="windowText" lastClr="000000"/>
                    </a:solidFill>
                    <a:latin typeface="Calibri" panose="020F0502020204030204" pitchFamily="34" charset="0"/>
                    <a:ea typeface="ＭＳ Ｐゴシック" charset="0"/>
                  </a:rPr>
                  <a:t>guerra</a:t>
                </a:r>
                <a:r>
                  <a:rPr lang="en-US" sz="2300" i="1" kern="0" dirty="0">
                    <a:solidFill>
                      <a:sysClr val="windowText" lastClr="000000"/>
                    </a:solidFill>
                    <a:latin typeface="Calibri" panose="020F0502020204030204" pitchFamily="34" charset="0"/>
                    <a:ea typeface="ＭＳ Ｐゴシック" charset="0"/>
                  </a:rPr>
                  <a:t> </a:t>
                </a:r>
                <a:r>
                  <a:rPr lang="en-US" sz="2300" i="1" kern="0" dirty="0" err="1">
                    <a:solidFill>
                      <a:sysClr val="windowText" lastClr="000000"/>
                    </a:solidFill>
                    <a:latin typeface="Calibri" panose="020F0502020204030204" pitchFamily="34" charset="0"/>
                    <a:ea typeface="ＭＳ Ｐゴシック" charset="0"/>
                  </a:rPr>
                  <a:t>mondiale</a:t>
                </a:r>
                <a:endParaRPr lang="en-US" sz="2300" i="1" kern="0" dirty="0">
                  <a:solidFill>
                    <a:sysClr val="windowText" lastClr="000000"/>
                  </a:solidFill>
                  <a:latin typeface="Calibri" panose="020F0502020204030204" pitchFamily="34" charset="0"/>
                  <a:ea typeface="ＭＳ Ｐゴシック" charset="0"/>
                </a:endParaRPr>
              </a:p>
            </p:txBody>
          </p:sp>
          <p:sp>
            <p:nvSpPr>
              <p:cNvPr id="29" name="Line 56"/>
              <p:cNvSpPr>
                <a:spLocks noChangeShapeType="1"/>
              </p:cNvSpPr>
              <p:nvPr/>
            </p:nvSpPr>
            <p:spPr bwMode="auto">
              <a:xfrm flipH="1" flipV="1">
                <a:off x="3567" y="1348"/>
                <a:ext cx="398" cy="11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latin typeface="Calibri" panose="020F0502020204030204" pitchFamily="34" charset="0"/>
                  <a:ea typeface="ＭＳ Ｐゴシック" charset="0"/>
                </a:endParaRPr>
              </a:p>
            </p:txBody>
          </p:sp>
        </p:grpSp>
        <p:grpSp>
          <p:nvGrpSpPr>
            <p:cNvPr id="12299" name="Group 59"/>
            <p:cNvGrpSpPr>
              <a:grpSpLocks/>
            </p:cNvGrpSpPr>
            <p:nvPr/>
          </p:nvGrpSpPr>
          <p:grpSpPr bwMode="auto">
            <a:xfrm>
              <a:off x="4416" y="827"/>
              <a:ext cx="948" cy="1165"/>
              <a:chOff x="4416" y="827"/>
              <a:chExt cx="948" cy="1165"/>
            </a:xfrm>
          </p:grpSpPr>
          <p:sp>
            <p:nvSpPr>
              <p:cNvPr id="26" name="Text Box 49"/>
              <p:cNvSpPr txBox="1">
                <a:spLocks noChangeArrowheads="1"/>
              </p:cNvSpPr>
              <p:nvPr/>
            </p:nvSpPr>
            <p:spPr bwMode="auto">
              <a:xfrm>
                <a:off x="4416" y="827"/>
                <a:ext cx="948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sz="2300" i="1" kern="0" dirty="0" err="1">
                    <a:solidFill>
                      <a:sysClr val="windowText" lastClr="000000"/>
                    </a:solidFill>
                    <a:latin typeface="Calibri" panose="020F0502020204030204" pitchFamily="34" charset="0"/>
                    <a:ea typeface="ＭＳ Ｐゴシック" charset="0"/>
                  </a:rPr>
                  <a:t>Crisi</a:t>
                </a:r>
                <a:r>
                  <a:rPr lang="en-US" sz="2300" i="1" kern="0" dirty="0">
                    <a:solidFill>
                      <a:sysClr val="windowText" lastClr="000000"/>
                    </a:solidFill>
                    <a:latin typeface="Calibri" panose="020F0502020204030204" pitchFamily="34" charset="0"/>
                    <a:ea typeface="ＭＳ Ｐゴシック" charset="0"/>
                  </a:rPr>
                  <a:t> </a:t>
                </a:r>
                <a:r>
                  <a:rPr lang="en-US" sz="2300" i="1" kern="0" dirty="0" err="1">
                    <a:solidFill>
                      <a:sysClr val="windowText" lastClr="000000"/>
                    </a:solidFill>
                    <a:latin typeface="Calibri" panose="020F0502020204030204" pitchFamily="34" charset="0"/>
                    <a:ea typeface="ＭＳ Ｐゴシック" charset="0"/>
                  </a:rPr>
                  <a:t>finanziaria</a:t>
                </a:r>
                <a:endParaRPr lang="en-US" sz="2300" i="1" kern="0" dirty="0">
                  <a:solidFill>
                    <a:sysClr val="windowText" lastClr="000000"/>
                  </a:solidFill>
                  <a:latin typeface="Calibri" panose="020F0502020204030204" pitchFamily="34" charset="0"/>
                  <a:ea typeface="ＭＳ Ｐゴシック" charset="0"/>
                </a:endParaRPr>
              </a:p>
            </p:txBody>
          </p:sp>
          <p:sp>
            <p:nvSpPr>
              <p:cNvPr id="27" name="Line 58"/>
              <p:cNvSpPr>
                <a:spLocks noChangeShapeType="1"/>
              </p:cNvSpPr>
              <p:nvPr/>
            </p:nvSpPr>
            <p:spPr bwMode="auto">
              <a:xfrm flipH="1" flipV="1">
                <a:off x="4882" y="1280"/>
                <a:ext cx="451" cy="7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kern="0" dirty="0">
                  <a:solidFill>
                    <a:sysClr val="windowText" lastClr="000000"/>
                  </a:solidFill>
                  <a:latin typeface="Calibri" panose="020F0502020204030204" pitchFamily="34" charset="0"/>
                  <a:ea typeface="ＭＳ Ｐゴシック" charset="0"/>
                </a:endParaRPr>
              </a:p>
            </p:txBody>
          </p:sp>
        </p:grpSp>
      </p:grpSp>
      <p:sp>
        <p:nvSpPr>
          <p:cNvPr id="22" name="Rectangle 15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2578516" y="1201147"/>
            <a:ext cx="6891887" cy="26511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t-IT" sz="2500" b="1" dirty="0"/>
              <a:t>Il rapporto </a:t>
            </a:r>
            <a:r>
              <a:rPr lang="it-IT" sz="2500" b="1" dirty="0" smtClean="0"/>
              <a:t>debito/PIL: USA, </a:t>
            </a:r>
            <a:r>
              <a:rPr lang="it-IT" sz="2500" b="1" dirty="0"/>
              <a:t>1791-2011</a:t>
            </a:r>
            <a:endParaRPr lang="en-US" sz="2500" b="1" dirty="0"/>
          </a:p>
        </p:txBody>
      </p:sp>
      <p:sp>
        <p:nvSpPr>
          <p:cNvPr id="23" name="Text Box 49"/>
          <p:cNvSpPr txBox="1">
            <a:spLocks noChangeArrowheads="1"/>
          </p:cNvSpPr>
          <p:nvPr/>
        </p:nvSpPr>
        <p:spPr bwMode="auto">
          <a:xfrm>
            <a:off x="8056564" y="2844800"/>
            <a:ext cx="1360487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300" i="1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ＭＳ Ｐゴシック" charset="0"/>
              </a:rPr>
              <a:t>Reagan e Bush</a:t>
            </a:r>
          </a:p>
        </p:txBody>
      </p:sp>
      <p:sp>
        <p:nvSpPr>
          <p:cNvPr id="24" name="Line 58"/>
          <p:cNvSpPr>
            <a:spLocks noChangeShapeType="1"/>
          </p:cNvSpPr>
          <p:nvPr/>
        </p:nvSpPr>
        <p:spPr bwMode="auto">
          <a:xfrm flipH="1" flipV="1">
            <a:off x="8688388" y="3644900"/>
            <a:ext cx="360362" cy="1079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kern="0" dirty="0">
              <a:solidFill>
                <a:sysClr val="windowText" lastClr="000000"/>
              </a:solidFill>
              <a:latin typeface="Calibri" panose="020F0502020204030204" pitchFamily="34" charset="0"/>
              <a:ea typeface="ＭＳ Ｐゴシック" charset="0"/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444962" y="78509"/>
            <a:ext cx="89720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>
                <a:solidFill>
                  <a:srgbClr val="005A5A"/>
                </a:solidFill>
              </a:rPr>
              <a:t>5.  Debito pubblico: alcuni dati 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173179" y="6356350"/>
            <a:ext cx="1884222" cy="365125"/>
          </a:xfrm>
        </p:spPr>
        <p:txBody>
          <a:bodyPr/>
          <a:lstStyle/>
          <a:p>
            <a:pPr algn="l"/>
            <a:r>
              <a:rPr lang="it-IT" dirty="0" err="1" smtClean="0"/>
              <a:t>Lez</a:t>
            </a:r>
            <a:r>
              <a:rPr lang="it-IT" dirty="0" smtClean="0"/>
              <a:t>. 17: Debito pubblico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0A45-572F-4384-A1A7-A9F6570B1F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5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CasellaDiTesto 3"/>
          <p:cNvSpPr txBox="1">
            <a:spLocks noChangeArrowheads="1"/>
          </p:cNvSpPr>
          <p:nvPr/>
        </p:nvSpPr>
        <p:spPr bwMode="auto">
          <a:xfrm>
            <a:off x="1666875" y="6172200"/>
            <a:ext cx="8605838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 dirty="0">
              <a:latin typeface="Calibri" panose="020F0502020204030204" pitchFamily="34" charset="0"/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455352" y="51955"/>
            <a:ext cx="89720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005A5A"/>
                </a:solidFill>
              </a:rPr>
              <a:t>Debito pubblico: alcuni dati </a:t>
            </a:r>
            <a:r>
              <a:rPr lang="it-IT" sz="2400" dirty="0" smtClean="0">
                <a:solidFill>
                  <a:srgbClr val="005A5A"/>
                </a:solidFill>
              </a:rPr>
              <a:t>(2)</a:t>
            </a:r>
            <a:endParaRPr lang="it-IT" sz="2400" dirty="0">
              <a:solidFill>
                <a:srgbClr val="005A5A"/>
              </a:solidFill>
            </a:endParaRPr>
          </a:p>
        </p:txBody>
      </p:sp>
      <p:pic>
        <p:nvPicPr>
          <p:cNvPr id="8194" name="Picture 2" descr="http://www.imille.org/wp-content/uploads/debito-pubblic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602" y="1088114"/>
            <a:ext cx="7399112" cy="5347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tangolo 3"/>
          <p:cNvSpPr/>
          <p:nvPr/>
        </p:nvSpPr>
        <p:spPr>
          <a:xfrm>
            <a:off x="322489" y="1328058"/>
            <a:ext cx="26887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Italia, 1861-2007</a:t>
            </a:r>
          </a:p>
          <a:p>
            <a:r>
              <a:rPr lang="en-US" i="1" dirty="0" smtClean="0"/>
              <a:t>Fonte</a:t>
            </a:r>
            <a:r>
              <a:rPr lang="en-US" dirty="0" smtClean="0"/>
              <a:t>: </a:t>
            </a:r>
            <a:r>
              <a:rPr lang="en-US" dirty="0" err="1" smtClean="0"/>
              <a:t>Banca</a:t>
            </a:r>
            <a:r>
              <a:rPr lang="en-US" dirty="0" smtClean="0"/>
              <a:t> </a:t>
            </a:r>
            <a:r>
              <a:rPr lang="en-US" dirty="0" err="1" smtClean="0"/>
              <a:t>d’Italia</a:t>
            </a:r>
            <a:endParaRPr lang="en-US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Lez. 17: Debito pubblico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0A45-572F-4384-A1A7-A9F6570B1FA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1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CasellaDiTesto 3"/>
          <p:cNvSpPr txBox="1">
            <a:spLocks noChangeArrowheads="1"/>
          </p:cNvSpPr>
          <p:nvPr/>
        </p:nvSpPr>
        <p:spPr bwMode="auto">
          <a:xfrm>
            <a:off x="1666875" y="6172200"/>
            <a:ext cx="8605838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 dirty="0">
              <a:latin typeface="Calibri" panose="020F0502020204030204" pitchFamily="34" charset="0"/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455352" y="51955"/>
            <a:ext cx="89720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005A5A"/>
                </a:solidFill>
              </a:rPr>
              <a:t>Debito pubblico: alcuni dati </a:t>
            </a:r>
            <a:r>
              <a:rPr lang="it-IT" sz="2400" dirty="0" smtClean="0">
                <a:solidFill>
                  <a:srgbClr val="005A5A"/>
                </a:solidFill>
              </a:rPr>
              <a:t>(3)</a:t>
            </a:r>
            <a:endParaRPr lang="it-IT" sz="2400" dirty="0">
              <a:solidFill>
                <a:srgbClr val="005A5A"/>
              </a:solidFill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Lez. 17: Debito pubblico</a:t>
            </a:r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D0A45-572F-4384-A1A7-A9F6570B1FAB}" type="slidenum">
              <a:rPr lang="en-US" smtClean="0"/>
              <a:t>9</a:t>
            </a:fld>
            <a:endParaRPr lang="en-US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209" y="1756066"/>
            <a:ext cx="8136791" cy="4149791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1205344" y="789706"/>
            <a:ext cx="9216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UK, 1692-2014. </a:t>
            </a:r>
          </a:p>
          <a:p>
            <a:pPr algn="r"/>
            <a:r>
              <a:rPr lang="it-IT" i="1" dirty="0" smtClean="0"/>
              <a:t>Fonte</a:t>
            </a:r>
            <a:r>
              <a:rPr lang="it-IT" dirty="0" smtClean="0"/>
              <a:t>: Mark </a:t>
            </a:r>
            <a:r>
              <a:rPr lang="it-IT" dirty="0"/>
              <a:t>Harrison, </a:t>
            </a:r>
            <a:r>
              <a:rPr lang="it-IT" dirty="0" smtClean="0">
                <a:hlinkClick r:id="rId4"/>
              </a:rPr>
              <a:t>http</a:t>
            </a:r>
            <a:r>
              <a:rPr lang="it-IT" dirty="0">
                <a:hlinkClick r:id="rId4"/>
              </a:rPr>
              <a:t>://blogs.warwick.ac.uk/markharrison/entry/the_history_of_1</a:t>
            </a:r>
            <a:r>
              <a:rPr lang="it-IT" dirty="0" smtClean="0">
                <a:hlinkClick r:id="rId4"/>
              </a:rPr>
              <a:t>/</a:t>
            </a:r>
            <a:r>
              <a:rPr lang="it-IT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97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clissi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  <a:fontScheme name="Eclissi">
    <a:majorFont>
      <a:latin typeface="Arial"/>
      <a:ea typeface="ＭＳ Ｐゴシック"/>
      <a:cs typeface=""/>
    </a:majorFont>
    <a:minorFont>
      <a:latin typeface="Verdana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1993</TotalTime>
  <Words>3582</Words>
  <Application>Microsoft Office PowerPoint</Application>
  <PresentationFormat>Widescreen</PresentationFormat>
  <Paragraphs>548</Paragraphs>
  <Slides>33</Slides>
  <Notes>32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42" baseType="lpstr">
      <vt:lpstr>ＭＳ Ｐゴシック</vt:lpstr>
      <vt:lpstr>ＭＳ Ｐゴシック</vt:lpstr>
      <vt:lpstr>Arial</vt:lpstr>
      <vt:lpstr>Calibri</vt:lpstr>
      <vt:lpstr>Calibri Light</vt:lpstr>
      <vt:lpstr>Cambria Math</vt:lpstr>
      <vt:lpstr>Times New Roman</vt:lpstr>
      <vt:lpstr>Wingdings</vt:lpstr>
      <vt:lpstr>Tema di Office</vt:lpstr>
      <vt:lpstr>Lez. 17.  Il debito pubblico                                                                                                                                                                                                       rif. BW cap. 17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Il rapporto debito/PIL: USA, 1791-2011</vt:lpstr>
      <vt:lpstr>Presentazione standard di PowerPoint</vt:lpstr>
      <vt:lpstr>Presentazione standard di PowerPoint</vt:lpstr>
      <vt:lpstr>Rapporto debito/PIL (in %): Europa, 1970-2013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Capitolo 5  L’economia aperta</dc:title>
  <dc:creator>riccardo rovelli</dc:creator>
  <cp:lastModifiedBy>riccardo rovelli</cp:lastModifiedBy>
  <cp:revision>282</cp:revision>
  <dcterms:created xsi:type="dcterms:W3CDTF">2015-04-12T18:13:50Z</dcterms:created>
  <dcterms:modified xsi:type="dcterms:W3CDTF">2020-05-21T07:13:01Z</dcterms:modified>
</cp:coreProperties>
</file>